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0693400" cy="7562850"/>
  <p:notesSz cx="10693400" cy="75628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83" autoAdjust="0"/>
    <p:restoredTop sz="99425" autoAdjust="0"/>
  </p:normalViewPr>
  <p:slideViewPr>
    <p:cSldViewPr snapToGrid="0">
      <p:cViewPr varScale="1">
        <p:scale>
          <a:sx n="101" d="100"/>
          <a:sy n="101" d="100"/>
        </p:scale>
        <p:origin x="-1296" y="-102"/>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633913" cy="377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057900" y="0"/>
            <a:ext cx="4632325" cy="377825"/>
          </a:xfrm>
          <a:prstGeom prst="rect">
            <a:avLst/>
          </a:prstGeom>
        </p:spPr>
        <p:txBody>
          <a:bodyPr vert="horz" lIns="91440" tIns="45720" rIns="91440" bIns="45720" rtlCol="0"/>
          <a:lstStyle>
            <a:lvl1pPr algn="r">
              <a:defRPr sz="1200"/>
            </a:lvl1pPr>
          </a:lstStyle>
          <a:p>
            <a:fld id="{4117C5AE-1642-4C46-84B7-72C800C9E65B}" type="datetimeFigureOut">
              <a:rPr lang="ru-RU" smtClean="0"/>
              <a:pPr/>
              <a:t>08.05.2019</a:t>
            </a:fld>
            <a:endParaRPr lang="ru-RU"/>
          </a:p>
        </p:txBody>
      </p:sp>
      <p:sp>
        <p:nvSpPr>
          <p:cNvPr id="4" name="Образ слайда 3"/>
          <p:cNvSpPr>
            <a:spLocks noGrp="1" noRot="1" noChangeAspect="1"/>
          </p:cNvSpPr>
          <p:nvPr>
            <p:ph type="sldImg" idx="2"/>
          </p:nvPr>
        </p:nvSpPr>
        <p:spPr>
          <a:xfrm>
            <a:off x="3341688" y="566738"/>
            <a:ext cx="4010025" cy="283686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069975" y="3592513"/>
            <a:ext cx="8553450" cy="3403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7183438"/>
            <a:ext cx="4633913" cy="37782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057900" y="7183438"/>
            <a:ext cx="4632325" cy="377825"/>
          </a:xfrm>
          <a:prstGeom prst="rect">
            <a:avLst/>
          </a:prstGeom>
        </p:spPr>
        <p:txBody>
          <a:bodyPr vert="horz" lIns="91440" tIns="45720" rIns="91440" bIns="45720" rtlCol="0" anchor="b"/>
          <a:lstStyle>
            <a:lvl1pPr algn="r">
              <a:defRPr sz="1200"/>
            </a:lvl1pPr>
          </a:lstStyle>
          <a:p>
            <a:fld id="{95FB293C-CFCA-49C6-B06F-79156CFA4DEB}" type="slidenum">
              <a:rPr lang="ru-RU" smtClean="0"/>
              <a:pPr/>
              <a:t>‹#›</a:t>
            </a:fld>
            <a:endParaRPr lang="ru-RU"/>
          </a:p>
        </p:txBody>
      </p:sp>
    </p:spTree>
    <p:extLst>
      <p:ext uri="{BB962C8B-B14F-4D97-AF65-F5344CB8AC3E}">
        <p14:creationId xmlns:p14="http://schemas.microsoft.com/office/powerpoint/2010/main" xmlns="" val="205600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2005" y="2349386"/>
            <a:ext cx="9089390" cy="1621111"/>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604010" y="4285615"/>
            <a:ext cx="7485380" cy="1932728"/>
          </a:xfrm>
        </p:spPr>
        <p:txBody>
          <a:bodyPr/>
          <a:lstStyle>
            <a:lvl1pPr marL="0" indent="0" algn="ctr">
              <a:buNone/>
              <a:defRPr>
                <a:solidFill>
                  <a:schemeClr val="tx1">
                    <a:tint val="75000"/>
                  </a:schemeClr>
                </a:solidFill>
              </a:defRPr>
            </a:lvl1pPr>
            <a:lvl2pPr marL="521574" indent="0" algn="ctr">
              <a:buNone/>
              <a:defRPr>
                <a:solidFill>
                  <a:schemeClr val="tx1">
                    <a:tint val="75000"/>
                  </a:schemeClr>
                </a:solidFill>
              </a:defRPr>
            </a:lvl2pPr>
            <a:lvl3pPr marL="1043148" indent="0" algn="ctr">
              <a:buNone/>
              <a:defRPr>
                <a:solidFill>
                  <a:schemeClr val="tx1">
                    <a:tint val="75000"/>
                  </a:schemeClr>
                </a:solidFill>
              </a:defRPr>
            </a:lvl3pPr>
            <a:lvl4pPr marL="1564721" indent="0" algn="ctr">
              <a:buNone/>
              <a:defRPr>
                <a:solidFill>
                  <a:schemeClr val="tx1">
                    <a:tint val="75000"/>
                  </a:schemeClr>
                </a:solidFill>
              </a:defRPr>
            </a:lvl4pPr>
            <a:lvl5pPr marL="2086295" indent="0" algn="ctr">
              <a:buNone/>
              <a:defRPr>
                <a:solidFill>
                  <a:schemeClr val="tx1">
                    <a:tint val="75000"/>
                  </a:schemeClr>
                </a:solidFill>
              </a:defRPr>
            </a:lvl5pPr>
            <a:lvl6pPr marL="2607869" indent="0" algn="ctr">
              <a:buNone/>
              <a:defRPr>
                <a:solidFill>
                  <a:schemeClr val="tx1">
                    <a:tint val="75000"/>
                  </a:schemeClr>
                </a:solidFill>
              </a:defRPr>
            </a:lvl6pPr>
            <a:lvl7pPr marL="3129443" indent="0" algn="ctr">
              <a:buNone/>
              <a:defRPr>
                <a:solidFill>
                  <a:schemeClr val="tx1">
                    <a:tint val="75000"/>
                  </a:schemeClr>
                </a:solidFill>
              </a:defRPr>
            </a:lvl7pPr>
            <a:lvl8pPr marL="3651016" indent="0" algn="ctr">
              <a:buNone/>
              <a:defRPr>
                <a:solidFill>
                  <a:schemeClr val="tx1">
                    <a:tint val="75000"/>
                  </a:schemeClr>
                </a:solidFill>
              </a:defRPr>
            </a:lvl8pPr>
            <a:lvl9pPr marL="417259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D8BD707-D9CF-40AE-B4C6-C98DA3205C09}" type="datetimeFigureOut">
              <a:rPr lang="en-US" smtClean="0"/>
              <a:pPr/>
              <a:t>5/8/2019</a:t>
            </a:fld>
            <a:endParaRPr lang="en-US"/>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D8BD707-D9CF-40AE-B4C6-C98DA3205C09}" type="datetimeFigureOut">
              <a:rPr lang="en-US" smtClean="0"/>
              <a:pPr/>
              <a:t>5/8/2019</a:t>
            </a:fld>
            <a:endParaRPr lang="en-US"/>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752715" y="302865"/>
            <a:ext cx="2406015" cy="645293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34670" y="302865"/>
            <a:ext cx="7039822" cy="645293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D8BD707-D9CF-40AE-B4C6-C98DA3205C09}" type="datetimeFigureOut">
              <a:rPr lang="en-US" smtClean="0"/>
              <a:pPr/>
              <a:t>5/8/2019</a:t>
            </a:fld>
            <a:endParaRPr lang="en-US"/>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706F6F"/>
                </a:solidFill>
                <a:latin typeface="Futura Bk BT"/>
                <a:cs typeface="Futura Bk BT"/>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0"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D8BD707-D9CF-40AE-B4C6-C98DA3205C09}" type="datetimeFigureOut">
              <a:rPr lang="en-US" smtClean="0"/>
              <a:pPr/>
              <a:t>5/8/2019</a:t>
            </a:fld>
            <a:endParaRPr lang="en-US"/>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4705" y="4859832"/>
            <a:ext cx="9089390" cy="1502066"/>
          </a:xfrm>
        </p:spPr>
        <p:txBody>
          <a:bodyPr anchor="t"/>
          <a:lstStyle>
            <a:lvl1pPr algn="l">
              <a:defRPr sz="4600" b="1" cap="all"/>
            </a:lvl1pPr>
          </a:lstStyle>
          <a:p>
            <a:r>
              <a:rPr lang="ru-RU" smtClean="0"/>
              <a:t>Образец заголовка</a:t>
            </a:r>
            <a:endParaRPr lang="ru-RU"/>
          </a:p>
        </p:txBody>
      </p:sp>
      <p:sp>
        <p:nvSpPr>
          <p:cNvPr id="3" name="Текст 2"/>
          <p:cNvSpPr>
            <a:spLocks noGrp="1"/>
          </p:cNvSpPr>
          <p:nvPr>
            <p:ph type="body" idx="1"/>
          </p:nvPr>
        </p:nvSpPr>
        <p:spPr>
          <a:xfrm>
            <a:off x="844705" y="3205459"/>
            <a:ext cx="9089390" cy="1654373"/>
          </a:xfrm>
        </p:spPr>
        <p:txBody>
          <a:bodyPr anchor="b"/>
          <a:lstStyle>
            <a:lvl1pPr marL="0" indent="0">
              <a:buNone/>
              <a:defRPr sz="2300">
                <a:solidFill>
                  <a:schemeClr val="tx1">
                    <a:tint val="75000"/>
                  </a:schemeClr>
                </a:solidFill>
              </a:defRPr>
            </a:lvl1pPr>
            <a:lvl2pPr marL="521574" indent="0">
              <a:buNone/>
              <a:defRPr sz="2100">
                <a:solidFill>
                  <a:schemeClr val="tx1">
                    <a:tint val="75000"/>
                  </a:schemeClr>
                </a:solidFill>
              </a:defRPr>
            </a:lvl2pPr>
            <a:lvl3pPr marL="1043148" indent="0">
              <a:buNone/>
              <a:defRPr sz="1800">
                <a:solidFill>
                  <a:schemeClr val="tx1">
                    <a:tint val="75000"/>
                  </a:schemeClr>
                </a:solidFill>
              </a:defRPr>
            </a:lvl3pPr>
            <a:lvl4pPr marL="1564721" indent="0">
              <a:buNone/>
              <a:defRPr sz="1600">
                <a:solidFill>
                  <a:schemeClr val="tx1">
                    <a:tint val="75000"/>
                  </a:schemeClr>
                </a:solidFill>
              </a:defRPr>
            </a:lvl4pPr>
            <a:lvl5pPr marL="2086295" indent="0">
              <a:buNone/>
              <a:defRPr sz="1600">
                <a:solidFill>
                  <a:schemeClr val="tx1">
                    <a:tint val="75000"/>
                  </a:schemeClr>
                </a:solidFill>
              </a:defRPr>
            </a:lvl5pPr>
            <a:lvl6pPr marL="2607869" indent="0">
              <a:buNone/>
              <a:defRPr sz="1600">
                <a:solidFill>
                  <a:schemeClr val="tx1">
                    <a:tint val="75000"/>
                  </a:schemeClr>
                </a:solidFill>
              </a:defRPr>
            </a:lvl6pPr>
            <a:lvl7pPr marL="3129443" indent="0">
              <a:buNone/>
              <a:defRPr sz="1600">
                <a:solidFill>
                  <a:schemeClr val="tx1">
                    <a:tint val="75000"/>
                  </a:schemeClr>
                </a:solidFill>
              </a:defRPr>
            </a:lvl7pPr>
            <a:lvl8pPr marL="3651016" indent="0">
              <a:buNone/>
              <a:defRPr sz="1600">
                <a:solidFill>
                  <a:schemeClr val="tx1">
                    <a:tint val="75000"/>
                  </a:schemeClr>
                </a:solidFill>
              </a:defRPr>
            </a:lvl8pPr>
            <a:lvl9pPr marL="417259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D8BD707-D9CF-40AE-B4C6-C98DA3205C09}" type="datetimeFigureOut">
              <a:rPr lang="en-US" smtClean="0"/>
              <a:pPr/>
              <a:t>5/8/2019</a:t>
            </a:fld>
            <a:endParaRPr lang="en-US"/>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34670" y="1764666"/>
            <a:ext cx="4722918"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435812" y="1764666"/>
            <a:ext cx="4722918"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D8BD707-D9CF-40AE-B4C6-C98DA3205C09}" type="datetimeFigureOut">
              <a:rPr lang="en-US" smtClean="0"/>
              <a:pPr/>
              <a:t>5/8/2019</a:t>
            </a:fld>
            <a:endParaRPr lang="en-US"/>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34670" y="1692889"/>
            <a:ext cx="4724775" cy="705515"/>
          </a:xfrm>
        </p:spPr>
        <p:txBody>
          <a:bodyPr anchor="b"/>
          <a:lstStyle>
            <a:lvl1pPr marL="0" indent="0">
              <a:buNone/>
              <a:defRPr sz="2700" b="1"/>
            </a:lvl1pPr>
            <a:lvl2pPr marL="521574" indent="0">
              <a:buNone/>
              <a:defRPr sz="2300" b="1"/>
            </a:lvl2pPr>
            <a:lvl3pPr marL="1043148" indent="0">
              <a:buNone/>
              <a:defRPr sz="2100" b="1"/>
            </a:lvl3pPr>
            <a:lvl4pPr marL="1564721" indent="0">
              <a:buNone/>
              <a:defRPr sz="1800" b="1"/>
            </a:lvl4pPr>
            <a:lvl5pPr marL="2086295" indent="0">
              <a:buNone/>
              <a:defRPr sz="1800" b="1"/>
            </a:lvl5pPr>
            <a:lvl6pPr marL="2607869" indent="0">
              <a:buNone/>
              <a:defRPr sz="1800" b="1"/>
            </a:lvl6pPr>
            <a:lvl7pPr marL="3129443" indent="0">
              <a:buNone/>
              <a:defRPr sz="1800" b="1"/>
            </a:lvl7pPr>
            <a:lvl8pPr marL="3651016" indent="0">
              <a:buNone/>
              <a:defRPr sz="1800" b="1"/>
            </a:lvl8pPr>
            <a:lvl9pPr marL="4172590" indent="0">
              <a:buNone/>
              <a:defRPr sz="1800" b="1"/>
            </a:lvl9pPr>
          </a:lstStyle>
          <a:p>
            <a:pPr lvl="0"/>
            <a:r>
              <a:rPr lang="ru-RU" smtClean="0"/>
              <a:t>Образец текста</a:t>
            </a:r>
          </a:p>
        </p:txBody>
      </p:sp>
      <p:sp>
        <p:nvSpPr>
          <p:cNvPr id="4" name="Содержимое 3"/>
          <p:cNvSpPr>
            <a:spLocks noGrp="1"/>
          </p:cNvSpPr>
          <p:nvPr>
            <p:ph sz="half" idx="2"/>
          </p:nvPr>
        </p:nvSpPr>
        <p:spPr>
          <a:xfrm>
            <a:off x="534670" y="2398404"/>
            <a:ext cx="4724775"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432099" y="1692889"/>
            <a:ext cx="4726631" cy="705515"/>
          </a:xfrm>
        </p:spPr>
        <p:txBody>
          <a:bodyPr anchor="b"/>
          <a:lstStyle>
            <a:lvl1pPr marL="0" indent="0">
              <a:buNone/>
              <a:defRPr sz="2700" b="1"/>
            </a:lvl1pPr>
            <a:lvl2pPr marL="521574" indent="0">
              <a:buNone/>
              <a:defRPr sz="2300" b="1"/>
            </a:lvl2pPr>
            <a:lvl3pPr marL="1043148" indent="0">
              <a:buNone/>
              <a:defRPr sz="2100" b="1"/>
            </a:lvl3pPr>
            <a:lvl4pPr marL="1564721" indent="0">
              <a:buNone/>
              <a:defRPr sz="1800" b="1"/>
            </a:lvl4pPr>
            <a:lvl5pPr marL="2086295" indent="0">
              <a:buNone/>
              <a:defRPr sz="1800" b="1"/>
            </a:lvl5pPr>
            <a:lvl6pPr marL="2607869" indent="0">
              <a:buNone/>
              <a:defRPr sz="1800" b="1"/>
            </a:lvl6pPr>
            <a:lvl7pPr marL="3129443" indent="0">
              <a:buNone/>
              <a:defRPr sz="1800" b="1"/>
            </a:lvl7pPr>
            <a:lvl8pPr marL="3651016" indent="0">
              <a:buNone/>
              <a:defRPr sz="1800" b="1"/>
            </a:lvl8pPr>
            <a:lvl9pPr marL="4172590" indent="0">
              <a:buNone/>
              <a:defRPr sz="1800" b="1"/>
            </a:lvl9pPr>
          </a:lstStyle>
          <a:p>
            <a:pPr lvl="0"/>
            <a:r>
              <a:rPr lang="ru-RU" smtClean="0"/>
              <a:t>Образец текста</a:t>
            </a:r>
          </a:p>
        </p:txBody>
      </p:sp>
      <p:sp>
        <p:nvSpPr>
          <p:cNvPr id="6" name="Содержимое 5"/>
          <p:cNvSpPr>
            <a:spLocks noGrp="1"/>
          </p:cNvSpPr>
          <p:nvPr>
            <p:ph sz="quarter" idx="4"/>
          </p:nvPr>
        </p:nvSpPr>
        <p:spPr>
          <a:xfrm>
            <a:off x="5432099" y="2398404"/>
            <a:ext cx="472663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D8BD707-D9CF-40AE-B4C6-C98DA3205C09}" type="datetimeFigureOut">
              <a:rPr lang="en-US" smtClean="0"/>
              <a:pPr/>
              <a:t>5/8/2019</a:t>
            </a:fld>
            <a:endParaRPr lang="en-US"/>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D8BD707-D9CF-40AE-B4C6-C98DA3205C09}" type="datetimeFigureOut">
              <a:rPr lang="en-US" smtClean="0"/>
              <a:pPr/>
              <a:t>5/8/2019</a:t>
            </a:fld>
            <a:endParaRPr lang="en-US"/>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D8BD707-D9CF-40AE-B4C6-C98DA3205C09}" type="datetimeFigureOut">
              <a:rPr lang="en-US" smtClean="0"/>
              <a:pPr/>
              <a:t>5/8/2019</a:t>
            </a:fld>
            <a:endParaRPr lang="en-US"/>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671" y="301113"/>
            <a:ext cx="3518055" cy="1281483"/>
          </a:xfrm>
        </p:spPr>
        <p:txBody>
          <a:bodyPr anchor="b"/>
          <a:lstStyle>
            <a:lvl1pPr algn="l">
              <a:defRPr sz="2300" b="1"/>
            </a:lvl1pPr>
          </a:lstStyle>
          <a:p>
            <a:r>
              <a:rPr lang="ru-RU" smtClean="0"/>
              <a:t>Образец заголовка</a:t>
            </a:r>
            <a:endParaRPr lang="ru-RU"/>
          </a:p>
        </p:txBody>
      </p:sp>
      <p:sp>
        <p:nvSpPr>
          <p:cNvPr id="3" name="Содержимое 2"/>
          <p:cNvSpPr>
            <a:spLocks noGrp="1"/>
          </p:cNvSpPr>
          <p:nvPr>
            <p:ph idx="1"/>
          </p:nvPr>
        </p:nvSpPr>
        <p:spPr>
          <a:xfrm>
            <a:off x="4180822" y="301114"/>
            <a:ext cx="5977908" cy="6454683"/>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34671" y="1582597"/>
            <a:ext cx="3518055" cy="5173200"/>
          </a:xfrm>
        </p:spPr>
        <p:txBody>
          <a:bodyPr/>
          <a:lstStyle>
            <a:lvl1pPr marL="0" indent="0">
              <a:buNone/>
              <a:defRPr sz="1600"/>
            </a:lvl1pPr>
            <a:lvl2pPr marL="521574" indent="0">
              <a:buNone/>
              <a:defRPr sz="1400"/>
            </a:lvl2pPr>
            <a:lvl3pPr marL="1043148" indent="0">
              <a:buNone/>
              <a:defRPr sz="1100"/>
            </a:lvl3pPr>
            <a:lvl4pPr marL="1564721" indent="0">
              <a:buNone/>
              <a:defRPr sz="1000"/>
            </a:lvl4pPr>
            <a:lvl5pPr marL="2086295" indent="0">
              <a:buNone/>
              <a:defRPr sz="1000"/>
            </a:lvl5pPr>
            <a:lvl6pPr marL="2607869" indent="0">
              <a:buNone/>
              <a:defRPr sz="1000"/>
            </a:lvl6pPr>
            <a:lvl7pPr marL="3129443" indent="0">
              <a:buNone/>
              <a:defRPr sz="1000"/>
            </a:lvl7pPr>
            <a:lvl8pPr marL="3651016" indent="0">
              <a:buNone/>
              <a:defRPr sz="1000"/>
            </a:lvl8pPr>
            <a:lvl9pPr marL="417259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D8BD707-D9CF-40AE-B4C6-C98DA3205C09}" type="datetimeFigureOut">
              <a:rPr lang="en-US" smtClean="0"/>
              <a:pPr/>
              <a:t>5/8/2019</a:t>
            </a:fld>
            <a:endParaRPr lang="en-US"/>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981" y="5293995"/>
            <a:ext cx="6416040" cy="624986"/>
          </a:xfrm>
        </p:spPr>
        <p:txBody>
          <a:bodyPr anchor="b"/>
          <a:lstStyle>
            <a:lvl1pPr algn="l">
              <a:defRPr sz="2300" b="1"/>
            </a:lvl1pPr>
          </a:lstStyle>
          <a:p>
            <a:r>
              <a:rPr lang="ru-RU" smtClean="0"/>
              <a:t>Образец заголовка</a:t>
            </a:r>
            <a:endParaRPr lang="ru-RU"/>
          </a:p>
        </p:txBody>
      </p:sp>
      <p:sp>
        <p:nvSpPr>
          <p:cNvPr id="3" name="Рисунок 2"/>
          <p:cNvSpPr>
            <a:spLocks noGrp="1"/>
          </p:cNvSpPr>
          <p:nvPr>
            <p:ph type="pic" idx="1"/>
          </p:nvPr>
        </p:nvSpPr>
        <p:spPr>
          <a:xfrm>
            <a:off x="2095981" y="675755"/>
            <a:ext cx="6416040" cy="4537710"/>
          </a:xfrm>
        </p:spPr>
        <p:txBody>
          <a:bodyPr/>
          <a:lstStyle>
            <a:lvl1pPr marL="0" indent="0">
              <a:buNone/>
              <a:defRPr sz="3700"/>
            </a:lvl1pPr>
            <a:lvl2pPr marL="521574" indent="0">
              <a:buNone/>
              <a:defRPr sz="3200"/>
            </a:lvl2pPr>
            <a:lvl3pPr marL="1043148" indent="0">
              <a:buNone/>
              <a:defRPr sz="2700"/>
            </a:lvl3pPr>
            <a:lvl4pPr marL="1564721" indent="0">
              <a:buNone/>
              <a:defRPr sz="2300"/>
            </a:lvl4pPr>
            <a:lvl5pPr marL="2086295" indent="0">
              <a:buNone/>
              <a:defRPr sz="2300"/>
            </a:lvl5pPr>
            <a:lvl6pPr marL="2607869" indent="0">
              <a:buNone/>
              <a:defRPr sz="2300"/>
            </a:lvl6pPr>
            <a:lvl7pPr marL="3129443" indent="0">
              <a:buNone/>
              <a:defRPr sz="2300"/>
            </a:lvl7pPr>
            <a:lvl8pPr marL="3651016" indent="0">
              <a:buNone/>
              <a:defRPr sz="2300"/>
            </a:lvl8pPr>
            <a:lvl9pPr marL="4172590" indent="0">
              <a:buNone/>
              <a:defRPr sz="2300"/>
            </a:lvl9pPr>
          </a:lstStyle>
          <a:p>
            <a:endParaRPr lang="ru-RU"/>
          </a:p>
        </p:txBody>
      </p:sp>
      <p:sp>
        <p:nvSpPr>
          <p:cNvPr id="4" name="Текст 3"/>
          <p:cNvSpPr>
            <a:spLocks noGrp="1"/>
          </p:cNvSpPr>
          <p:nvPr>
            <p:ph type="body" sz="half" idx="2"/>
          </p:nvPr>
        </p:nvSpPr>
        <p:spPr>
          <a:xfrm>
            <a:off x="2095981" y="5918981"/>
            <a:ext cx="6416040" cy="887584"/>
          </a:xfrm>
        </p:spPr>
        <p:txBody>
          <a:bodyPr/>
          <a:lstStyle>
            <a:lvl1pPr marL="0" indent="0">
              <a:buNone/>
              <a:defRPr sz="1600"/>
            </a:lvl1pPr>
            <a:lvl2pPr marL="521574" indent="0">
              <a:buNone/>
              <a:defRPr sz="1400"/>
            </a:lvl2pPr>
            <a:lvl3pPr marL="1043148" indent="0">
              <a:buNone/>
              <a:defRPr sz="1100"/>
            </a:lvl3pPr>
            <a:lvl4pPr marL="1564721" indent="0">
              <a:buNone/>
              <a:defRPr sz="1000"/>
            </a:lvl4pPr>
            <a:lvl5pPr marL="2086295" indent="0">
              <a:buNone/>
              <a:defRPr sz="1000"/>
            </a:lvl5pPr>
            <a:lvl6pPr marL="2607869" indent="0">
              <a:buNone/>
              <a:defRPr sz="1000"/>
            </a:lvl6pPr>
            <a:lvl7pPr marL="3129443" indent="0">
              <a:buNone/>
              <a:defRPr sz="1000"/>
            </a:lvl7pPr>
            <a:lvl8pPr marL="3651016" indent="0">
              <a:buNone/>
              <a:defRPr sz="1000"/>
            </a:lvl8pPr>
            <a:lvl9pPr marL="417259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D8BD707-D9CF-40AE-B4C6-C98DA3205C09}" type="datetimeFigureOut">
              <a:rPr lang="en-US" smtClean="0"/>
              <a:pPr/>
              <a:t>5/8/2019</a:t>
            </a:fld>
            <a:endParaRPr lang="en-US"/>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F15528-21DE-4FAA-801E-634DDDAF4B2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670" y="302865"/>
            <a:ext cx="9624060" cy="1260475"/>
          </a:xfrm>
          <a:prstGeom prst="rect">
            <a:avLst/>
          </a:prstGeom>
        </p:spPr>
        <p:txBody>
          <a:bodyPr vert="horz" lIns="104315" tIns="52157" rIns="104315" bIns="52157"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34670" y="1764666"/>
            <a:ext cx="9624060" cy="4991131"/>
          </a:xfrm>
          <a:prstGeom prst="rect">
            <a:avLst/>
          </a:prstGeom>
        </p:spPr>
        <p:txBody>
          <a:bodyPr vert="horz" lIns="104315" tIns="52157" rIns="104315" bIns="52157"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34670" y="7009642"/>
            <a:ext cx="2495127" cy="402652"/>
          </a:xfrm>
          <a:prstGeom prst="rect">
            <a:avLst/>
          </a:prstGeom>
        </p:spPr>
        <p:txBody>
          <a:bodyPr vert="horz" lIns="104315" tIns="52157" rIns="104315" bIns="52157" rtlCol="0" anchor="ctr"/>
          <a:lstStyle>
            <a:lvl1pPr algn="l">
              <a:defRPr sz="1400">
                <a:solidFill>
                  <a:schemeClr val="tx1">
                    <a:tint val="75000"/>
                  </a:schemeClr>
                </a:solidFill>
              </a:defRPr>
            </a:lvl1pPr>
          </a:lstStyle>
          <a:p>
            <a:fld id="{1D8BD707-D9CF-40AE-B4C6-C98DA3205C09}" type="datetimeFigureOut">
              <a:rPr lang="en-US" smtClean="0"/>
              <a:pPr/>
              <a:t>5/8/2019</a:t>
            </a:fld>
            <a:endParaRPr lang="en-US"/>
          </a:p>
        </p:txBody>
      </p:sp>
      <p:sp>
        <p:nvSpPr>
          <p:cNvPr id="5" name="Нижний колонтитул 4"/>
          <p:cNvSpPr>
            <a:spLocks noGrp="1"/>
          </p:cNvSpPr>
          <p:nvPr>
            <p:ph type="ftr" sz="quarter" idx="3"/>
          </p:nvPr>
        </p:nvSpPr>
        <p:spPr>
          <a:xfrm>
            <a:off x="3653579" y="7009642"/>
            <a:ext cx="3386243" cy="402652"/>
          </a:xfrm>
          <a:prstGeom prst="rect">
            <a:avLst/>
          </a:prstGeom>
        </p:spPr>
        <p:txBody>
          <a:bodyPr vert="horz" lIns="104315" tIns="52157" rIns="104315" bIns="52157" rtlCol="0" anchor="ctr"/>
          <a:lstStyle>
            <a:lvl1pPr algn="ctr">
              <a:defRPr sz="14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7663603" y="7009642"/>
            <a:ext cx="2495127" cy="402652"/>
          </a:xfrm>
          <a:prstGeom prst="rect">
            <a:avLst/>
          </a:prstGeom>
        </p:spPr>
        <p:txBody>
          <a:bodyPr vert="horz" lIns="104315" tIns="52157" rIns="104315" bIns="52157" rtlCol="0" anchor="ctr"/>
          <a:lstStyle>
            <a:lvl1pPr algn="r">
              <a:defRPr sz="1400">
                <a:solidFill>
                  <a:schemeClr val="tx1">
                    <a:tint val="75000"/>
                  </a:schemeClr>
                </a:solidFill>
              </a:defRPr>
            </a:lvl1pPr>
          </a:lstStyle>
          <a:p>
            <a:fld id="{B6F15528-21DE-4FAA-801E-634DDDAF4B2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defTabSz="1043148" rtl="0" eaLnBrk="1" latinLnBrk="0" hangingPunct="1">
        <a:spcBef>
          <a:spcPct val="0"/>
        </a:spcBef>
        <a:buNone/>
        <a:defRPr sz="5000" kern="1200">
          <a:solidFill>
            <a:schemeClr val="tx1"/>
          </a:solidFill>
          <a:latin typeface="+mj-lt"/>
          <a:ea typeface="+mj-ea"/>
          <a:cs typeface="+mj-cs"/>
        </a:defRPr>
      </a:lvl1pPr>
    </p:titleStyle>
    <p:bodyStyle>
      <a:lvl1pPr marL="391180" indent="-391180" algn="l" defTabSz="1043148"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847557" indent="-325984" algn="l" defTabSz="1043148"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934" indent="-260787" algn="l" defTabSz="1043148"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5508" indent="-260787" algn="l" defTabSz="1043148"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7082" indent="-260787" algn="l" defTabSz="1043148"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8656" indent="-260787" algn="l" defTabSz="1043148"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90229" indent="-260787" algn="l" defTabSz="1043148"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803" indent="-260787" algn="l" defTabSz="1043148"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3377" indent="-260787" algn="l" defTabSz="1043148"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ru-RU"/>
      </a:defPPr>
      <a:lvl1pPr marL="0" algn="l" defTabSz="1043148" rtl="0" eaLnBrk="1" latinLnBrk="0" hangingPunct="1">
        <a:defRPr sz="2100" kern="1200">
          <a:solidFill>
            <a:schemeClr val="tx1"/>
          </a:solidFill>
          <a:latin typeface="+mn-lt"/>
          <a:ea typeface="+mn-ea"/>
          <a:cs typeface="+mn-cs"/>
        </a:defRPr>
      </a:lvl1pPr>
      <a:lvl2pPr marL="521574" algn="l" defTabSz="1043148" rtl="0" eaLnBrk="1" latinLnBrk="0" hangingPunct="1">
        <a:defRPr sz="2100" kern="1200">
          <a:solidFill>
            <a:schemeClr val="tx1"/>
          </a:solidFill>
          <a:latin typeface="+mn-lt"/>
          <a:ea typeface="+mn-ea"/>
          <a:cs typeface="+mn-cs"/>
        </a:defRPr>
      </a:lvl2pPr>
      <a:lvl3pPr marL="1043148" algn="l" defTabSz="1043148" rtl="0" eaLnBrk="1" latinLnBrk="0" hangingPunct="1">
        <a:defRPr sz="2100" kern="1200">
          <a:solidFill>
            <a:schemeClr val="tx1"/>
          </a:solidFill>
          <a:latin typeface="+mn-lt"/>
          <a:ea typeface="+mn-ea"/>
          <a:cs typeface="+mn-cs"/>
        </a:defRPr>
      </a:lvl3pPr>
      <a:lvl4pPr marL="1564721" algn="l" defTabSz="1043148" rtl="0" eaLnBrk="1" latinLnBrk="0" hangingPunct="1">
        <a:defRPr sz="2100" kern="1200">
          <a:solidFill>
            <a:schemeClr val="tx1"/>
          </a:solidFill>
          <a:latin typeface="+mn-lt"/>
          <a:ea typeface="+mn-ea"/>
          <a:cs typeface="+mn-cs"/>
        </a:defRPr>
      </a:lvl4pPr>
      <a:lvl5pPr marL="2086295" algn="l" defTabSz="1043148" rtl="0" eaLnBrk="1" latinLnBrk="0" hangingPunct="1">
        <a:defRPr sz="2100" kern="1200">
          <a:solidFill>
            <a:schemeClr val="tx1"/>
          </a:solidFill>
          <a:latin typeface="+mn-lt"/>
          <a:ea typeface="+mn-ea"/>
          <a:cs typeface="+mn-cs"/>
        </a:defRPr>
      </a:lvl5pPr>
      <a:lvl6pPr marL="2607869" algn="l" defTabSz="1043148" rtl="0" eaLnBrk="1" latinLnBrk="0" hangingPunct="1">
        <a:defRPr sz="2100" kern="1200">
          <a:solidFill>
            <a:schemeClr val="tx1"/>
          </a:solidFill>
          <a:latin typeface="+mn-lt"/>
          <a:ea typeface="+mn-ea"/>
          <a:cs typeface="+mn-cs"/>
        </a:defRPr>
      </a:lvl6pPr>
      <a:lvl7pPr marL="3129443" algn="l" defTabSz="1043148" rtl="0" eaLnBrk="1" latinLnBrk="0" hangingPunct="1">
        <a:defRPr sz="2100" kern="1200">
          <a:solidFill>
            <a:schemeClr val="tx1"/>
          </a:solidFill>
          <a:latin typeface="+mn-lt"/>
          <a:ea typeface="+mn-ea"/>
          <a:cs typeface="+mn-cs"/>
        </a:defRPr>
      </a:lvl7pPr>
      <a:lvl8pPr marL="3651016" algn="l" defTabSz="1043148" rtl="0" eaLnBrk="1" latinLnBrk="0" hangingPunct="1">
        <a:defRPr sz="2100" kern="1200">
          <a:solidFill>
            <a:schemeClr val="tx1"/>
          </a:solidFill>
          <a:latin typeface="+mn-lt"/>
          <a:ea typeface="+mn-ea"/>
          <a:cs typeface="+mn-cs"/>
        </a:defRPr>
      </a:lvl8pPr>
      <a:lvl9pPr marL="4172590" algn="l" defTabSz="104314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jpeg"/><Relationship Id="rId10" Type="http://schemas.openxmlformats.org/officeDocument/2006/relationships/image" Target="../media/image37.jpeg"/><Relationship Id="rId4" Type="http://schemas.openxmlformats.org/officeDocument/2006/relationships/image" Target="../media/image50.jpe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9.jpe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jpeg"/><Relationship Id="rId7"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3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09.jpeg"/><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png"/><Relationship Id="rId7" Type="http://schemas.openxmlformats.org/officeDocument/2006/relationships/image" Target="../media/image125.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jpeg"/></Relationships>
</file>

<file path=ppt/slides/_rels/slide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35.jpeg"/><Relationship Id="rId5" Type="http://schemas.openxmlformats.org/officeDocument/2006/relationships/image" Target="../media/image142.jpeg"/><Relationship Id="rId4" Type="http://schemas.openxmlformats.org/officeDocument/2006/relationships/image" Target="../media/image141.jpeg"/></Relationships>
</file>

<file path=ppt/slides/_rels/slide5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149.jpeg"/><Relationship Id="rId4" Type="http://schemas.openxmlformats.org/officeDocument/2006/relationships/image" Target="../media/image148.jpeg"/></Relationships>
</file>

<file path=ppt/slides/_rels/slide5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6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png"/></Relationships>
</file>

<file path=ppt/slides/_rels/slide6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163.jpeg"/><Relationship Id="rId4" Type="http://schemas.openxmlformats.org/officeDocument/2006/relationships/image" Target="../media/image162.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png"/></Relationships>
</file>

<file path=ppt/slides/_rels/slide6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76.jpeg"/><Relationship Id="rId4" Type="http://schemas.openxmlformats.org/officeDocument/2006/relationships/image" Target="../media/image175.jpeg"/></Relationships>
</file>

<file path=ppt/slides/_rels/slide6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jpeg"/></Relationships>
</file>

<file path=ppt/slides/_rels/slide7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87.jpeg"/><Relationship Id="rId4" Type="http://schemas.openxmlformats.org/officeDocument/2006/relationships/image" Target="../media/image186.jpeg"/></Relationships>
</file>

<file path=ppt/slides/_rels/slide7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73.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95.jpeg"/><Relationship Id="rId5" Type="http://schemas.openxmlformats.org/officeDocument/2006/relationships/image" Target="../media/image194.jpeg"/><Relationship Id="rId10" Type="http://schemas.openxmlformats.org/officeDocument/2006/relationships/image" Target="../media/image169.jpeg"/><Relationship Id="rId4" Type="http://schemas.openxmlformats.org/officeDocument/2006/relationships/image" Target="../media/image193.jpeg"/><Relationship Id="rId9" Type="http://schemas.openxmlformats.org/officeDocument/2006/relationships/image" Target="../media/image198.jpeg"/></Relationships>
</file>

<file path=ppt/slides/_rels/slide7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8" Type="http://schemas.openxmlformats.org/officeDocument/2006/relationships/image" Target="../media/image205.jpeg"/><Relationship Id="rId13" Type="http://schemas.openxmlformats.org/officeDocument/2006/relationships/image" Target="../media/image210.png"/><Relationship Id="rId3" Type="http://schemas.openxmlformats.org/officeDocument/2006/relationships/image" Target="../media/image200.jpeg"/><Relationship Id="rId7" Type="http://schemas.openxmlformats.org/officeDocument/2006/relationships/image" Target="../media/image204.jpeg"/><Relationship Id="rId12" Type="http://schemas.openxmlformats.org/officeDocument/2006/relationships/image" Target="../media/image209.pn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203.jpeg"/><Relationship Id="rId11" Type="http://schemas.openxmlformats.org/officeDocument/2006/relationships/image" Target="../media/image208.png"/><Relationship Id="rId5" Type="http://schemas.openxmlformats.org/officeDocument/2006/relationships/image" Target="../media/image202.jpeg"/><Relationship Id="rId10" Type="http://schemas.openxmlformats.org/officeDocument/2006/relationships/image" Target="../media/image207.png"/><Relationship Id="rId4" Type="http://schemas.openxmlformats.org/officeDocument/2006/relationships/image" Target="../media/image201.jpeg"/><Relationship Id="rId9" Type="http://schemas.openxmlformats.org/officeDocument/2006/relationships/image" Target="../media/image206.png"/><Relationship Id="rId14" Type="http://schemas.openxmlformats.org/officeDocument/2006/relationships/image" Target="../media/image211.jpeg"/></Relationships>
</file>

<file path=ppt/slides/_rels/slide76.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hyperlink" Target="http://www.indital.com/" TargetMode="External"/><Relationship Id="rId18" Type="http://schemas.openxmlformats.org/officeDocument/2006/relationships/hyperlink" Target="http://www.triebenbacher.de/" TargetMode="External"/><Relationship Id="rId26" Type="http://schemas.openxmlformats.org/officeDocument/2006/relationships/hyperlink" Target="http://www.arteferro.ru/" TargetMode="External"/><Relationship Id="rId39" Type="http://schemas.openxmlformats.org/officeDocument/2006/relationships/hyperlink" Target="mailto:vendas@arteferrobrasil.com.br" TargetMode="External"/><Relationship Id="rId3" Type="http://schemas.openxmlformats.org/officeDocument/2006/relationships/image" Target="../media/image212.png"/><Relationship Id="rId21" Type="http://schemas.openxmlformats.org/officeDocument/2006/relationships/hyperlink" Target="mailto:info@arteferro-dohomont.hr" TargetMode="External"/><Relationship Id="rId34" Type="http://schemas.openxmlformats.org/officeDocument/2006/relationships/hyperlink" Target="http://www.arteferroargentina.com/" TargetMode="External"/><Relationship Id="rId42" Type="http://schemas.openxmlformats.org/officeDocument/2006/relationships/image" Target="../media/image220.png"/><Relationship Id="rId7" Type="http://schemas.openxmlformats.org/officeDocument/2006/relationships/image" Target="../media/image216.png"/><Relationship Id="rId12" Type="http://schemas.openxmlformats.org/officeDocument/2006/relationships/hyperlink" Target="mailto:forgings@indital.com" TargetMode="External"/><Relationship Id="rId17" Type="http://schemas.openxmlformats.org/officeDocument/2006/relationships/hyperlink" Target="mailto:info@triebenbacher.de" TargetMode="External"/><Relationship Id="rId25" Type="http://schemas.openxmlformats.org/officeDocument/2006/relationships/hyperlink" Target="mailto:info@arteferrorussia.com" TargetMode="External"/><Relationship Id="rId33" Type="http://schemas.openxmlformats.org/officeDocument/2006/relationships/hyperlink" Target="mailto:info@arteferroargentina.com" TargetMode="External"/><Relationship Id="rId38" Type="http://schemas.openxmlformats.org/officeDocument/2006/relationships/hyperlink" Target="mailto:india@arteferro.com" TargetMode="External"/><Relationship Id="rId2" Type="http://schemas.openxmlformats.org/officeDocument/2006/relationships/notesSlide" Target="../notesSlides/notesSlide76.xml"/><Relationship Id="rId16" Type="http://schemas.openxmlformats.org/officeDocument/2006/relationships/hyperlink" Target="mailto:info@cogemesteel.com" TargetMode="External"/><Relationship Id="rId20" Type="http://schemas.openxmlformats.org/officeDocument/2006/relationships/hyperlink" Target="http://www.indiafrance.eu/" TargetMode="External"/><Relationship Id="rId29" Type="http://schemas.openxmlformats.org/officeDocument/2006/relationships/hyperlink" Target="mailto:info@arteferroinox.se" TargetMode="External"/><Relationship Id="rId41" Type="http://schemas.openxmlformats.org/officeDocument/2006/relationships/hyperlink" Target="mailto:info@iamdesign.com" TargetMode="External"/><Relationship Id="rId1" Type="http://schemas.openxmlformats.org/officeDocument/2006/relationships/slideLayout" Target="../slideLayouts/slideLayout12.xml"/><Relationship Id="rId6" Type="http://schemas.openxmlformats.org/officeDocument/2006/relationships/image" Target="../media/image215.png"/><Relationship Id="rId11" Type="http://schemas.openxmlformats.org/officeDocument/2006/relationships/hyperlink" Target="http://www.india.it/" TargetMode="External"/><Relationship Id="rId24" Type="http://schemas.openxmlformats.org/officeDocument/2006/relationships/hyperlink" Target="http://www.arteferro.es/" TargetMode="External"/><Relationship Id="rId32" Type="http://schemas.openxmlformats.org/officeDocument/2006/relationships/hyperlink" Target="http://www.arteferromexico.com/" TargetMode="External"/><Relationship Id="rId37" Type="http://schemas.openxmlformats.org/officeDocument/2006/relationships/image" Target="../media/image219.png"/><Relationship Id="rId40" Type="http://schemas.openxmlformats.org/officeDocument/2006/relationships/hyperlink" Target="http://www.arteferrobrasil.com.br/" TargetMode="External"/><Relationship Id="rId5" Type="http://schemas.openxmlformats.org/officeDocument/2006/relationships/image" Target="../media/image214.png"/><Relationship Id="rId15" Type="http://schemas.openxmlformats.org/officeDocument/2006/relationships/hyperlink" Target="http://www.arteferromiami.com/" TargetMode="External"/><Relationship Id="rId23" Type="http://schemas.openxmlformats.org/officeDocument/2006/relationships/hyperlink" Target="mailto:info@arteferro.es" TargetMode="External"/><Relationship Id="rId28" Type="http://schemas.openxmlformats.org/officeDocument/2006/relationships/hyperlink" Target="http://www.arteferroukraina.com/" TargetMode="External"/><Relationship Id="rId36" Type="http://schemas.openxmlformats.org/officeDocument/2006/relationships/hyperlink" Target="http://www.arteferrochile.cl/" TargetMode="External"/><Relationship Id="rId10" Type="http://schemas.openxmlformats.org/officeDocument/2006/relationships/hyperlink" Target="mailto:info@india.it" TargetMode="External"/><Relationship Id="rId19" Type="http://schemas.openxmlformats.org/officeDocument/2006/relationships/hyperlink" Target="mailto:info@indiafrance.eu" TargetMode="External"/><Relationship Id="rId31" Type="http://schemas.openxmlformats.org/officeDocument/2006/relationships/hyperlink" Target="mailto:info@arteferromexico.com" TargetMode="External"/><Relationship Id="rId44" Type="http://schemas.openxmlformats.org/officeDocument/2006/relationships/image" Target="../media/image222.jpeg"/><Relationship Id="rId4" Type="http://schemas.openxmlformats.org/officeDocument/2006/relationships/image" Target="../media/image213.png"/><Relationship Id="rId9" Type="http://schemas.openxmlformats.org/officeDocument/2006/relationships/image" Target="../media/image218.png"/><Relationship Id="rId14" Type="http://schemas.openxmlformats.org/officeDocument/2006/relationships/hyperlink" Target="mailto:info@arteferromiami.com" TargetMode="External"/><Relationship Id="rId22" Type="http://schemas.openxmlformats.org/officeDocument/2006/relationships/hyperlink" Target="http://www.arteferro-dohomont.hr/" TargetMode="External"/><Relationship Id="rId27" Type="http://schemas.openxmlformats.org/officeDocument/2006/relationships/hyperlink" Target="mailto:office@arteferroukraine.com" TargetMode="External"/><Relationship Id="rId30" Type="http://schemas.openxmlformats.org/officeDocument/2006/relationships/hyperlink" Target="http://www.arteferroinox.se/" TargetMode="External"/><Relationship Id="rId35" Type="http://schemas.openxmlformats.org/officeDocument/2006/relationships/hyperlink" Target="mailto:arteferro@arteferrochile.cl" TargetMode="External"/><Relationship Id="rId43" Type="http://schemas.openxmlformats.org/officeDocument/2006/relationships/image" Target="../media/image221.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5007D"/>
          </a:solidFill>
        </p:spPr>
        <p:txBody>
          <a:bodyPr wrap="square" lIns="0" tIns="0" rIns="0" bIns="0" rtlCol="0"/>
          <a:lstStyle/>
          <a:p>
            <a:endParaRPr sz="1200" dirty="0"/>
          </a:p>
        </p:txBody>
      </p:sp>
      <p:sp>
        <p:nvSpPr>
          <p:cNvPr id="45" name="object 45"/>
          <p:cNvSpPr txBox="1"/>
          <p:nvPr/>
        </p:nvSpPr>
        <p:spPr>
          <a:xfrm>
            <a:off x="444500" y="6005305"/>
            <a:ext cx="5365115" cy="1231106"/>
          </a:xfrm>
          <a:prstGeom prst="rect">
            <a:avLst/>
          </a:prstGeom>
        </p:spPr>
        <p:txBody>
          <a:bodyPr vert="horz" wrap="square" lIns="0" tIns="0" rIns="0" bIns="0" rtlCol="0">
            <a:spAutoFit/>
          </a:bodyPr>
          <a:lstStyle/>
          <a:p>
            <a:pPr marL="12700">
              <a:lnSpc>
                <a:spcPct val="100000"/>
              </a:lnSpc>
            </a:pPr>
            <a:r>
              <a:rPr sz="4000" spc="-130" dirty="0" smtClean="0">
                <a:solidFill>
                  <a:srgbClr val="FFFFFF"/>
                </a:solidFill>
                <a:latin typeface="Futura Bk BT"/>
                <a:cs typeface="Futura Bk BT"/>
              </a:rPr>
              <a:t>COLLECTION</a:t>
            </a:r>
            <a:r>
              <a:rPr lang="ru-RU" sz="4000" spc="-130" dirty="0" smtClean="0">
                <a:solidFill>
                  <a:srgbClr val="FFFFFF"/>
                </a:solidFill>
                <a:latin typeface="Futura Bk BT"/>
                <a:cs typeface="Futura Bk BT"/>
              </a:rPr>
              <a:t> КОЛЛЕКЦИЯ</a:t>
            </a:r>
            <a:endParaRPr sz="4000" dirty="0">
              <a:latin typeface="Futura Bk BT"/>
              <a:cs typeface="Futura Bk BT"/>
            </a:endParaRPr>
          </a:p>
        </p:txBody>
      </p:sp>
      <p:pic>
        <p:nvPicPr>
          <p:cNvPr id="12290" name="Picture 2"/>
          <p:cNvPicPr>
            <a:picLocks noChangeAspect="1" noChangeArrowheads="1"/>
          </p:cNvPicPr>
          <p:nvPr/>
        </p:nvPicPr>
        <p:blipFill>
          <a:blip r:embed="rId3"/>
          <a:srcRect/>
          <a:stretch>
            <a:fillRect/>
          </a:stretch>
        </p:blipFill>
        <p:spPr bwMode="auto">
          <a:xfrm>
            <a:off x="412376" y="475130"/>
            <a:ext cx="4324350" cy="1143000"/>
          </a:xfrm>
          <a:prstGeom prst="rect">
            <a:avLst/>
          </a:prstGeom>
          <a:noFill/>
          <a:ln w="9525">
            <a:noFill/>
            <a:miter lim="800000"/>
            <a:headEnd/>
            <a:tailEnd/>
          </a:ln>
        </p:spPr>
      </p:pic>
      <p:sp>
        <p:nvSpPr>
          <p:cNvPr id="5" name="Прямоугольник 4"/>
          <p:cNvSpPr/>
          <p:nvPr/>
        </p:nvSpPr>
        <p:spPr>
          <a:xfrm>
            <a:off x="570965" y="1477573"/>
            <a:ext cx="3935721" cy="161583"/>
          </a:xfrm>
          <a:prstGeom prst="rect">
            <a:avLst/>
          </a:prstGeom>
        </p:spPr>
        <p:txBody>
          <a:bodyPr wrap="square" lIns="0" tIns="0" rIns="0" bIns="0">
            <a:spAutoFit/>
          </a:bodyPr>
          <a:lstStyle/>
          <a:p>
            <a:r>
              <a:rPr lang="ru-RU" sz="1050" dirty="0" smtClean="0">
                <a:solidFill>
                  <a:schemeClr val="bg1"/>
                </a:solidFill>
              </a:rPr>
              <a:t>Проектирование инновационных архитектурных металлических конструкций </a:t>
            </a:r>
            <a:endParaRPr lang="ru-RU" sz="105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srcRect/>
          <a:stretch>
            <a:fillRect/>
          </a:stretch>
        </p:blipFill>
        <p:spPr bwMode="auto">
          <a:xfrm>
            <a:off x="3836895" y="5325036"/>
            <a:ext cx="1668463" cy="1638300"/>
          </a:xfrm>
          <a:prstGeom prst="rect">
            <a:avLst/>
          </a:prstGeom>
          <a:noFill/>
          <a:ln w="9525">
            <a:noFill/>
            <a:miter lim="800000"/>
            <a:headEnd/>
            <a:tailEnd/>
          </a:ln>
        </p:spPr>
      </p:pic>
      <p:sp>
        <p:nvSpPr>
          <p:cNvPr id="2" name="object 2"/>
          <p:cNvSpPr txBox="1"/>
          <p:nvPr/>
        </p:nvSpPr>
        <p:spPr>
          <a:xfrm>
            <a:off x="430099" y="7217222"/>
            <a:ext cx="1785200" cy="184666"/>
          </a:xfrm>
          <a:prstGeom prst="rect">
            <a:avLst/>
          </a:prstGeom>
        </p:spPr>
        <p:txBody>
          <a:bodyPr vert="horz" wrap="square" lIns="0" tIns="0" rIns="0" bIns="0" rtlCol="0">
            <a:spAutoFit/>
          </a:bodyPr>
          <a:lstStyle/>
          <a:p>
            <a:pPr marL="12700">
              <a:lnSpc>
                <a:spcPct val="100000"/>
              </a:lnSpc>
            </a:pPr>
            <a:r>
              <a:rPr sz="1200" b="1" dirty="0">
                <a:solidFill>
                  <a:srgbClr val="E5007D"/>
                </a:solidFill>
                <a:latin typeface="Calibri"/>
                <a:cs typeface="Calibri"/>
              </a:rPr>
              <a:t>8 IAM Design </a:t>
            </a:r>
            <a:r>
              <a:rPr sz="1200" dirty="0">
                <a:solidFill>
                  <a:srgbClr val="706F6F"/>
                </a:solidFill>
                <a:latin typeface="Calibri"/>
                <a:cs typeface="Calibri"/>
              </a:rPr>
              <a:t>Collection</a:t>
            </a:r>
            <a:endParaRPr sz="1200">
              <a:latin typeface="Calibri"/>
              <a:cs typeface="Calibri"/>
            </a:endParaRPr>
          </a:p>
        </p:txBody>
      </p:sp>
      <p:sp>
        <p:nvSpPr>
          <p:cNvPr id="7" name="object 7"/>
          <p:cNvSpPr/>
          <p:nvPr/>
        </p:nvSpPr>
        <p:spPr>
          <a:xfrm>
            <a:off x="3804589" y="457212"/>
            <a:ext cx="2579408" cy="3068637"/>
          </a:xfrm>
          <a:prstGeom prst="rect">
            <a:avLst/>
          </a:prstGeom>
          <a:blipFill>
            <a:blip r:embed="rId4" cstate="print"/>
            <a:stretch>
              <a:fillRect/>
            </a:stretch>
          </a:blipFill>
        </p:spPr>
        <p:txBody>
          <a:bodyPr wrap="square" lIns="0" tIns="0" rIns="0" bIns="0" rtlCol="0"/>
          <a:lstStyle/>
          <a:p>
            <a:endParaRPr/>
          </a:p>
        </p:txBody>
      </p:sp>
      <p:sp>
        <p:nvSpPr>
          <p:cNvPr id="225" name="object 225"/>
          <p:cNvSpPr/>
          <p:nvPr/>
        </p:nvSpPr>
        <p:spPr>
          <a:xfrm>
            <a:off x="7150213" y="457212"/>
            <a:ext cx="3076473" cy="3102127"/>
          </a:xfrm>
          <a:prstGeom prst="rect">
            <a:avLst/>
          </a:prstGeom>
          <a:blipFill>
            <a:blip r:embed="rId5" cstate="print"/>
            <a:stretch>
              <a:fillRect/>
            </a:stretch>
          </a:blipFill>
        </p:spPr>
        <p:txBody>
          <a:bodyPr wrap="square" lIns="0" tIns="0" rIns="0" bIns="0" rtlCol="0"/>
          <a:lstStyle/>
          <a:p>
            <a:endParaRPr/>
          </a:p>
        </p:txBody>
      </p:sp>
      <p:sp>
        <p:nvSpPr>
          <p:cNvPr id="227" name="object 227"/>
          <p:cNvSpPr txBox="1"/>
          <p:nvPr/>
        </p:nvSpPr>
        <p:spPr>
          <a:xfrm>
            <a:off x="5189299" y="3194449"/>
            <a:ext cx="4972050" cy="328930"/>
          </a:xfrm>
          <a:prstGeom prst="rect">
            <a:avLst/>
          </a:prstGeom>
        </p:spPr>
        <p:txBody>
          <a:bodyPr vert="horz" wrap="square" lIns="0" tIns="0" rIns="0" bIns="0" rtlCol="0">
            <a:spAutoFit/>
          </a:bodyPr>
          <a:lstStyle/>
          <a:p>
            <a:pPr marL="12700">
              <a:lnSpc>
                <a:spcPct val="100000"/>
              </a:lnSpc>
            </a:pPr>
            <a:r>
              <a:rPr sz="800" b="1" dirty="0">
                <a:solidFill>
                  <a:srgbClr val="FFFFFF"/>
                </a:solidFill>
                <a:latin typeface="Calibri"/>
                <a:cs typeface="Calibri"/>
              </a:rPr>
              <a:t>2</a:t>
            </a:r>
            <a:endParaRPr sz="800">
              <a:latin typeface="Calibri"/>
              <a:cs typeface="Calibri"/>
            </a:endParaRPr>
          </a:p>
          <a:p>
            <a:pPr marR="5080" algn="r">
              <a:lnSpc>
                <a:spcPct val="100000"/>
              </a:lnSpc>
              <a:spcBef>
                <a:spcPts val="625"/>
              </a:spcBef>
            </a:pPr>
            <a:r>
              <a:rPr sz="800" b="1" dirty="0">
                <a:solidFill>
                  <a:srgbClr val="FFFFFF"/>
                </a:solidFill>
                <a:latin typeface="Calibri"/>
                <a:cs typeface="Calibri"/>
              </a:rPr>
              <a:t>4</a:t>
            </a:r>
            <a:endParaRPr sz="800">
              <a:latin typeface="Calibri"/>
              <a:cs typeface="Calibri"/>
            </a:endParaRPr>
          </a:p>
        </p:txBody>
      </p:sp>
      <p:sp>
        <p:nvSpPr>
          <p:cNvPr id="228" name="object 228"/>
          <p:cNvSpPr txBox="1"/>
          <p:nvPr/>
        </p:nvSpPr>
        <p:spPr>
          <a:xfrm>
            <a:off x="2284712" y="2719248"/>
            <a:ext cx="78740" cy="127000"/>
          </a:xfrm>
          <a:prstGeom prst="rect">
            <a:avLst/>
          </a:prstGeom>
        </p:spPr>
        <p:txBody>
          <a:bodyPr vert="horz" wrap="square" lIns="0" tIns="0" rIns="0" bIns="0" rtlCol="0">
            <a:spAutoFit/>
          </a:bodyPr>
          <a:lstStyle/>
          <a:p>
            <a:pPr marL="12700">
              <a:lnSpc>
                <a:spcPct val="100000"/>
              </a:lnSpc>
            </a:pPr>
            <a:r>
              <a:rPr sz="800" b="1" dirty="0">
                <a:solidFill>
                  <a:srgbClr val="FFFFFF"/>
                </a:solidFill>
                <a:latin typeface="Calibri"/>
                <a:cs typeface="Calibri"/>
              </a:rPr>
              <a:t>3</a:t>
            </a:r>
            <a:endParaRPr sz="800">
              <a:latin typeface="Calibri"/>
              <a:cs typeface="Calibri"/>
            </a:endParaRPr>
          </a:p>
        </p:txBody>
      </p:sp>
      <p:sp>
        <p:nvSpPr>
          <p:cNvPr id="229" name="object 229"/>
          <p:cNvSpPr txBox="1"/>
          <p:nvPr/>
        </p:nvSpPr>
        <p:spPr>
          <a:xfrm>
            <a:off x="1947400" y="897662"/>
            <a:ext cx="78740" cy="127000"/>
          </a:xfrm>
          <a:prstGeom prst="rect">
            <a:avLst/>
          </a:prstGeom>
        </p:spPr>
        <p:txBody>
          <a:bodyPr vert="horz" wrap="square" lIns="0" tIns="0" rIns="0" bIns="0" rtlCol="0">
            <a:spAutoFit/>
          </a:bodyPr>
          <a:lstStyle/>
          <a:p>
            <a:pPr marL="12700">
              <a:lnSpc>
                <a:spcPct val="100000"/>
              </a:lnSpc>
            </a:pPr>
            <a:r>
              <a:rPr sz="800" b="1" dirty="0">
                <a:solidFill>
                  <a:srgbClr val="FFFFFF"/>
                </a:solidFill>
                <a:latin typeface="Calibri"/>
                <a:cs typeface="Calibri"/>
              </a:rPr>
              <a:t>1</a:t>
            </a:r>
            <a:endParaRPr sz="800">
              <a:latin typeface="Calibri"/>
              <a:cs typeface="Calibri"/>
            </a:endParaRPr>
          </a:p>
        </p:txBody>
      </p:sp>
      <p:sp>
        <p:nvSpPr>
          <p:cNvPr id="231" name="object 231"/>
          <p:cNvSpPr txBox="1"/>
          <p:nvPr/>
        </p:nvSpPr>
        <p:spPr>
          <a:xfrm>
            <a:off x="444500" y="165018"/>
            <a:ext cx="3975100" cy="230832"/>
          </a:xfrm>
          <a:prstGeom prst="rect">
            <a:avLst/>
          </a:prstGeom>
        </p:spPr>
        <p:txBody>
          <a:bodyPr vert="horz" wrap="square" lIns="0" tIns="0" rIns="0" bIns="0" rtlCol="0">
            <a:spAutoFit/>
          </a:bodyPr>
          <a:lstStyle/>
          <a:p>
            <a:pPr marL="12700"/>
            <a:r>
              <a:rPr sz="1500" dirty="0">
                <a:solidFill>
                  <a:srgbClr val="3C3C3B"/>
                </a:solidFill>
                <a:latin typeface="Futura Bk BT"/>
                <a:cs typeface="Futura Bk BT"/>
              </a:rPr>
              <a:t>GLASS-U </a:t>
            </a:r>
            <a:r>
              <a:rPr sz="1500" dirty="0" smtClean="0">
                <a:solidFill>
                  <a:srgbClr val="E5007D"/>
                </a:solidFill>
                <a:latin typeface="Futura Bk BT"/>
                <a:cs typeface="Futura Bk BT"/>
              </a:rPr>
              <a:t>P</a:t>
            </a:r>
            <a:r>
              <a:rPr lang="en-US" sz="1500" dirty="0" smtClean="0">
                <a:solidFill>
                  <a:srgbClr val="E5007D"/>
                </a:solidFill>
                <a:latin typeface="Futura Bk BT"/>
                <a:cs typeface="Futura Bk BT"/>
              </a:rPr>
              <a:t> </a:t>
            </a:r>
            <a:r>
              <a:rPr lang="de-DE" sz="1500" dirty="0">
                <a:solidFill>
                  <a:srgbClr val="3C3C3B"/>
                </a:solidFill>
                <a:latin typeface="Futura Bk BT"/>
                <a:cs typeface="Futura Bk BT"/>
              </a:rPr>
              <a:t>(PRECISION</a:t>
            </a:r>
            <a:r>
              <a:rPr lang="de-DE" sz="1500" dirty="0" smtClean="0">
                <a:solidFill>
                  <a:srgbClr val="3C3C3B"/>
                </a:solidFill>
                <a:latin typeface="Futura Bk BT"/>
                <a:cs typeface="Futura Bk BT"/>
              </a:rPr>
              <a:t>)</a:t>
            </a:r>
            <a:r>
              <a:rPr lang="ru-RU" sz="1500" dirty="0" smtClean="0">
                <a:solidFill>
                  <a:srgbClr val="3C3C3B"/>
                </a:solidFill>
                <a:latin typeface="Futura Bk BT"/>
                <a:cs typeface="Futura Bk BT"/>
              </a:rPr>
              <a:t> (ТОЧНОСТЬ)</a:t>
            </a:r>
            <a:endParaRPr sz="1500" dirty="0">
              <a:latin typeface="Futura Bk BT"/>
              <a:cs typeface="Futura Bk BT"/>
            </a:endParaRPr>
          </a:p>
        </p:txBody>
      </p:sp>
      <p:sp>
        <p:nvSpPr>
          <p:cNvPr id="275" name="object 275"/>
          <p:cNvSpPr txBox="1"/>
          <p:nvPr/>
        </p:nvSpPr>
        <p:spPr>
          <a:xfrm>
            <a:off x="4175384" y="6642191"/>
            <a:ext cx="881380" cy="128048"/>
          </a:xfrm>
          <a:prstGeom prst="rect">
            <a:avLst/>
          </a:prstGeom>
          <a:solidFill>
            <a:schemeClr val="bg1"/>
          </a:solidFill>
        </p:spPr>
        <p:txBody>
          <a:bodyPr vert="horz" wrap="square" lIns="0" tIns="0" rIns="0" bIns="0" rtlCol="0">
            <a:spAutoFit/>
          </a:bodyPr>
          <a:lstStyle/>
          <a:p>
            <a:pPr marL="12700" marR="5080">
              <a:lnSpc>
                <a:spcPct val="104200"/>
              </a:lnSpc>
            </a:pPr>
            <a:r>
              <a:rPr sz="800" dirty="0">
                <a:solidFill>
                  <a:srgbClr val="3C3C3B"/>
                </a:solidFill>
                <a:latin typeface="Calibri"/>
                <a:cs typeface="Calibri"/>
              </a:rPr>
              <a:t>Floor anchorage </a:t>
            </a:r>
            <a:endParaRPr sz="800" dirty="0">
              <a:latin typeface="Calibri"/>
              <a:cs typeface="Calibri"/>
            </a:endParaRPr>
          </a:p>
        </p:txBody>
      </p:sp>
      <p:sp>
        <p:nvSpPr>
          <p:cNvPr id="279" name="object 279"/>
          <p:cNvSpPr txBox="1"/>
          <p:nvPr/>
        </p:nvSpPr>
        <p:spPr>
          <a:xfrm>
            <a:off x="8303300" y="6728328"/>
            <a:ext cx="396240" cy="333425"/>
          </a:xfrm>
          <a:prstGeom prst="rect">
            <a:avLst/>
          </a:prstGeom>
        </p:spPr>
        <p:txBody>
          <a:bodyPr vert="horz" wrap="square" lIns="0" tIns="0" rIns="0" bIns="0" rtlCol="0">
            <a:spAutoFit/>
          </a:bodyPr>
          <a:lstStyle/>
          <a:p>
            <a:pPr marL="12700">
              <a:lnSpc>
                <a:spcPts val="2030"/>
              </a:lnSpc>
            </a:pPr>
            <a:r>
              <a:rPr sz="1750" b="1" dirty="0">
                <a:solidFill>
                  <a:srgbClr val="E5007D"/>
                </a:solidFill>
                <a:latin typeface="Calibri"/>
                <a:cs typeface="Calibri"/>
              </a:rPr>
              <a:t>BIM</a:t>
            </a:r>
            <a:endParaRPr sz="1750" dirty="0">
              <a:latin typeface="Calibri"/>
              <a:cs typeface="Calibri"/>
            </a:endParaRPr>
          </a:p>
          <a:p>
            <a:pPr marL="31750">
              <a:lnSpc>
                <a:spcPts val="590"/>
              </a:lnSpc>
            </a:pPr>
            <a:r>
              <a:rPr sz="550" b="1" dirty="0">
                <a:solidFill>
                  <a:srgbClr val="575756"/>
                </a:solidFill>
                <a:latin typeface="Calibri"/>
                <a:cs typeface="Calibri"/>
              </a:rPr>
              <a:t>AVAILABLE</a:t>
            </a:r>
            <a:endParaRPr sz="550" dirty="0">
              <a:latin typeface="Calibri"/>
              <a:cs typeface="Calibri"/>
            </a:endParaRPr>
          </a:p>
        </p:txBody>
      </p:sp>
      <p:graphicFrame>
        <p:nvGraphicFramePr>
          <p:cNvPr id="280" name="Таблица 279"/>
          <p:cNvGraphicFramePr>
            <a:graphicFrameLocks noGrp="1"/>
          </p:cNvGraphicFramePr>
          <p:nvPr>
            <p:extLst>
              <p:ext uri="{D42A27DB-BD31-4B8C-83A1-F6EECF244321}">
                <p14:modId xmlns:p14="http://schemas.microsoft.com/office/powerpoint/2010/main" xmlns="" val="2168746967"/>
              </p:ext>
            </p:extLst>
          </p:nvPr>
        </p:nvGraphicFramePr>
        <p:xfrm>
          <a:off x="485958" y="3684548"/>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General Characteristics</a:t>
                      </a:r>
                      <a:endParaRPr lang="ru-RU" sz="10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 Glass-U </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P</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profiles are ideal for both domestic use and public places. Their main feature is the adjustability of the glass panel thanks to the patented system that uses the principle of inclined planes.</a:t>
                      </a:r>
                      <a:endParaRPr lang="ru-RU" sz="10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IDEAL FOR LARGE CONSTRUCTION SITES.</a:t>
                      </a:r>
                      <a:endParaRPr lang="ru-RU" sz="10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Общие характеристики</a:t>
                      </a:r>
                    </a:p>
                    <a:p>
                      <a:pPr>
                        <a:spcAft>
                          <a:spcPts val="600"/>
                        </a:spcAft>
                      </a:pPr>
                      <a:r>
                        <a:rPr lang="ru-RU" sz="700" b="0" dirty="0" smtClean="0">
                          <a:solidFill>
                            <a:schemeClr val="tx1">
                              <a:lumMod val="75000"/>
                              <a:lumOff val="25000"/>
                            </a:schemeClr>
                          </a:solidFill>
                          <a:latin typeface="Arial Narrow" pitchFamily="34" charset="0"/>
                          <a:ea typeface="Times New Roman"/>
                        </a:rPr>
                        <a:t>Профили </a:t>
                      </a:r>
                      <a:r>
                        <a:rPr lang="ru-RU" sz="700" b="0" dirty="0" err="1" smtClean="0">
                          <a:solidFill>
                            <a:schemeClr val="tx1">
                              <a:lumMod val="75000"/>
                              <a:lumOff val="25000"/>
                            </a:schemeClr>
                          </a:solidFill>
                          <a:latin typeface="Arial Narrow" pitchFamily="34" charset="0"/>
                          <a:ea typeface="Times New Roman"/>
                        </a:rPr>
                        <a:t>Glass</a:t>
                      </a:r>
                      <a:r>
                        <a:rPr lang="ru-RU" sz="700" b="0" dirty="0" smtClean="0">
                          <a:solidFill>
                            <a:schemeClr val="tx1">
                              <a:lumMod val="75000"/>
                              <a:lumOff val="25000"/>
                            </a:schemeClr>
                          </a:solidFill>
                          <a:latin typeface="Arial Narrow" pitchFamily="34" charset="0"/>
                          <a:ea typeface="Times New Roman"/>
                        </a:rPr>
                        <a:t>-U «P» идеально подходят как для домашнего использования, так и для общественных мест. Их главной особенностью является возможность регулировки стеклянной панели благодаря запатентованной системе, которая использует принцип наклонных плоскостей.</a:t>
                      </a:r>
                    </a:p>
                    <a:p>
                      <a:pPr>
                        <a:spcAft>
                          <a:spcPts val="600"/>
                        </a:spcAft>
                      </a:pPr>
                      <a:r>
                        <a:rPr lang="ru-RU" sz="700" b="0" dirty="0" smtClean="0">
                          <a:solidFill>
                            <a:schemeClr val="tx1">
                              <a:lumMod val="75000"/>
                              <a:lumOff val="25000"/>
                            </a:schemeClr>
                          </a:solidFill>
                          <a:latin typeface="Arial Narrow" pitchFamily="34" charset="0"/>
                          <a:ea typeface="Times New Roman"/>
                        </a:rPr>
                        <a:t>ИДЕАЛЬНЫ ДЛЯ БОЛЬШИХ СТРОИТЕЛЬНЫХ ПЛОЩАДОК.</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81" name="Таблица 280"/>
          <p:cNvGraphicFramePr>
            <a:graphicFrameLocks noGrp="1"/>
          </p:cNvGraphicFramePr>
          <p:nvPr>
            <p:extLst>
              <p:ext uri="{D42A27DB-BD31-4B8C-83A1-F6EECF244321}">
                <p14:modId xmlns:p14="http://schemas.microsoft.com/office/powerpoint/2010/main" xmlns="" val="3316242637"/>
              </p:ext>
            </p:extLst>
          </p:nvPr>
        </p:nvGraphicFramePr>
        <p:xfrm>
          <a:off x="3807126" y="3684549"/>
          <a:ext cx="3240000" cy="1733160"/>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xmlns="" val="20000"/>
                    </a:ext>
                  </a:extLst>
                </a:gridCol>
                <a:gridCol w="1620000">
                  <a:extLst>
                    <a:ext uri="{9D8B030D-6E8A-4147-A177-3AD203B41FA5}">
                      <a16:colId xmlns:a16="http://schemas.microsoft.com/office/drawing/2014/main" xmlns="" val="20001"/>
                    </a:ext>
                  </a:extLst>
                </a:gridCol>
              </a:tblGrid>
              <a:tr h="1138464">
                <a:tc>
                  <a:txBody>
                    <a:bodyPr/>
                    <a:lstStyle/>
                    <a:p>
                      <a:pPr marL="0">
                        <a:spcAft>
                          <a:spcPts val="600"/>
                        </a:spcAft>
                      </a:pPr>
                      <a:r>
                        <a:rPr lang="en-US" sz="700" b="0" dirty="0" smtClean="0">
                          <a:solidFill>
                            <a:schemeClr val="tx1">
                              <a:lumMod val="75000"/>
                              <a:lumOff val="25000"/>
                            </a:schemeClr>
                          </a:solidFill>
                          <a:latin typeface="Arial Narrow" pitchFamily="34" charset="0"/>
                          <a:ea typeface="Times New Roman"/>
                          <a:cs typeface="+mn-cs"/>
                        </a:rPr>
                        <a:t>Technical Features and handrail</a:t>
                      </a:r>
                      <a:endParaRPr lang="ru-RU" sz="700" b="0" dirty="0" smtClean="0">
                        <a:solidFill>
                          <a:schemeClr val="tx1">
                            <a:lumMod val="75000"/>
                            <a:lumOff val="25000"/>
                          </a:schemeClr>
                        </a:solidFill>
                        <a:latin typeface="Arial Narrow" pitchFamily="34" charset="0"/>
                        <a:ea typeface="Times New Roman"/>
                        <a:cs typeface="+mn-cs"/>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cs typeface="+mn-cs"/>
                        </a:rPr>
                        <a:t>1	Glass can be adjusted by 4°.</a:t>
                      </a:r>
                      <a:endParaRPr lang="ru-RU" sz="700" b="0" dirty="0" smtClean="0">
                        <a:solidFill>
                          <a:schemeClr val="tx1">
                            <a:lumMod val="75000"/>
                            <a:lumOff val="25000"/>
                          </a:schemeClr>
                        </a:solidFill>
                        <a:latin typeface="Arial Narrow" pitchFamily="34" charset="0"/>
                        <a:ea typeface="Times New Roman"/>
                        <a:cs typeface="+mn-cs"/>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cs typeface="+mn-cs"/>
                        </a:rPr>
                        <a:t>2	Extruded   </a:t>
                      </a:r>
                      <a:r>
                        <a:rPr lang="en-US" sz="700" b="0" dirty="0" err="1" smtClean="0">
                          <a:solidFill>
                            <a:schemeClr val="tx1">
                              <a:lumMod val="75000"/>
                              <a:lumOff val="25000"/>
                            </a:schemeClr>
                          </a:solidFill>
                          <a:latin typeface="Arial Narrow" pitchFamily="34" charset="0"/>
                          <a:ea typeface="Times New Roman"/>
                          <a:cs typeface="+mn-cs"/>
                        </a:rPr>
                        <a:t>aluminium</a:t>
                      </a:r>
                      <a:r>
                        <a:rPr lang="en-US" sz="700" b="0" dirty="0" smtClean="0">
                          <a:solidFill>
                            <a:schemeClr val="tx1">
                              <a:lumMod val="75000"/>
                              <a:lumOff val="25000"/>
                            </a:schemeClr>
                          </a:solidFill>
                          <a:latin typeface="Arial Narrow" pitchFamily="34" charset="0"/>
                          <a:ea typeface="Times New Roman"/>
                          <a:cs typeface="+mn-cs"/>
                        </a:rPr>
                        <a:t>   structure with stainless steel effect finish.</a:t>
                      </a:r>
                      <a:endParaRPr lang="ru-RU" sz="700" b="0" dirty="0" smtClean="0">
                        <a:solidFill>
                          <a:schemeClr val="tx1">
                            <a:lumMod val="75000"/>
                            <a:lumOff val="25000"/>
                          </a:schemeClr>
                        </a:solidFill>
                        <a:latin typeface="Arial Narrow" pitchFamily="34" charset="0"/>
                        <a:ea typeface="Times New Roman"/>
                        <a:cs typeface="+mn-cs"/>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cs typeface="+mn-cs"/>
                        </a:rPr>
                        <a:t>3	Adjustable insert in Abs with long resistance.</a:t>
                      </a:r>
                      <a:endParaRPr lang="ru-RU" sz="700" b="0" dirty="0" smtClean="0">
                        <a:solidFill>
                          <a:schemeClr val="tx1">
                            <a:lumMod val="75000"/>
                            <a:lumOff val="25000"/>
                          </a:schemeClr>
                        </a:solidFill>
                        <a:latin typeface="Arial Narrow" pitchFamily="34" charset="0"/>
                        <a:ea typeface="Times New Roman"/>
                        <a:cs typeface="+mn-cs"/>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cs typeface="+mn-cs"/>
                        </a:rPr>
                        <a:t>4	Compatible with LED lighting system to illuminate the glass panel.</a:t>
                      </a:r>
                      <a:endParaRPr lang="ru-RU" sz="700" b="0" dirty="0" smtClean="0">
                        <a:solidFill>
                          <a:schemeClr val="tx1">
                            <a:lumMod val="75000"/>
                            <a:lumOff val="25000"/>
                          </a:schemeClr>
                        </a:solidFill>
                        <a:latin typeface="Arial Narrow" pitchFamily="34" charset="0"/>
                        <a:ea typeface="Times New Roman"/>
                        <a:cs typeface="+mn-cs"/>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cs typeface="+mn-cs"/>
                        </a:rPr>
                        <a:t>5	Available in the version with continuous or alternating fixings.</a:t>
                      </a:r>
                      <a:endParaRPr lang="ru-RU" sz="700" b="0" dirty="0" smtClean="0">
                        <a:solidFill>
                          <a:schemeClr val="tx1">
                            <a:lumMod val="75000"/>
                            <a:lumOff val="25000"/>
                          </a:schemeClr>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spcAft>
                          <a:spcPts val="600"/>
                        </a:spcAft>
                      </a:pPr>
                      <a:r>
                        <a:rPr lang="ru-RU" sz="700" b="0" dirty="0" smtClean="0">
                          <a:solidFill>
                            <a:schemeClr val="tx1">
                              <a:lumMod val="75000"/>
                              <a:lumOff val="25000"/>
                            </a:schemeClr>
                          </a:solidFill>
                          <a:latin typeface="Arial Narrow" pitchFamily="34" charset="0"/>
                          <a:ea typeface="Times New Roman"/>
                          <a:cs typeface="+mn-cs"/>
                        </a:rPr>
                        <a:t>Технические характеристики и поручни</a:t>
                      </a:r>
                    </a:p>
                    <a:p>
                      <a:pPr marL="179388" indent="-179388">
                        <a:spcAft>
                          <a:spcPts val="600"/>
                        </a:spcAft>
                      </a:pPr>
                      <a:r>
                        <a:rPr lang="ru-RU" sz="700" b="0" dirty="0" smtClean="0">
                          <a:solidFill>
                            <a:schemeClr val="tx1">
                              <a:lumMod val="75000"/>
                              <a:lumOff val="25000"/>
                            </a:schemeClr>
                          </a:solidFill>
                          <a:latin typeface="Arial Narrow" pitchFamily="34" charset="0"/>
                          <a:ea typeface="Times New Roman"/>
                          <a:cs typeface="+mn-cs"/>
                        </a:rPr>
                        <a:t>1</a:t>
                      </a:r>
                      <a:r>
                        <a:rPr lang="en-US" sz="700" b="0" dirty="0" smtClean="0">
                          <a:solidFill>
                            <a:schemeClr val="tx1">
                              <a:lumMod val="75000"/>
                              <a:lumOff val="25000"/>
                            </a:schemeClr>
                          </a:solidFill>
                          <a:latin typeface="Arial Narrow" pitchFamily="34" charset="0"/>
                          <a:ea typeface="Times New Roman"/>
                          <a:cs typeface="+mn-cs"/>
                        </a:rPr>
                        <a:t>	</a:t>
                      </a:r>
                      <a:r>
                        <a:rPr lang="ru-RU" sz="700" b="0" dirty="0" smtClean="0">
                          <a:solidFill>
                            <a:schemeClr val="tx1">
                              <a:lumMod val="75000"/>
                              <a:lumOff val="25000"/>
                            </a:schemeClr>
                          </a:solidFill>
                          <a:latin typeface="Arial Narrow" pitchFamily="34" charset="0"/>
                          <a:ea typeface="Times New Roman"/>
                          <a:cs typeface="+mn-cs"/>
                        </a:rPr>
                        <a:t>Стекло можно отрегулировать на 4°.</a:t>
                      </a:r>
                    </a:p>
                    <a:p>
                      <a:pPr marL="179388" indent="-179388">
                        <a:spcAft>
                          <a:spcPts val="600"/>
                        </a:spcAft>
                      </a:pPr>
                      <a:r>
                        <a:rPr lang="ru-RU" sz="700" b="0" dirty="0" smtClean="0">
                          <a:solidFill>
                            <a:schemeClr val="tx1">
                              <a:lumMod val="75000"/>
                              <a:lumOff val="25000"/>
                            </a:schemeClr>
                          </a:solidFill>
                          <a:latin typeface="Arial Narrow" pitchFamily="34" charset="0"/>
                          <a:ea typeface="Times New Roman"/>
                          <a:cs typeface="+mn-cs"/>
                        </a:rPr>
                        <a:t>2</a:t>
                      </a:r>
                      <a:r>
                        <a:rPr lang="en-US" sz="700" b="0" dirty="0" smtClean="0">
                          <a:solidFill>
                            <a:schemeClr val="tx1">
                              <a:lumMod val="75000"/>
                              <a:lumOff val="25000"/>
                            </a:schemeClr>
                          </a:solidFill>
                          <a:latin typeface="Arial Narrow" pitchFamily="34" charset="0"/>
                          <a:ea typeface="Times New Roman"/>
                          <a:cs typeface="+mn-cs"/>
                        </a:rPr>
                        <a:t>	</a:t>
                      </a:r>
                      <a:r>
                        <a:rPr lang="ru-RU" sz="700" b="0" dirty="0" smtClean="0">
                          <a:solidFill>
                            <a:schemeClr val="tx1">
                              <a:lumMod val="75000"/>
                              <a:lumOff val="25000"/>
                            </a:schemeClr>
                          </a:solidFill>
                          <a:latin typeface="Arial Narrow" pitchFamily="34" charset="0"/>
                          <a:ea typeface="Times New Roman"/>
                          <a:cs typeface="+mn-cs"/>
                        </a:rPr>
                        <a:t>Прессованная алюминиевая конструкция с эффектом отделки из нержавеющей стали.</a:t>
                      </a:r>
                    </a:p>
                    <a:p>
                      <a:pPr marL="179388" indent="-179388">
                        <a:spcAft>
                          <a:spcPts val="600"/>
                        </a:spcAft>
                      </a:pPr>
                      <a:r>
                        <a:rPr lang="ru-RU" sz="700" b="0" dirty="0" smtClean="0">
                          <a:solidFill>
                            <a:schemeClr val="tx1">
                              <a:lumMod val="75000"/>
                              <a:lumOff val="25000"/>
                            </a:schemeClr>
                          </a:solidFill>
                          <a:latin typeface="Arial Narrow" pitchFamily="34" charset="0"/>
                          <a:ea typeface="Times New Roman"/>
                          <a:cs typeface="+mn-cs"/>
                        </a:rPr>
                        <a:t>3</a:t>
                      </a:r>
                      <a:r>
                        <a:rPr lang="en-US" sz="700" b="0" dirty="0" smtClean="0">
                          <a:solidFill>
                            <a:schemeClr val="tx1">
                              <a:lumMod val="75000"/>
                              <a:lumOff val="25000"/>
                            </a:schemeClr>
                          </a:solidFill>
                          <a:latin typeface="Arial Narrow" pitchFamily="34" charset="0"/>
                          <a:ea typeface="Times New Roman"/>
                          <a:cs typeface="+mn-cs"/>
                        </a:rPr>
                        <a:t>	</a:t>
                      </a:r>
                      <a:r>
                        <a:rPr lang="ru-RU" sz="700" b="0" dirty="0" smtClean="0">
                          <a:solidFill>
                            <a:schemeClr val="tx1">
                              <a:lumMod val="75000"/>
                              <a:lumOff val="25000"/>
                            </a:schemeClr>
                          </a:solidFill>
                          <a:latin typeface="Arial Narrow" pitchFamily="34" charset="0"/>
                          <a:ea typeface="Times New Roman"/>
                          <a:cs typeface="+mn-cs"/>
                        </a:rPr>
                        <a:t>Регулируемая вставка в </a:t>
                      </a:r>
                      <a:r>
                        <a:rPr lang="ru-RU" sz="700" b="0" dirty="0" err="1" smtClean="0">
                          <a:solidFill>
                            <a:schemeClr val="tx1">
                              <a:lumMod val="75000"/>
                              <a:lumOff val="25000"/>
                            </a:schemeClr>
                          </a:solidFill>
                          <a:latin typeface="Arial Narrow" pitchFamily="34" charset="0"/>
                          <a:ea typeface="Times New Roman"/>
                          <a:cs typeface="+mn-cs"/>
                        </a:rPr>
                        <a:t>Abs</a:t>
                      </a:r>
                      <a:r>
                        <a:rPr lang="ru-RU" sz="700" b="0" dirty="0" smtClean="0">
                          <a:solidFill>
                            <a:schemeClr val="tx1">
                              <a:lumMod val="75000"/>
                              <a:lumOff val="25000"/>
                            </a:schemeClr>
                          </a:solidFill>
                          <a:latin typeface="Arial Narrow" pitchFamily="34" charset="0"/>
                          <a:ea typeface="Times New Roman"/>
                          <a:cs typeface="+mn-cs"/>
                        </a:rPr>
                        <a:t> с длительным сопротивлением.</a:t>
                      </a:r>
                    </a:p>
                    <a:p>
                      <a:pPr marL="179388" indent="-179388">
                        <a:spcAft>
                          <a:spcPts val="600"/>
                        </a:spcAft>
                      </a:pPr>
                      <a:r>
                        <a:rPr lang="ru-RU" sz="700" b="0" dirty="0" smtClean="0">
                          <a:solidFill>
                            <a:schemeClr val="tx1">
                              <a:lumMod val="75000"/>
                              <a:lumOff val="25000"/>
                            </a:schemeClr>
                          </a:solidFill>
                          <a:latin typeface="Arial Narrow" pitchFamily="34" charset="0"/>
                          <a:ea typeface="Times New Roman"/>
                          <a:cs typeface="+mn-cs"/>
                        </a:rPr>
                        <a:t>4</a:t>
                      </a:r>
                      <a:r>
                        <a:rPr lang="en-US" sz="700" b="0" dirty="0" smtClean="0">
                          <a:solidFill>
                            <a:schemeClr val="tx1">
                              <a:lumMod val="75000"/>
                              <a:lumOff val="25000"/>
                            </a:schemeClr>
                          </a:solidFill>
                          <a:latin typeface="Arial Narrow" pitchFamily="34" charset="0"/>
                          <a:ea typeface="Times New Roman"/>
                          <a:cs typeface="+mn-cs"/>
                        </a:rPr>
                        <a:t>	</a:t>
                      </a:r>
                      <a:r>
                        <a:rPr lang="ru-RU" sz="700" b="0" dirty="0" smtClean="0">
                          <a:solidFill>
                            <a:schemeClr val="tx1">
                              <a:lumMod val="75000"/>
                              <a:lumOff val="25000"/>
                            </a:schemeClr>
                          </a:solidFill>
                          <a:latin typeface="Arial Narrow" pitchFamily="34" charset="0"/>
                          <a:ea typeface="Times New Roman"/>
                          <a:cs typeface="+mn-cs"/>
                        </a:rPr>
                        <a:t>Совместим со светодиодной системой освещения для освещения стеклянной панели.</a:t>
                      </a:r>
                    </a:p>
                    <a:p>
                      <a:pPr marL="179388" indent="-179388">
                        <a:spcAft>
                          <a:spcPts val="600"/>
                        </a:spcAft>
                      </a:pPr>
                      <a:r>
                        <a:rPr lang="ru-RU" sz="700" b="0" dirty="0" smtClean="0">
                          <a:solidFill>
                            <a:schemeClr val="tx1">
                              <a:lumMod val="75000"/>
                              <a:lumOff val="25000"/>
                            </a:schemeClr>
                          </a:solidFill>
                          <a:latin typeface="Arial Narrow" pitchFamily="34" charset="0"/>
                          <a:ea typeface="Times New Roman"/>
                          <a:cs typeface="+mn-cs"/>
                        </a:rPr>
                        <a:t>5</a:t>
                      </a:r>
                      <a:r>
                        <a:rPr lang="en-US" sz="700" b="0" dirty="0" smtClean="0">
                          <a:solidFill>
                            <a:schemeClr val="tx1">
                              <a:lumMod val="75000"/>
                              <a:lumOff val="25000"/>
                            </a:schemeClr>
                          </a:solidFill>
                          <a:latin typeface="Arial Narrow" pitchFamily="34" charset="0"/>
                          <a:ea typeface="Times New Roman"/>
                          <a:cs typeface="+mn-cs"/>
                        </a:rPr>
                        <a:t>	</a:t>
                      </a:r>
                      <a:r>
                        <a:rPr lang="ru-RU" sz="700" b="0" dirty="0" smtClean="0">
                          <a:solidFill>
                            <a:schemeClr val="tx1">
                              <a:lumMod val="75000"/>
                              <a:lumOff val="25000"/>
                            </a:schemeClr>
                          </a:solidFill>
                          <a:latin typeface="Arial Narrow" pitchFamily="34" charset="0"/>
                          <a:ea typeface="Times New Roman"/>
                          <a:cs typeface="+mn-cs"/>
                        </a:rPr>
                        <a:t>Доступно в версии с постоянным или переменным креплением</a:t>
                      </a:r>
                      <a:endParaRPr lang="ru-RU" sz="700" dirty="0">
                        <a:solidFill>
                          <a:schemeClr val="tx1">
                            <a:lumMod val="75000"/>
                            <a:lumOff val="25000"/>
                          </a:schemeClr>
                        </a:solidFill>
                        <a:latin typeface="Arial"/>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82" name="Таблица 281"/>
          <p:cNvGraphicFramePr>
            <a:graphicFrameLocks noGrp="1"/>
          </p:cNvGraphicFramePr>
          <p:nvPr>
            <p:extLst>
              <p:ext uri="{D42A27DB-BD31-4B8C-83A1-F6EECF244321}">
                <p14:modId xmlns:p14="http://schemas.microsoft.com/office/powerpoint/2010/main" xmlns="" val="897304509"/>
              </p:ext>
            </p:extLst>
          </p:nvPr>
        </p:nvGraphicFramePr>
        <p:xfrm>
          <a:off x="7161114" y="3684548"/>
          <a:ext cx="3060000" cy="141653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rgbClr val="3C3C3B"/>
                          </a:solidFill>
                          <a:latin typeface="Arial Narrow" pitchFamily="34" charset="0"/>
                          <a:ea typeface="Times New Roman"/>
                        </a:rPr>
                        <a:t>Glass-U </a:t>
                      </a:r>
                      <a:r>
                        <a:rPr lang="en-US" sz="700" b="0" dirty="0" smtClean="0">
                          <a:solidFill>
                            <a:srgbClr val="E8308A"/>
                          </a:solidFill>
                          <a:latin typeface="Arial Narrow" pitchFamily="34" charset="0"/>
                          <a:ea typeface="Times New Roman"/>
                        </a:rPr>
                        <a:t>P </a:t>
                      </a:r>
                      <a:r>
                        <a:rPr lang="en-US" sz="700" b="0" dirty="0" smtClean="0">
                          <a:solidFill>
                            <a:srgbClr val="3C3C3B"/>
                          </a:solidFill>
                          <a:latin typeface="Arial Narrow" pitchFamily="34" charset="0"/>
                          <a:ea typeface="Times New Roman"/>
                        </a:rPr>
                        <a:t>SPECS:</a:t>
                      </a:r>
                    </a:p>
                    <a:p>
                      <a:pPr>
                        <a:spcAft>
                          <a:spcPts val="0"/>
                        </a:spcAft>
                      </a:pP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a:t>
                      </a:r>
                      <a:r>
                        <a:rPr lang="en-US" sz="700" b="0" dirty="0" smtClean="0">
                          <a:solidFill>
                            <a:srgbClr val="3C3C3B"/>
                          </a:solidFill>
                          <a:latin typeface="Arial Narrow" pitchFamily="34" charset="0"/>
                          <a:ea typeface="Times New Roman"/>
                        </a:rPr>
                        <a:t>	Recommended for public use;</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Patented fixing system with regulation glass inclination to speed up the installation;</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Compatible with upper handrail;</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Upper handrail available, customizable color and finish;</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Possibility of inserting LEDs into the </a:t>
                      </a:r>
                      <a:r>
                        <a:rPr lang="en-US" sz="700" b="0" dirty="0" err="1" smtClean="0">
                          <a:solidFill>
                            <a:srgbClr val="3C3C3B"/>
                          </a:solidFill>
                          <a:latin typeface="Arial Narrow" pitchFamily="34" charset="0"/>
                          <a:ea typeface="Times New Roman"/>
                        </a:rPr>
                        <a:t>aluminium</a:t>
                      </a:r>
                      <a:r>
                        <a:rPr lang="en-US" sz="700" b="0" dirty="0" smtClean="0">
                          <a:solidFill>
                            <a:srgbClr val="3C3C3B"/>
                          </a:solidFill>
                          <a:latin typeface="Arial Narrow" pitchFamily="34" charset="0"/>
                          <a:ea typeface="Times New Roman"/>
                        </a:rPr>
                        <a:t> profile;</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Характеристики </a:t>
                      </a:r>
                      <a:r>
                        <a:rPr lang="ru-RU" sz="700" b="0" kern="1200" dirty="0" err="1" smtClean="0">
                          <a:solidFill>
                            <a:srgbClr val="3C3C3B"/>
                          </a:solidFill>
                          <a:latin typeface="Arial Narrow" pitchFamily="34" charset="0"/>
                          <a:ea typeface="Times New Roman"/>
                          <a:cs typeface="+mn-cs"/>
                        </a:rPr>
                        <a:t>Glass</a:t>
                      </a:r>
                      <a:r>
                        <a:rPr lang="ru-RU" sz="700" b="0" kern="1200" dirty="0" smtClean="0">
                          <a:solidFill>
                            <a:srgbClr val="3C3C3B"/>
                          </a:solidFill>
                          <a:latin typeface="Arial Narrow" pitchFamily="34" charset="0"/>
                          <a:ea typeface="Times New Roman"/>
                          <a:cs typeface="+mn-cs"/>
                        </a:rPr>
                        <a:t>-U P:</a:t>
                      </a:r>
                    </a:p>
                    <a:p>
                      <a:pPr marL="88900" indent="-88900" algn="l" defTabSz="1043148" rtl="0" eaLnBrk="1" latinLnBrk="0" hangingPunct="1">
                        <a:spcAft>
                          <a:spcPts val="0"/>
                        </a:spcAft>
                      </a:pPr>
                      <a:endParaRPr lang="ru-RU" sz="700" b="0" kern="1200" dirty="0" smtClean="0">
                        <a:solidFill>
                          <a:srgbClr val="3C3C3B"/>
                        </a:solidFill>
                        <a:latin typeface="Arial Narrow" pitchFamily="34" charset="0"/>
                        <a:ea typeface="Times New Roman"/>
                        <a:cs typeface="+mn-cs"/>
                      </a:endParaRP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a:t>
                      </a:r>
                      <a:r>
                        <a:rPr lang="en-US" sz="700" b="0" kern="1200" dirty="0" smtClean="0">
                          <a:solidFill>
                            <a:srgbClr val="3C3C3B"/>
                          </a:solidFill>
                          <a:latin typeface="Arial Narrow" pitchFamily="34" charset="0"/>
                          <a:ea typeface="Times New Roman"/>
                          <a:cs typeface="+mn-cs"/>
                        </a:rPr>
                        <a:t>	</a:t>
                      </a:r>
                      <a:r>
                        <a:rPr lang="ru-RU" sz="700" b="0" kern="1200" dirty="0" smtClean="0">
                          <a:solidFill>
                            <a:srgbClr val="3C3C3B"/>
                          </a:solidFill>
                          <a:latin typeface="Arial Narrow" pitchFamily="34" charset="0"/>
                          <a:ea typeface="Times New Roman"/>
                          <a:cs typeface="+mn-cs"/>
                        </a:rPr>
                        <a:t>Рекомендуется для использования в общественных местах;</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a:t>
                      </a:r>
                      <a:r>
                        <a:rPr lang="en-US" sz="700" b="0" kern="1200" dirty="0" smtClean="0">
                          <a:solidFill>
                            <a:srgbClr val="3C3C3B"/>
                          </a:solidFill>
                          <a:latin typeface="Arial Narrow" pitchFamily="34" charset="0"/>
                          <a:ea typeface="Times New Roman"/>
                          <a:cs typeface="+mn-cs"/>
                        </a:rPr>
                        <a:t>	</a:t>
                      </a:r>
                      <a:r>
                        <a:rPr lang="ru-RU" sz="700" b="0" kern="1200" dirty="0" smtClean="0">
                          <a:solidFill>
                            <a:srgbClr val="3C3C3B"/>
                          </a:solidFill>
                          <a:latin typeface="Arial Narrow" pitchFamily="34" charset="0"/>
                          <a:ea typeface="Times New Roman"/>
                          <a:cs typeface="+mn-cs"/>
                        </a:rPr>
                        <a:t>Запатентованная система крепления с регулировкой наклона стекла для ускорения установки;</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a:t>
                      </a:r>
                      <a:r>
                        <a:rPr lang="en-US" sz="700" b="0" kern="1200" dirty="0" smtClean="0">
                          <a:solidFill>
                            <a:srgbClr val="3C3C3B"/>
                          </a:solidFill>
                          <a:latin typeface="Arial Narrow" pitchFamily="34" charset="0"/>
                          <a:ea typeface="Times New Roman"/>
                          <a:cs typeface="+mn-cs"/>
                        </a:rPr>
                        <a:t>	</a:t>
                      </a:r>
                      <a:r>
                        <a:rPr lang="ru-RU" sz="700" b="0" kern="1200" dirty="0" smtClean="0">
                          <a:solidFill>
                            <a:srgbClr val="3C3C3B"/>
                          </a:solidFill>
                          <a:latin typeface="Arial Narrow" pitchFamily="34" charset="0"/>
                          <a:ea typeface="Times New Roman"/>
                          <a:cs typeface="+mn-cs"/>
                        </a:rPr>
                        <a:t>Совместим с верхними поручнями;</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a:t>
                      </a:r>
                      <a:r>
                        <a:rPr lang="en-US" sz="700" b="0" kern="1200" dirty="0" smtClean="0">
                          <a:solidFill>
                            <a:srgbClr val="3C3C3B"/>
                          </a:solidFill>
                          <a:latin typeface="Arial Narrow" pitchFamily="34" charset="0"/>
                          <a:ea typeface="Times New Roman"/>
                          <a:cs typeface="+mn-cs"/>
                        </a:rPr>
                        <a:t>	</a:t>
                      </a:r>
                      <a:r>
                        <a:rPr lang="ru-RU" sz="700" b="0" kern="1200" dirty="0" smtClean="0">
                          <a:solidFill>
                            <a:srgbClr val="3C3C3B"/>
                          </a:solidFill>
                          <a:latin typeface="Arial Narrow" pitchFamily="34" charset="0"/>
                          <a:ea typeface="Times New Roman"/>
                          <a:cs typeface="+mn-cs"/>
                        </a:rPr>
                        <a:t>Доступен верхний поручень, настраиваемый цвет и отделка;</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a:t>
                      </a:r>
                      <a:r>
                        <a:rPr lang="en-US" sz="700" b="0" kern="1200" dirty="0" smtClean="0">
                          <a:solidFill>
                            <a:srgbClr val="3C3C3B"/>
                          </a:solidFill>
                          <a:latin typeface="Arial Narrow" pitchFamily="34" charset="0"/>
                          <a:ea typeface="Times New Roman"/>
                          <a:cs typeface="+mn-cs"/>
                        </a:rPr>
                        <a:t>	</a:t>
                      </a:r>
                      <a:r>
                        <a:rPr lang="ru-RU" sz="700" b="0" kern="1200" dirty="0" smtClean="0">
                          <a:solidFill>
                            <a:srgbClr val="3C3C3B"/>
                          </a:solidFill>
                          <a:latin typeface="Arial Narrow" pitchFamily="34" charset="0"/>
                          <a:ea typeface="Times New Roman"/>
                          <a:cs typeface="+mn-cs"/>
                        </a:rPr>
                        <a:t>Возможность установки светодиодов в алюминиевый профиль;</a:t>
                      </a:r>
                      <a:endParaRPr lang="ru-RU" sz="700" b="0" kern="1200" dirty="0">
                        <a:solidFill>
                          <a:srgbClr val="3C3C3B"/>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83" name="Таблица 282"/>
          <p:cNvGraphicFramePr>
            <a:graphicFrameLocks noGrp="1"/>
          </p:cNvGraphicFramePr>
          <p:nvPr>
            <p:extLst>
              <p:ext uri="{D42A27DB-BD31-4B8C-83A1-F6EECF244321}">
                <p14:modId xmlns:p14="http://schemas.microsoft.com/office/powerpoint/2010/main" xmlns="" val="1848652656"/>
              </p:ext>
            </p:extLst>
          </p:nvPr>
        </p:nvGraphicFramePr>
        <p:xfrm>
          <a:off x="7149863" y="5092759"/>
          <a:ext cx="3082502" cy="153504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1177875">
                <a:tc>
                  <a:txBody>
                    <a:bodyPr/>
                    <a:lstStyle/>
                    <a:p>
                      <a:pPr>
                        <a:spcAft>
                          <a:spcPts val="0"/>
                        </a:spcAft>
                      </a:pPr>
                      <a:r>
                        <a:rPr lang="en-US" sz="600" b="0" dirty="0" smtClean="0">
                          <a:solidFill>
                            <a:srgbClr val="3C3C3B"/>
                          </a:solidFill>
                          <a:latin typeface="Arial Narrow" pitchFamily="34" charset="0"/>
                          <a:ea typeface="Times New Roman"/>
                        </a:rPr>
                        <a:t>Designed for: public places</a:t>
                      </a:r>
                      <a:endParaRPr lang="ru-RU" sz="600" b="0" dirty="0" smtClean="0">
                        <a:latin typeface="Arial Narrow" pitchFamily="34" charset="0"/>
                        <a:ea typeface="Times New Roman"/>
                      </a:endParaRPr>
                    </a:p>
                    <a:p>
                      <a:pPr>
                        <a:spcAft>
                          <a:spcPts val="0"/>
                        </a:spcAft>
                      </a:pPr>
                      <a:r>
                        <a:rPr lang="en-US" sz="600" b="0" dirty="0" smtClean="0">
                          <a:solidFill>
                            <a:srgbClr val="3C3C3B"/>
                          </a:solidFill>
                          <a:latin typeface="Arial Narrow" pitchFamily="34" charset="0"/>
                          <a:ea typeface="Times New Roman"/>
                        </a:rPr>
                        <a:t>(project load 3kN/m)</a:t>
                      </a:r>
                      <a:endParaRPr lang="ru-RU" sz="600" b="0" dirty="0" smtClean="0">
                        <a:latin typeface="Arial Narrow" pitchFamily="34" charset="0"/>
                        <a:ea typeface="Times New Roman"/>
                      </a:endParaRPr>
                    </a:p>
                    <a:p>
                      <a:pPr>
                        <a:spcAft>
                          <a:spcPts val="0"/>
                        </a:spcAft>
                      </a:pPr>
                      <a:r>
                        <a:rPr lang="en-US" sz="600" b="0" dirty="0" smtClean="0">
                          <a:solidFill>
                            <a:srgbClr val="3C3C3B"/>
                          </a:solidFill>
                          <a:latin typeface="Arial Narrow" pitchFamily="34" charset="0"/>
                          <a:ea typeface="Times New Roman"/>
                        </a:rPr>
                        <a:t>Use: inside and outside, also by the sea</a:t>
                      </a:r>
                      <a:endParaRPr lang="ru-RU" sz="600" b="0" dirty="0" smtClean="0">
                        <a:latin typeface="Arial Narrow" pitchFamily="34" charset="0"/>
                        <a:ea typeface="Times New Roman"/>
                      </a:endParaRPr>
                    </a:p>
                    <a:p>
                      <a:pPr>
                        <a:spcAft>
                          <a:spcPts val="0"/>
                        </a:spcAft>
                      </a:pPr>
                      <a:r>
                        <a:rPr lang="en-US" sz="600" b="0" dirty="0" smtClean="0">
                          <a:solidFill>
                            <a:srgbClr val="3C3C3B"/>
                          </a:solidFill>
                          <a:latin typeface="Arial Narrow" pitchFamily="34" charset="0"/>
                          <a:ea typeface="Times New Roman"/>
                        </a:rPr>
                        <a:t>Variations: floor mounted</a:t>
                      </a:r>
                      <a:endParaRPr lang="ru-RU" sz="600" b="0" dirty="0" smtClean="0">
                        <a:latin typeface="Arial Narrow" pitchFamily="34" charset="0"/>
                        <a:ea typeface="Times New Roman"/>
                      </a:endParaRPr>
                    </a:p>
                    <a:p>
                      <a:pPr>
                        <a:spcAft>
                          <a:spcPts val="0"/>
                        </a:spcAft>
                      </a:pPr>
                      <a:r>
                        <a:rPr lang="en-US" sz="600" b="0" dirty="0" smtClean="0">
                          <a:solidFill>
                            <a:srgbClr val="3C3C3B"/>
                          </a:solidFill>
                          <a:latin typeface="Arial Narrow" pitchFamily="34" charset="0"/>
                          <a:ea typeface="Times New Roman"/>
                        </a:rPr>
                        <a:t>Applications: stairs, balconies and balustrades</a:t>
                      </a:r>
                      <a:endParaRPr lang="ru-RU" sz="600" b="0" dirty="0" smtClean="0">
                        <a:latin typeface="Arial Narrow" pitchFamily="34" charset="0"/>
                        <a:ea typeface="Times New Roman"/>
                      </a:endParaRPr>
                    </a:p>
                    <a:p>
                      <a:pPr>
                        <a:spcAft>
                          <a:spcPts val="0"/>
                        </a:spcAft>
                      </a:pPr>
                      <a:r>
                        <a:rPr lang="en-US" sz="600" b="0" dirty="0" smtClean="0">
                          <a:solidFill>
                            <a:srgbClr val="3C3C3B"/>
                          </a:solidFill>
                          <a:latin typeface="Arial Narrow" pitchFamily="34" charset="0"/>
                          <a:ea typeface="Times New Roman"/>
                        </a:rPr>
                        <a:t>Material: aluminum with stainless steel effect</a:t>
                      </a:r>
                      <a:endParaRPr lang="ru-RU" sz="600" b="0" dirty="0" smtClean="0">
                        <a:latin typeface="Arial Narrow" pitchFamily="34" charset="0"/>
                        <a:ea typeface="Times New Roman"/>
                      </a:endParaRPr>
                    </a:p>
                    <a:p>
                      <a:pPr>
                        <a:spcAft>
                          <a:spcPts val="0"/>
                        </a:spcAft>
                      </a:pPr>
                      <a:r>
                        <a:rPr lang="en-US" sz="600" b="0" dirty="0" smtClean="0">
                          <a:solidFill>
                            <a:srgbClr val="3C3C3B"/>
                          </a:solidFill>
                          <a:latin typeface="Arial Narrow" pitchFamily="34" charset="0"/>
                          <a:ea typeface="Times New Roman"/>
                        </a:rPr>
                        <a:t>Dimensions: 81 mm x 113.3 mm</a:t>
                      </a:r>
                      <a:endParaRPr lang="ru-RU" sz="600" b="0" dirty="0" smtClean="0">
                        <a:latin typeface="Arial Narrow" pitchFamily="34" charset="0"/>
                        <a:ea typeface="Times New Roman"/>
                      </a:endParaRPr>
                    </a:p>
                    <a:p>
                      <a:pPr>
                        <a:spcAft>
                          <a:spcPts val="0"/>
                        </a:spcAft>
                      </a:pPr>
                      <a:r>
                        <a:rPr lang="en-US" sz="600" b="0" dirty="0" smtClean="0">
                          <a:solidFill>
                            <a:srgbClr val="3C3C3B"/>
                          </a:solidFill>
                          <a:latin typeface="Arial Narrow" pitchFamily="34" charset="0"/>
                          <a:ea typeface="Times New Roman"/>
                        </a:rPr>
                        <a:t>(internal helix channel 101.3 mm)</a:t>
                      </a:r>
                      <a:endParaRPr lang="ru-RU" sz="600" b="0" dirty="0" smtClean="0">
                        <a:latin typeface="Arial Narrow" pitchFamily="34" charset="0"/>
                        <a:ea typeface="Times New Roman"/>
                      </a:endParaRPr>
                    </a:p>
                    <a:p>
                      <a:pPr>
                        <a:spcAft>
                          <a:spcPts val="0"/>
                        </a:spcAft>
                      </a:pPr>
                      <a:r>
                        <a:rPr lang="en-US" sz="600" b="0" dirty="0" smtClean="0">
                          <a:solidFill>
                            <a:srgbClr val="3C3C3B"/>
                          </a:solidFill>
                          <a:latin typeface="Arial Narrow" pitchFamily="34" charset="0"/>
                          <a:ea typeface="Times New Roman"/>
                        </a:rPr>
                        <a:t>Infill: glass</a:t>
                      </a:r>
                      <a:endParaRPr lang="ru-RU" sz="600" b="0" dirty="0" smtClean="0">
                        <a:latin typeface="Arial Narrow" pitchFamily="34" charset="0"/>
                        <a:ea typeface="Times New Roman"/>
                      </a:endParaRPr>
                    </a:p>
                    <a:p>
                      <a:pPr>
                        <a:spcAft>
                          <a:spcPts val="0"/>
                        </a:spcAft>
                      </a:pPr>
                      <a:r>
                        <a:rPr lang="en-US" sz="600" b="0" dirty="0" smtClean="0">
                          <a:solidFill>
                            <a:srgbClr val="3C3C3B"/>
                          </a:solidFill>
                          <a:latin typeface="Arial Narrow" pitchFamily="34" charset="0"/>
                          <a:ea typeface="Times New Roman"/>
                        </a:rPr>
                        <a:t>Glass thickness: from 16,76-17,52 20,76-21,52 mm</a:t>
                      </a:r>
                      <a:endParaRPr lang="ru-RU" sz="600" b="0" dirty="0" smtClean="0">
                        <a:latin typeface="Arial Narrow" pitchFamily="34" charset="0"/>
                        <a:ea typeface="Times New Roman"/>
                      </a:endParaRPr>
                    </a:p>
                    <a:p>
                      <a:pPr>
                        <a:spcAft>
                          <a:spcPts val="0"/>
                        </a:spcAft>
                      </a:pPr>
                      <a:r>
                        <a:rPr lang="en-US" sz="600" b="0" dirty="0" smtClean="0">
                          <a:solidFill>
                            <a:srgbClr val="3C3C3B"/>
                          </a:solidFill>
                          <a:latin typeface="Arial Narrow" pitchFamily="34" charset="0"/>
                          <a:ea typeface="Times New Roman"/>
                        </a:rPr>
                        <a:t>Upper finish: natural aluminum color silver effect</a:t>
                      </a:r>
                      <a:endParaRPr lang="ru-RU" sz="600" b="0" dirty="0">
                        <a:latin typeface="Arial Narrow" pitchFamily="34" charset="0"/>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solidFill>
                          <a:latin typeface="Arial Narrow" pitchFamily="34" charset="0"/>
                          <a:ea typeface="Times New Roman"/>
                        </a:rPr>
                        <a:t>Предназначен для: общественных мест</a:t>
                      </a:r>
                    </a:p>
                    <a:p>
                      <a:pPr>
                        <a:spcAft>
                          <a:spcPts val="0"/>
                        </a:spcAft>
                      </a:pPr>
                      <a:r>
                        <a:rPr lang="ru-RU" sz="600" b="0" dirty="0" smtClean="0">
                          <a:solidFill>
                            <a:schemeClr val="tx1"/>
                          </a:solidFill>
                          <a:latin typeface="Arial Narrow" pitchFamily="34" charset="0"/>
                          <a:ea typeface="Times New Roman"/>
                        </a:rPr>
                        <a:t>(проектная нагрузка 3кН/м)</a:t>
                      </a:r>
                    </a:p>
                    <a:p>
                      <a:pPr>
                        <a:spcAft>
                          <a:spcPts val="0"/>
                        </a:spcAft>
                      </a:pPr>
                      <a:r>
                        <a:rPr lang="ru-RU" sz="600" b="0" dirty="0" smtClean="0">
                          <a:solidFill>
                            <a:schemeClr val="tx1"/>
                          </a:solidFill>
                          <a:latin typeface="Arial Narrow" pitchFamily="34" charset="0"/>
                          <a:ea typeface="Times New Roman"/>
                        </a:rPr>
                        <a:t>Использование: внутри и снаружи, также у моря</a:t>
                      </a:r>
                    </a:p>
                    <a:p>
                      <a:pPr>
                        <a:spcAft>
                          <a:spcPts val="0"/>
                        </a:spcAft>
                      </a:pPr>
                      <a:r>
                        <a:rPr lang="ru-RU" sz="600" b="0" dirty="0" smtClean="0">
                          <a:solidFill>
                            <a:schemeClr val="tx1"/>
                          </a:solidFill>
                          <a:latin typeface="Arial Narrow" pitchFamily="34" charset="0"/>
                          <a:ea typeface="Times New Roman"/>
                        </a:rPr>
                        <a:t>Вариации: напольный</a:t>
                      </a:r>
                    </a:p>
                    <a:p>
                      <a:pPr>
                        <a:spcAft>
                          <a:spcPts val="0"/>
                        </a:spcAft>
                      </a:pPr>
                      <a:r>
                        <a:rPr lang="ru-RU" sz="600" b="0" dirty="0" smtClean="0">
                          <a:solidFill>
                            <a:schemeClr val="tx1"/>
                          </a:solidFill>
                          <a:latin typeface="Arial Narrow" pitchFamily="34" charset="0"/>
                          <a:ea typeface="Times New Roman"/>
                        </a:rPr>
                        <a:t>Области применения: лестницы, балконы и балюстрады</a:t>
                      </a:r>
                    </a:p>
                    <a:p>
                      <a:pPr>
                        <a:spcAft>
                          <a:spcPts val="0"/>
                        </a:spcAft>
                      </a:pPr>
                      <a:r>
                        <a:rPr lang="ru-RU" sz="600" b="0" dirty="0" smtClean="0">
                          <a:solidFill>
                            <a:schemeClr val="tx1"/>
                          </a:solidFill>
                          <a:latin typeface="Arial Narrow" pitchFamily="34" charset="0"/>
                          <a:ea typeface="Times New Roman"/>
                        </a:rPr>
                        <a:t>Материал: алюминий с эффектом нержавеющей стали</a:t>
                      </a:r>
                    </a:p>
                    <a:p>
                      <a:pPr>
                        <a:spcAft>
                          <a:spcPts val="0"/>
                        </a:spcAft>
                      </a:pPr>
                      <a:r>
                        <a:rPr lang="ru-RU" sz="600" b="0" dirty="0" smtClean="0">
                          <a:solidFill>
                            <a:schemeClr val="tx1"/>
                          </a:solidFill>
                          <a:latin typeface="Arial Narrow" pitchFamily="34" charset="0"/>
                          <a:ea typeface="Times New Roman"/>
                        </a:rPr>
                        <a:t>Размеры: 81 мм х 113,3 мм</a:t>
                      </a:r>
                    </a:p>
                    <a:p>
                      <a:pPr>
                        <a:spcAft>
                          <a:spcPts val="0"/>
                        </a:spcAft>
                      </a:pPr>
                      <a:r>
                        <a:rPr lang="ru-RU" sz="600" b="0" dirty="0" smtClean="0">
                          <a:solidFill>
                            <a:schemeClr val="tx1"/>
                          </a:solidFill>
                          <a:latin typeface="Arial Narrow" pitchFamily="34" charset="0"/>
                          <a:ea typeface="Times New Roman"/>
                        </a:rPr>
                        <a:t>(внутренний спиральный канал 101,3 мм)</a:t>
                      </a:r>
                    </a:p>
                    <a:p>
                      <a:pPr>
                        <a:spcAft>
                          <a:spcPts val="0"/>
                        </a:spcAft>
                      </a:pPr>
                      <a:r>
                        <a:rPr lang="ru-RU" sz="600" b="0" dirty="0" smtClean="0">
                          <a:solidFill>
                            <a:schemeClr val="tx1"/>
                          </a:solidFill>
                          <a:latin typeface="Arial Narrow" pitchFamily="34" charset="0"/>
                          <a:ea typeface="Times New Roman"/>
                        </a:rPr>
                        <a:t>Заполнение: стекло</a:t>
                      </a:r>
                    </a:p>
                    <a:p>
                      <a:pPr>
                        <a:spcAft>
                          <a:spcPts val="0"/>
                        </a:spcAft>
                      </a:pPr>
                      <a:r>
                        <a:rPr lang="ru-RU" sz="600" b="0" dirty="0" smtClean="0">
                          <a:solidFill>
                            <a:schemeClr val="tx1"/>
                          </a:solidFill>
                          <a:latin typeface="Arial Narrow" pitchFamily="34" charset="0"/>
                          <a:ea typeface="Times New Roman"/>
                        </a:rPr>
                        <a:t>Толщина стекла: от 16,76-17,52 до 20,76-21,52 мм</a:t>
                      </a:r>
                    </a:p>
                    <a:p>
                      <a:pPr>
                        <a:spcAft>
                          <a:spcPts val="0"/>
                        </a:spcAft>
                      </a:pPr>
                      <a:r>
                        <a:rPr lang="ru-RU" sz="600" b="0" dirty="0" smtClean="0">
                          <a:solidFill>
                            <a:schemeClr val="tx1"/>
                          </a:solidFill>
                          <a:latin typeface="Arial Narrow" pitchFamily="34" charset="0"/>
                          <a:ea typeface="Times New Roman"/>
                        </a:rPr>
                        <a:t>Верхняя отделка: натуральный алюминиевый</a:t>
                      </a:r>
                      <a:r>
                        <a:rPr lang="ru-RU" sz="600" b="0" baseline="0" dirty="0" smtClean="0">
                          <a:solidFill>
                            <a:schemeClr val="tx1"/>
                          </a:solidFill>
                          <a:latin typeface="Arial Narrow" pitchFamily="34" charset="0"/>
                          <a:ea typeface="Times New Roman"/>
                        </a:rPr>
                        <a:t> </a:t>
                      </a:r>
                      <a:r>
                        <a:rPr lang="ru-RU" sz="600" b="0" dirty="0" smtClean="0">
                          <a:solidFill>
                            <a:schemeClr val="tx1"/>
                          </a:solidFill>
                          <a:latin typeface="Arial Narrow" pitchFamily="34" charset="0"/>
                          <a:ea typeface="Times New Roman"/>
                        </a:rPr>
                        <a:t> цвет с серебристым эффектом</a:t>
                      </a:r>
                      <a:endParaRPr lang="ru-RU" sz="600" b="0" dirty="0">
                        <a:solidFill>
                          <a:schemeClr val="tx1"/>
                        </a:solidFill>
                        <a:latin typeface="Arial Narrow" pitchFamily="34" charset="0"/>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8194" name="Picture 2"/>
          <p:cNvPicPr>
            <a:picLocks noChangeAspect="1" noChangeArrowheads="1"/>
          </p:cNvPicPr>
          <p:nvPr/>
        </p:nvPicPr>
        <p:blipFill>
          <a:blip r:embed="rId6"/>
          <a:srcRect/>
          <a:stretch>
            <a:fillRect/>
          </a:stretch>
        </p:blipFill>
        <p:spPr bwMode="auto">
          <a:xfrm>
            <a:off x="457200" y="457212"/>
            <a:ext cx="3101975" cy="3095625"/>
          </a:xfrm>
          <a:prstGeom prst="rect">
            <a:avLst/>
          </a:prstGeom>
          <a:noFill/>
          <a:ln w="9525">
            <a:noFill/>
            <a:miter lim="800000"/>
            <a:headEnd/>
            <a:tailEnd/>
          </a:ln>
        </p:spPr>
      </p:pic>
      <p:pic>
        <p:nvPicPr>
          <p:cNvPr id="8195" name="Picture 3"/>
          <p:cNvPicPr>
            <a:picLocks noChangeAspect="1" noChangeArrowheads="1"/>
          </p:cNvPicPr>
          <p:nvPr/>
        </p:nvPicPr>
        <p:blipFill>
          <a:blip r:embed="rId7"/>
          <a:srcRect/>
          <a:stretch>
            <a:fillRect/>
          </a:stretch>
        </p:blipFill>
        <p:spPr bwMode="auto">
          <a:xfrm>
            <a:off x="421341" y="5611907"/>
            <a:ext cx="1746250" cy="1455738"/>
          </a:xfrm>
          <a:prstGeom prst="rect">
            <a:avLst/>
          </a:prstGeom>
          <a:noFill/>
          <a:ln w="9525">
            <a:noFill/>
            <a:miter lim="800000"/>
            <a:headEnd/>
            <a:tailEnd/>
          </a:ln>
        </p:spPr>
      </p:pic>
      <p:pic>
        <p:nvPicPr>
          <p:cNvPr id="8197" name="Picture 5"/>
          <p:cNvPicPr>
            <a:picLocks noChangeAspect="1" noChangeArrowheads="1"/>
          </p:cNvPicPr>
          <p:nvPr/>
        </p:nvPicPr>
        <p:blipFill>
          <a:blip r:embed="rId8"/>
          <a:srcRect/>
          <a:stretch>
            <a:fillRect/>
          </a:stretch>
        </p:blipFill>
        <p:spPr bwMode="auto">
          <a:xfrm>
            <a:off x="7153835" y="6714565"/>
            <a:ext cx="931863" cy="611188"/>
          </a:xfrm>
          <a:prstGeom prst="rect">
            <a:avLst/>
          </a:prstGeom>
          <a:noFill/>
          <a:ln w="9525">
            <a:noFill/>
            <a:miter lim="800000"/>
            <a:headEnd/>
            <a:tailEnd/>
          </a:ln>
        </p:spPr>
      </p:pic>
      <p:sp>
        <p:nvSpPr>
          <p:cNvPr id="20" name="object 896"/>
          <p:cNvSpPr txBox="1"/>
          <p:nvPr/>
        </p:nvSpPr>
        <p:spPr>
          <a:xfrm>
            <a:off x="8796426" y="6720434"/>
            <a:ext cx="1342533" cy="646331"/>
          </a:xfrm>
          <a:prstGeom prst="rect">
            <a:avLst/>
          </a:prstGeom>
        </p:spPr>
        <p:txBody>
          <a:bodyPr vert="horz" wrap="square" lIns="0" tIns="0" rIns="0" bIns="0" rtlCol="0">
            <a:spAutoFit/>
          </a:bodyPr>
          <a:lstStyle/>
          <a:p>
            <a:pPr marL="12700"/>
            <a:r>
              <a:rPr lang="fi-FI" sz="700" dirty="0" smtClean="0"/>
              <a:t>TEST RESULTS</a:t>
            </a:r>
            <a:endParaRPr lang="en-US" sz="700" dirty="0" smtClean="0">
              <a:solidFill>
                <a:schemeClr val="tx1">
                  <a:lumMod val="65000"/>
                  <a:lumOff val="35000"/>
                </a:schemeClr>
              </a:solidFill>
            </a:endParaRPr>
          </a:p>
          <a:p>
            <a:r>
              <a:rPr lang="fi-FI" sz="700" dirty="0" smtClean="0"/>
              <a:t>design load	</a:t>
            </a:r>
            <a:r>
              <a:rPr lang="ru-RU" sz="700" dirty="0" smtClean="0"/>
              <a:t>3,0</a:t>
            </a:r>
            <a:r>
              <a:rPr lang="fi-FI" sz="700" dirty="0" smtClean="0"/>
              <a:t> </a:t>
            </a:r>
            <a:r>
              <a:rPr lang="fi-FI" sz="700" dirty="0" smtClean="0"/>
              <a:t>kN/m</a:t>
            </a:r>
          </a:p>
          <a:p>
            <a:r>
              <a:rPr lang="fi-FI" sz="700" dirty="0" smtClean="0"/>
              <a:t>ultimate strength	4,50 </a:t>
            </a:r>
            <a:r>
              <a:rPr lang="fi-FI" sz="700" dirty="0" smtClean="0"/>
              <a:t>kN/m</a:t>
            </a:r>
            <a:endParaRPr lang="en-US" sz="700" dirty="0" smtClean="0">
              <a:solidFill>
                <a:schemeClr val="tx1">
                  <a:lumMod val="65000"/>
                  <a:lumOff val="35000"/>
                </a:schemeClr>
              </a:solidFill>
              <a:cs typeface="Calibri"/>
            </a:endParaRPr>
          </a:p>
          <a:p>
            <a:pPr marL="12700"/>
            <a:r>
              <a:rPr lang="ru-RU" sz="700" dirty="0" smtClean="0">
                <a:solidFill>
                  <a:schemeClr val="tx1">
                    <a:lumMod val="65000"/>
                    <a:lumOff val="35000"/>
                  </a:schemeClr>
                </a:solidFill>
              </a:rPr>
              <a:t>РЕЗУЛЬТАТЫ ТЕСТА</a:t>
            </a:r>
          </a:p>
          <a:p>
            <a:pPr marL="12700"/>
            <a:r>
              <a:rPr lang="uk-UA" sz="700" dirty="0" err="1" smtClean="0">
                <a:solidFill>
                  <a:schemeClr val="tx1">
                    <a:lumMod val="65000"/>
                    <a:lumOff val="35000"/>
                  </a:schemeClr>
                </a:solidFill>
                <a:cs typeface="Calibri"/>
              </a:rPr>
              <a:t>расчетная</a:t>
            </a:r>
            <a:r>
              <a:rPr lang="uk-UA" sz="700" dirty="0" smtClean="0">
                <a:solidFill>
                  <a:schemeClr val="tx1">
                    <a:lumMod val="65000"/>
                    <a:lumOff val="35000"/>
                  </a:schemeClr>
                </a:solidFill>
                <a:cs typeface="Calibri"/>
              </a:rPr>
              <a:t> </a:t>
            </a:r>
            <a:r>
              <a:rPr lang="uk-UA" sz="700" dirty="0" err="1" smtClean="0">
                <a:solidFill>
                  <a:schemeClr val="tx1">
                    <a:lumMod val="65000"/>
                    <a:lumOff val="35000"/>
                  </a:schemeClr>
                </a:solidFill>
                <a:cs typeface="Calibri"/>
              </a:rPr>
              <a:t>нагрузка</a:t>
            </a:r>
            <a:r>
              <a:rPr lang="ru-RU" sz="700" dirty="0" smtClean="0">
                <a:solidFill>
                  <a:schemeClr val="tx1">
                    <a:lumMod val="65000"/>
                    <a:lumOff val="35000"/>
                  </a:schemeClr>
                </a:solidFill>
                <a:cs typeface="Calibri"/>
              </a:rPr>
              <a:t>	</a:t>
            </a:r>
            <a:r>
              <a:rPr lang="ru-RU" sz="700" dirty="0" smtClean="0">
                <a:solidFill>
                  <a:schemeClr val="tx1">
                    <a:lumMod val="65000"/>
                    <a:lumOff val="35000"/>
                  </a:schemeClr>
                </a:solidFill>
                <a:cs typeface="Calibri"/>
              </a:rPr>
              <a:t>3,0 </a:t>
            </a:r>
            <a:r>
              <a:rPr lang="ru-RU" sz="700" dirty="0" smtClean="0">
                <a:solidFill>
                  <a:schemeClr val="tx1">
                    <a:lumMod val="65000"/>
                    <a:lumOff val="35000"/>
                  </a:schemeClr>
                </a:solidFill>
                <a:cs typeface="Calibri"/>
              </a:rPr>
              <a:t>кН/м</a:t>
            </a:r>
          </a:p>
          <a:p>
            <a:pPr marL="12700" marR="10795">
              <a:spcBef>
                <a:spcPts val="25"/>
              </a:spcBef>
            </a:pPr>
            <a:r>
              <a:rPr lang="uk-UA" sz="700" dirty="0" err="1" smtClean="0">
                <a:solidFill>
                  <a:schemeClr val="tx1">
                    <a:lumMod val="65000"/>
                    <a:lumOff val="35000"/>
                  </a:schemeClr>
                </a:solidFill>
                <a:cs typeface="Calibri"/>
              </a:rPr>
              <a:t>предел</a:t>
            </a:r>
            <a:r>
              <a:rPr lang="uk-UA" sz="700" dirty="0" smtClean="0">
                <a:solidFill>
                  <a:schemeClr val="tx1">
                    <a:lumMod val="65000"/>
                    <a:lumOff val="35000"/>
                  </a:schemeClr>
                </a:solidFill>
                <a:cs typeface="Calibri"/>
              </a:rPr>
              <a:t> </a:t>
            </a:r>
            <a:r>
              <a:rPr lang="uk-UA" sz="700" dirty="0" err="1" smtClean="0">
                <a:solidFill>
                  <a:schemeClr val="tx1">
                    <a:lumMod val="65000"/>
                    <a:lumOff val="35000"/>
                  </a:schemeClr>
                </a:solidFill>
                <a:cs typeface="Calibri"/>
              </a:rPr>
              <a:t>прочности</a:t>
            </a:r>
            <a:r>
              <a:rPr lang="ru-RU" sz="700" dirty="0" smtClean="0">
                <a:solidFill>
                  <a:schemeClr val="tx1">
                    <a:lumMod val="65000"/>
                    <a:lumOff val="35000"/>
                  </a:schemeClr>
                </a:solidFill>
                <a:cs typeface="Calibri"/>
              </a:rPr>
              <a:t>	</a:t>
            </a:r>
            <a:r>
              <a:rPr lang="en-US" sz="700" dirty="0" smtClean="0">
                <a:solidFill>
                  <a:schemeClr val="tx1">
                    <a:lumMod val="65000"/>
                    <a:lumOff val="35000"/>
                  </a:schemeClr>
                </a:solidFill>
                <a:cs typeface="Calibri"/>
              </a:rPr>
              <a:t>4,50</a:t>
            </a:r>
            <a:r>
              <a:rPr lang="ru-RU" sz="700" dirty="0" smtClean="0">
                <a:solidFill>
                  <a:schemeClr val="tx1">
                    <a:lumMod val="65000"/>
                    <a:lumOff val="35000"/>
                  </a:schemeClr>
                </a:solidFill>
                <a:cs typeface="Calibri"/>
              </a:rPr>
              <a:t> </a:t>
            </a:r>
            <a:r>
              <a:rPr lang="ru-RU" sz="700" dirty="0" smtClean="0">
                <a:solidFill>
                  <a:schemeClr val="tx1">
                    <a:lumMod val="65000"/>
                    <a:lumOff val="35000"/>
                  </a:schemeClr>
                </a:solidFill>
                <a:cs typeface="Calibri"/>
              </a:rPr>
              <a:t>кН/м</a:t>
            </a:r>
            <a:endParaRPr sz="700" dirty="0">
              <a:solidFill>
                <a:schemeClr val="tx1">
                  <a:lumMod val="65000"/>
                  <a:lumOff val="35000"/>
                </a:schemeClr>
              </a:solidFill>
              <a:cs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61758" y="7217222"/>
            <a:ext cx="1490980"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9</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5" name="object 5"/>
          <p:cNvSpPr/>
          <p:nvPr/>
        </p:nvSpPr>
        <p:spPr>
          <a:xfrm>
            <a:off x="457200" y="457212"/>
            <a:ext cx="3011093" cy="308537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143863" y="457212"/>
            <a:ext cx="3082925" cy="3085465"/>
          </a:xfrm>
          <a:custGeom>
            <a:avLst/>
            <a:gdLst/>
            <a:ahLst/>
            <a:cxnLst/>
            <a:rect l="l" t="t" r="r" b="b"/>
            <a:pathLst>
              <a:path w="3082925" h="3085465">
                <a:moveTo>
                  <a:pt x="0" y="3085376"/>
                </a:moveTo>
                <a:lnTo>
                  <a:pt x="3082823" y="3085376"/>
                </a:lnTo>
                <a:lnTo>
                  <a:pt x="3082823" y="0"/>
                </a:lnTo>
                <a:lnTo>
                  <a:pt x="0" y="0"/>
                </a:lnTo>
                <a:lnTo>
                  <a:pt x="0" y="3085376"/>
                </a:lnTo>
                <a:close/>
              </a:path>
            </a:pathLst>
          </a:custGeom>
          <a:solidFill>
            <a:srgbClr val="F6F6F6"/>
          </a:solidFill>
        </p:spPr>
        <p:txBody>
          <a:bodyPr wrap="square" lIns="0" tIns="0" rIns="0" bIns="0" rtlCol="0"/>
          <a:lstStyle/>
          <a:p>
            <a:endParaRPr/>
          </a:p>
        </p:txBody>
      </p:sp>
      <p:sp>
        <p:nvSpPr>
          <p:cNvPr id="7" name="object 7"/>
          <p:cNvSpPr txBox="1"/>
          <p:nvPr/>
        </p:nvSpPr>
        <p:spPr>
          <a:xfrm>
            <a:off x="434561" y="5814391"/>
            <a:ext cx="1474470" cy="153888"/>
          </a:xfrm>
          <a:prstGeom prst="rect">
            <a:avLst/>
          </a:prstGeom>
        </p:spPr>
        <p:txBody>
          <a:bodyPr vert="horz" wrap="square" lIns="0" tIns="0" rIns="0" bIns="0" rtlCol="0">
            <a:spAutoFit/>
          </a:bodyPr>
          <a:lstStyle/>
          <a:p>
            <a:pPr marL="12700" algn="just">
              <a:lnSpc>
                <a:spcPct val="100000"/>
              </a:lnSpc>
              <a:tabLst>
                <a:tab pos="842010" algn="l"/>
              </a:tabLst>
            </a:pPr>
            <a:r>
              <a:rPr sz="1000" spc="-20" dirty="0" smtClean="0">
                <a:solidFill>
                  <a:srgbClr val="575756"/>
                </a:solidFill>
                <a:latin typeface="Calibri"/>
                <a:cs typeface="Calibri"/>
              </a:rPr>
              <a:t>S</a:t>
            </a:r>
            <a:r>
              <a:rPr sz="1000" spc="-45" dirty="0" smtClean="0">
                <a:solidFill>
                  <a:srgbClr val="575756"/>
                </a:solidFill>
                <a:latin typeface="Calibri"/>
                <a:cs typeface="Calibri"/>
              </a:rPr>
              <a:t> </a:t>
            </a:r>
            <a:r>
              <a:rPr sz="1000" spc="-90" dirty="0" smtClean="0">
                <a:solidFill>
                  <a:srgbClr val="575756"/>
                </a:solidFill>
                <a:latin typeface="Calibri"/>
                <a:cs typeface="Calibri"/>
              </a:rPr>
              <a:t>T</a:t>
            </a:r>
            <a:r>
              <a:rPr sz="1000" spc="-50" dirty="0" smtClean="0">
                <a:solidFill>
                  <a:srgbClr val="575756"/>
                </a:solidFill>
                <a:latin typeface="Calibri"/>
                <a:cs typeface="Calibri"/>
              </a:rPr>
              <a:t>OP</a:t>
            </a:r>
            <a:r>
              <a:rPr lang="ru-RU" sz="1000" spc="-50" dirty="0" smtClean="0">
                <a:solidFill>
                  <a:srgbClr val="575756"/>
                </a:solidFill>
                <a:latin typeface="Calibri"/>
                <a:cs typeface="Calibri"/>
              </a:rPr>
              <a:t>-ВЕРХ</a:t>
            </a:r>
            <a:r>
              <a:rPr sz="1000" dirty="0">
                <a:solidFill>
                  <a:srgbClr val="575756"/>
                </a:solidFill>
                <a:latin typeface="Calibri"/>
                <a:cs typeface="Calibri"/>
              </a:rPr>
              <a:t>	</a:t>
            </a:r>
            <a:r>
              <a:rPr sz="1000" spc="-20" dirty="0">
                <a:solidFill>
                  <a:srgbClr val="575756"/>
                </a:solidFill>
                <a:latin typeface="Calibri"/>
                <a:cs typeface="Calibri"/>
              </a:rPr>
              <a:t>S</a:t>
            </a:r>
            <a:r>
              <a:rPr sz="1000" spc="10" dirty="0">
                <a:solidFill>
                  <a:srgbClr val="575756"/>
                </a:solidFill>
                <a:latin typeface="Calibri"/>
                <a:cs typeface="Calibri"/>
              </a:rPr>
              <a:t> </a:t>
            </a:r>
            <a:r>
              <a:rPr sz="1000" spc="-30" dirty="0" smtClean="0">
                <a:solidFill>
                  <a:srgbClr val="575756"/>
                </a:solidFill>
                <a:latin typeface="Calibri"/>
                <a:cs typeface="Calibri"/>
              </a:rPr>
              <a:t>SIDE</a:t>
            </a:r>
            <a:r>
              <a:rPr lang="ru-RU" sz="1000" spc="-30" dirty="0" smtClean="0">
                <a:solidFill>
                  <a:srgbClr val="575756"/>
                </a:solidFill>
                <a:latin typeface="Calibri"/>
                <a:cs typeface="Calibri"/>
              </a:rPr>
              <a:t>-БОК</a:t>
            </a:r>
            <a:endParaRPr sz="1000" dirty="0">
              <a:latin typeface="Calibri"/>
              <a:cs typeface="Calibri"/>
            </a:endParaRPr>
          </a:p>
        </p:txBody>
      </p:sp>
      <p:sp>
        <p:nvSpPr>
          <p:cNvPr id="307" name="object 307"/>
          <p:cNvSpPr/>
          <p:nvPr/>
        </p:nvSpPr>
        <p:spPr>
          <a:xfrm>
            <a:off x="7143863" y="457212"/>
            <a:ext cx="3082823" cy="3055247"/>
          </a:xfrm>
          <a:prstGeom prst="rect">
            <a:avLst/>
          </a:prstGeom>
          <a:blipFill>
            <a:blip r:embed="rId4" cstate="print"/>
            <a:stretch>
              <a:fillRect/>
            </a:stretch>
          </a:blipFill>
        </p:spPr>
        <p:txBody>
          <a:bodyPr wrap="square" lIns="0" tIns="0" rIns="0" bIns="0" rtlCol="0"/>
          <a:lstStyle/>
          <a:p>
            <a:endParaRPr/>
          </a:p>
        </p:txBody>
      </p:sp>
      <p:sp>
        <p:nvSpPr>
          <p:cNvPr id="343" name="object 343"/>
          <p:cNvSpPr txBox="1"/>
          <p:nvPr/>
        </p:nvSpPr>
        <p:spPr>
          <a:xfrm>
            <a:off x="1463300" y="3081705"/>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p:txBody>
      </p:sp>
      <p:sp>
        <p:nvSpPr>
          <p:cNvPr id="347" name="object 347"/>
          <p:cNvSpPr txBox="1"/>
          <p:nvPr/>
        </p:nvSpPr>
        <p:spPr>
          <a:xfrm>
            <a:off x="5762826" y="3141705"/>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2</a:t>
            </a:r>
            <a:endParaRPr sz="800">
              <a:latin typeface="Calibri"/>
              <a:cs typeface="Calibri"/>
            </a:endParaRPr>
          </a:p>
        </p:txBody>
      </p:sp>
      <p:sp>
        <p:nvSpPr>
          <p:cNvPr id="348" name="object 348"/>
          <p:cNvSpPr txBox="1"/>
          <p:nvPr/>
        </p:nvSpPr>
        <p:spPr>
          <a:xfrm>
            <a:off x="5305118" y="882730"/>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4</a:t>
            </a:r>
            <a:endParaRPr sz="800">
              <a:latin typeface="Calibri"/>
              <a:cs typeface="Calibri"/>
            </a:endParaRPr>
          </a:p>
        </p:txBody>
      </p:sp>
      <p:sp>
        <p:nvSpPr>
          <p:cNvPr id="349" name="object 349"/>
          <p:cNvSpPr txBox="1"/>
          <p:nvPr/>
        </p:nvSpPr>
        <p:spPr>
          <a:xfrm>
            <a:off x="7143863" y="457212"/>
            <a:ext cx="3082925" cy="3085465"/>
          </a:xfrm>
          <a:prstGeom prst="rect">
            <a:avLst/>
          </a:prstGeom>
        </p:spPr>
        <p:txBody>
          <a:bodyPr vert="horz" wrap="square" lIns="0" tIns="0" rIns="0" bIns="0" rtlCol="0">
            <a:spAutoFit/>
          </a:bodyPr>
          <a:lstStyle/>
          <a:p>
            <a:pPr marR="78740" algn="r">
              <a:lnSpc>
                <a:spcPct val="100000"/>
              </a:lnSpc>
            </a:pPr>
            <a:r>
              <a:rPr sz="800" b="1" spc="5" dirty="0">
                <a:solidFill>
                  <a:srgbClr val="FFFFFF"/>
                </a:solidFill>
                <a:latin typeface="Calibri"/>
                <a:cs typeface="Calibri"/>
              </a:rPr>
              <a:t>5</a:t>
            </a:r>
            <a:endParaRPr sz="800">
              <a:latin typeface="Calibri"/>
              <a:cs typeface="Calibri"/>
            </a:endParaRPr>
          </a:p>
        </p:txBody>
      </p:sp>
      <p:sp>
        <p:nvSpPr>
          <p:cNvPr id="351" name="object 351"/>
          <p:cNvSpPr txBox="1"/>
          <p:nvPr/>
        </p:nvSpPr>
        <p:spPr>
          <a:xfrm>
            <a:off x="444500" y="165018"/>
            <a:ext cx="916940" cy="215900"/>
          </a:xfrm>
          <a:prstGeom prst="rect">
            <a:avLst/>
          </a:prstGeom>
        </p:spPr>
        <p:txBody>
          <a:bodyPr vert="horz" wrap="square" lIns="0" tIns="0" rIns="0" bIns="0" rtlCol="0">
            <a:spAutoFit/>
          </a:bodyPr>
          <a:lstStyle/>
          <a:p>
            <a:pPr marL="12700">
              <a:lnSpc>
                <a:spcPct val="100000"/>
              </a:lnSpc>
            </a:pPr>
            <a:r>
              <a:rPr sz="1500" spc="-40" dirty="0">
                <a:solidFill>
                  <a:srgbClr val="3C3C3B"/>
                </a:solidFill>
                <a:latin typeface="Futura Bk BT"/>
                <a:cs typeface="Futura Bk BT"/>
              </a:rPr>
              <a:t>GLAS</a:t>
            </a:r>
            <a:r>
              <a:rPr sz="1500" spc="5" dirty="0">
                <a:solidFill>
                  <a:srgbClr val="3C3C3B"/>
                </a:solidFill>
                <a:latin typeface="Futura Bk BT"/>
                <a:cs typeface="Futura Bk BT"/>
              </a:rPr>
              <a:t>S</a:t>
            </a:r>
            <a:r>
              <a:rPr sz="1500" spc="-35" dirty="0">
                <a:solidFill>
                  <a:srgbClr val="3C3C3B"/>
                </a:solidFill>
                <a:latin typeface="Futura Bk BT"/>
                <a:cs typeface="Futura Bk BT"/>
              </a:rPr>
              <a:t>-</a:t>
            </a:r>
            <a:r>
              <a:rPr sz="1500" spc="-55" dirty="0">
                <a:solidFill>
                  <a:srgbClr val="3C3C3B"/>
                </a:solidFill>
                <a:latin typeface="Futura Bk BT"/>
                <a:cs typeface="Futura Bk BT"/>
              </a:rPr>
              <a:t>U</a:t>
            </a:r>
            <a:r>
              <a:rPr sz="1500" spc="-15" dirty="0">
                <a:solidFill>
                  <a:srgbClr val="3C3C3B"/>
                </a:solidFill>
                <a:latin typeface="Futura Bk BT"/>
                <a:cs typeface="Futura Bk BT"/>
              </a:rPr>
              <a:t> </a:t>
            </a:r>
            <a:r>
              <a:rPr sz="1500" spc="-35" dirty="0">
                <a:solidFill>
                  <a:srgbClr val="E5007D"/>
                </a:solidFill>
                <a:latin typeface="Futura Bk BT"/>
                <a:cs typeface="Futura Bk BT"/>
              </a:rPr>
              <a:t>S</a:t>
            </a:r>
            <a:endParaRPr sz="1500">
              <a:latin typeface="Futura Bk BT"/>
              <a:cs typeface="Futura Bk BT"/>
            </a:endParaRPr>
          </a:p>
        </p:txBody>
      </p:sp>
      <p:sp>
        <p:nvSpPr>
          <p:cNvPr id="352" name="object 352"/>
          <p:cNvSpPr txBox="1"/>
          <p:nvPr/>
        </p:nvSpPr>
        <p:spPr>
          <a:xfrm>
            <a:off x="1445768" y="165017"/>
            <a:ext cx="2669032" cy="230832"/>
          </a:xfrm>
          <a:prstGeom prst="rect">
            <a:avLst/>
          </a:prstGeom>
        </p:spPr>
        <p:txBody>
          <a:bodyPr vert="horz" wrap="square" lIns="0" tIns="0" rIns="0" bIns="0" rtlCol="0">
            <a:spAutoFit/>
          </a:bodyPr>
          <a:lstStyle/>
          <a:p>
            <a:pPr marL="12700">
              <a:lnSpc>
                <a:spcPct val="100000"/>
              </a:lnSpc>
            </a:pPr>
            <a:r>
              <a:rPr sz="1500" spc="-20" dirty="0">
                <a:solidFill>
                  <a:srgbClr val="3C3C3B"/>
                </a:solidFill>
                <a:latin typeface="Futura Bk BT"/>
                <a:cs typeface="Futura Bk BT"/>
              </a:rPr>
              <a:t>(STRONG</a:t>
            </a:r>
            <a:r>
              <a:rPr sz="1500" spc="-20" dirty="0" smtClean="0">
                <a:solidFill>
                  <a:srgbClr val="3C3C3B"/>
                </a:solidFill>
                <a:latin typeface="Futura Bk BT"/>
                <a:cs typeface="Futura Bk BT"/>
              </a:rPr>
              <a:t>)</a:t>
            </a:r>
            <a:r>
              <a:rPr lang="ru-RU" sz="1500" spc="-20" dirty="0" smtClean="0">
                <a:solidFill>
                  <a:srgbClr val="3C3C3B"/>
                </a:solidFill>
                <a:latin typeface="Futura Bk BT"/>
                <a:cs typeface="Futura Bk BT"/>
              </a:rPr>
              <a:t> (СИЛА)</a:t>
            </a:r>
            <a:endParaRPr sz="1500" dirty="0">
              <a:latin typeface="Futura Bk BT"/>
              <a:cs typeface="Futura Bk BT"/>
            </a:endParaRPr>
          </a:p>
        </p:txBody>
      </p:sp>
      <p:sp>
        <p:nvSpPr>
          <p:cNvPr id="357" name="object 357"/>
          <p:cNvSpPr txBox="1"/>
          <p:nvPr/>
        </p:nvSpPr>
        <p:spPr>
          <a:xfrm>
            <a:off x="5465876" y="6884239"/>
            <a:ext cx="953816"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a:solidFill>
                  <a:srgbClr val="706F6F"/>
                </a:solidFill>
                <a:latin typeface="Calibri"/>
                <a:cs typeface="Calibri"/>
              </a:rPr>
              <a:t>Боковое</a:t>
            </a:r>
            <a:r>
              <a:rPr lang="uk-UA" sz="800" spc="-30" dirty="0">
                <a:solidFill>
                  <a:srgbClr val="706F6F"/>
                </a:solidFill>
                <a:latin typeface="Calibri"/>
                <a:cs typeface="Calibri"/>
              </a:rPr>
              <a:t> </a:t>
            </a:r>
            <a:r>
              <a:rPr lang="uk-UA" sz="800" spc="-30" dirty="0" err="1">
                <a:solidFill>
                  <a:srgbClr val="706F6F"/>
                </a:solidFill>
                <a:latin typeface="Calibri"/>
                <a:cs typeface="Calibri"/>
              </a:rPr>
              <a:t>крепление</a:t>
            </a:r>
            <a:endParaRPr lang="uk-UA" sz="800" dirty="0">
              <a:latin typeface="Calibri"/>
              <a:cs typeface="Calibri"/>
            </a:endParaRPr>
          </a:p>
        </p:txBody>
      </p:sp>
      <p:sp>
        <p:nvSpPr>
          <p:cNvPr id="358" name="object 358"/>
          <p:cNvSpPr/>
          <p:nvPr/>
        </p:nvSpPr>
        <p:spPr>
          <a:xfrm>
            <a:off x="5293367"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359" name="object 359"/>
          <p:cNvSpPr/>
          <p:nvPr/>
        </p:nvSpPr>
        <p:spPr>
          <a:xfrm>
            <a:off x="5245849"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360" name="object 360"/>
          <p:cNvSpPr/>
          <p:nvPr/>
        </p:nvSpPr>
        <p:spPr>
          <a:xfrm>
            <a:off x="5160582"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361" name="object 361"/>
          <p:cNvSpPr txBox="1"/>
          <p:nvPr/>
        </p:nvSpPr>
        <p:spPr>
          <a:xfrm>
            <a:off x="4047487" y="6884248"/>
            <a:ext cx="977416" cy="254000"/>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a:solidFill>
                  <a:srgbClr val="706F6F"/>
                </a:solidFill>
                <a:latin typeface="Calibri"/>
                <a:cs typeface="Calibri"/>
              </a:rPr>
              <a:t>Напольное</a:t>
            </a:r>
            <a:r>
              <a:rPr lang="uk-UA" sz="800" spc="-30" dirty="0">
                <a:solidFill>
                  <a:srgbClr val="706F6F"/>
                </a:solidFill>
                <a:latin typeface="Calibri"/>
                <a:cs typeface="Calibri"/>
              </a:rPr>
              <a:t> </a:t>
            </a:r>
            <a:r>
              <a:rPr lang="uk-UA" sz="800" spc="-30" dirty="0" err="1">
                <a:solidFill>
                  <a:srgbClr val="706F6F"/>
                </a:solidFill>
                <a:latin typeface="Calibri"/>
                <a:cs typeface="Calibri"/>
              </a:rPr>
              <a:t>крепление</a:t>
            </a:r>
            <a:endParaRPr lang="uk-UA" sz="800" dirty="0">
              <a:latin typeface="Calibri"/>
              <a:cs typeface="Calibri"/>
            </a:endParaRPr>
          </a:p>
        </p:txBody>
      </p:sp>
      <p:sp>
        <p:nvSpPr>
          <p:cNvPr id="362" name="object 362"/>
          <p:cNvSpPr/>
          <p:nvPr/>
        </p:nvSpPr>
        <p:spPr>
          <a:xfrm>
            <a:off x="3859179"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363" name="object 363"/>
          <p:cNvSpPr/>
          <p:nvPr/>
        </p:nvSpPr>
        <p:spPr>
          <a:xfrm>
            <a:off x="3921720"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364" name="object 364"/>
          <p:cNvSpPr/>
          <p:nvPr/>
        </p:nvSpPr>
        <p:spPr>
          <a:xfrm>
            <a:off x="3804591"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graphicFrame>
        <p:nvGraphicFramePr>
          <p:cNvPr id="365" name="Таблица 364"/>
          <p:cNvGraphicFramePr>
            <a:graphicFrameLocks noGrp="1"/>
          </p:cNvGraphicFramePr>
          <p:nvPr>
            <p:extLst>
              <p:ext uri="{D42A27DB-BD31-4B8C-83A1-F6EECF244321}">
                <p14:modId xmlns:p14="http://schemas.microsoft.com/office/powerpoint/2010/main" xmlns="" val="2982779903"/>
              </p:ext>
            </p:extLst>
          </p:nvPr>
        </p:nvGraphicFramePr>
        <p:xfrm>
          <a:off x="485958" y="3684548"/>
          <a:ext cx="3060000" cy="179412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General Characteristics</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 Glass-U </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S</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profiles are specifically designed for high-traffic public places. They are able to absorb a lateral force against the glass of 300 kg/ml, in compliance with the regulations in terms of safety. In addition to the classic fixing system, they are equipped with a patented glass spacer system that increases their solidity.</a:t>
                      </a:r>
                      <a:endParaRPr lang="ru-RU" sz="700" b="0" dirty="0" smtClean="0">
                        <a:solidFill>
                          <a:schemeClr val="tx1">
                            <a:lumMod val="75000"/>
                            <a:lumOff val="25000"/>
                          </a:schemeClr>
                        </a:solidFill>
                        <a:latin typeface="Arial Narrow" pitchFamily="34" charset="0"/>
                        <a:ea typeface="Times New Roman"/>
                      </a:endParaRPr>
                    </a:p>
                    <a:p>
                      <a:pPr marL="0" marR="0" indent="0" defTabSz="914400" eaLnBrk="1" fontAlgn="auto" latinLnBrk="0" hangingPunct="1">
                        <a:lnSpc>
                          <a:spcPct val="100000"/>
                        </a:lnSpc>
                        <a:spcBef>
                          <a:spcPts val="0"/>
                        </a:spcBef>
                        <a:spcAft>
                          <a:spcPts val="600"/>
                        </a:spcAft>
                        <a:buClrTx/>
                        <a:buSzTx/>
                        <a:buFontTx/>
                        <a:buNone/>
                        <a:tabLst/>
                        <a:defRPr/>
                      </a:pPr>
                      <a:r>
                        <a:rPr lang="en-US" sz="700" b="0" dirty="0" smtClean="0">
                          <a:solidFill>
                            <a:schemeClr val="tx1">
                              <a:lumMod val="75000"/>
                              <a:lumOff val="25000"/>
                            </a:schemeClr>
                          </a:solidFill>
                          <a:latin typeface="Arial Narrow" pitchFamily="34" charset="0"/>
                          <a:ea typeface="Times New Roman"/>
                        </a:rPr>
                        <a:t>Available in 2 standard versions: for anchoring to </a:t>
                      </a:r>
                      <a:r>
                        <a:rPr lang="en-US" sz="700" b="0" dirty="0" smtClean="0">
                          <a:solidFill>
                            <a:schemeClr val="tx1">
                              <a:lumMod val="75000"/>
                              <a:lumOff val="25000"/>
                            </a:schemeClr>
                          </a:solidFill>
                          <a:latin typeface="Arial Narrow" pitchFamily="34" charset="0"/>
                          <a:ea typeface="+mn-ea"/>
                          <a:cs typeface="+mn-cs"/>
                        </a:rPr>
                        <a:t>the floor or anchoring to the wall.</a:t>
                      </a:r>
                      <a:endParaRPr lang="ru-RU" sz="700" b="0" dirty="0" smtClean="0">
                        <a:solidFill>
                          <a:schemeClr val="tx1">
                            <a:lumMod val="75000"/>
                            <a:lumOff val="25000"/>
                          </a:schemeClr>
                        </a:solidFill>
                        <a:latin typeface="Arial Narrow" pitchFamily="34" charset="0"/>
                        <a:ea typeface="+mn-ea"/>
                        <a:cs typeface="+mn-cs"/>
                      </a:endParaRPr>
                    </a:p>
                    <a:p>
                      <a:pPr>
                        <a:spcAft>
                          <a:spcPts val="600"/>
                        </a:spcAft>
                      </a:pP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Общие характеристики</a:t>
                      </a:r>
                    </a:p>
                    <a:p>
                      <a:pPr>
                        <a:spcAft>
                          <a:spcPts val="600"/>
                        </a:spcAft>
                      </a:pPr>
                      <a:r>
                        <a:rPr lang="ru-RU" sz="700" b="0" dirty="0" smtClean="0">
                          <a:solidFill>
                            <a:schemeClr val="tx1">
                              <a:lumMod val="75000"/>
                              <a:lumOff val="25000"/>
                            </a:schemeClr>
                          </a:solidFill>
                          <a:latin typeface="Arial Narrow" pitchFamily="34" charset="0"/>
                          <a:ea typeface="Times New Roman"/>
                        </a:rPr>
                        <a:t>Профили </a:t>
                      </a:r>
                      <a:r>
                        <a:rPr lang="ru-RU" sz="700" b="0" dirty="0" err="1" smtClean="0">
                          <a:solidFill>
                            <a:schemeClr val="tx1">
                              <a:lumMod val="75000"/>
                              <a:lumOff val="25000"/>
                            </a:schemeClr>
                          </a:solidFill>
                          <a:latin typeface="Arial Narrow" pitchFamily="34" charset="0"/>
                          <a:ea typeface="Times New Roman"/>
                        </a:rPr>
                        <a:t>Glass</a:t>
                      </a:r>
                      <a:r>
                        <a:rPr lang="ru-RU" sz="700" b="0" dirty="0" smtClean="0">
                          <a:solidFill>
                            <a:schemeClr val="tx1">
                              <a:lumMod val="75000"/>
                              <a:lumOff val="25000"/>
                            </a:schemeClr>
                          </a:solidFill>
                          <a:latin typeface="Arial Narrow" pitchFamily="34" charset="0"/>
                          <a:ea typeface="Times New Roman"/>
                        </a:rPr>
                        <a:t>-U «S» специально разработаны для общественных мест с интенсивным движением. Они способны воспринимать боковое усилие на стекло</a:t>
                      </a:r>
                      <a:r>
                        <a:rPr lang="ru-RU" sz="700" b="0" baseline="0" dirty="0" smtClean="0">
                          <a:solidFill>
                            <a:schemeClr val="tx1">
                              <a:lumMod val="75000"/>
                              <a:lumOff val="25000"/>
                            </a:schemeClr>
                          </a:solidFill>
                          <a:latin typeface="Arial Narrow" pitchFamily="34" charset="0"/>
                          <a:ea typeface="Times New Roman"/>
                        </a:rPr>
                        <a:t> в</a:t>
                      </a:r>
                      <a:r>
                        <a:rPr lang="ru-RU" sz="700" b="0" dirty="0" smtClean="0">
                          <a:solidFill>
                            <a:schemeClr val="tx1">
                              <a:lumMod val="75000"/>
                              <a:lumOff val="25000"/>
                            </a:schemeClr>
                          </a:solidFill>
                          <a:latin typeface="Arial Narrow" pitchFamily="34" charset="0"/>
                          <a:ea typeface="Times New Roman"/>
                        </a:rPr>
                        <a:t> 300 кг/мл, в соответствии с правилами безопасности. В дополнение к классической системе крепления, они оснащены запатентованной системой распорок из стекла, которая повышает их прочность.</a:t>
                      </a:r>
                    </a:p>
                    <a:p>
                      <a:pPr>
                        <a:spcAft>
                          <a:spcPts val="600"/>
                        </a:spcAft>
                      </a:pPr>
                      <a:r>
                        <a:rPr lang="ru-RU" sz="700" b="0" dirty="0" smtClean="0">
                          <a:solidFill>
                            <a:schemeClr val="tx1">
                              <a:lumMod val="75000"/>
                              <a:lumOff val="25000"/>
                            </a:schemeClr>
                          </a:solidFill>
                          <a:latin typeface="Arial Narrow" pitchFamily="34" charset="0"/>
                          <a:ea typeface="Times New Roman"/>
                        </a:rPr>
                        <a:t>Доступны в 2 стандартных версиях: для крепления на полу или на стене.</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366" name="Таблица 365"/>
          <p:cNvGraphicFramePr>
            <a:graphicFrameLocks noGrp="1"/>
          </p:cNvGraphicFramePr>
          <p:nvPr>
            <p:extLst>
              <p:ext uri="{D42A27DB-BD31-4B8C-83A1-F6EECF244321}">
                <p14:modId xmlns:p14="http://schemas.microsoft.com/office/powerpoint/2010/main" xmlns="" val="2968499841"/>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Technical Features and handrail</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1	Extruded aluminum structure with stainless steel finish.</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2	Standard profile size 75 x 126 mm.</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3	Internal helix channel dimensions 38 x 110 mm.</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4	Glass thickness of 20,76 x 31,52 mm.</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5	The best choice for high-traffic locations.</a:t>
                      </a:r>
                      <a:endParaRPr lang="ru-RU" sz="10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Технические характеристики и поручни</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1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Прессованная алюминиевая конструкция с отделкой из нержавеющей стали.</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2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Стандартный размер профиля 75 х 126 мм.</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3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Размер внутреннего спирального канала 38 x 110 мм.</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4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Толщина стекла 20,76 х 31,52 мм.</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5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Лучший выбор для мест с интенсивным движением.</a:t>
                      </a:r>
                      <a:endParaRPr lang="ru-RU" sz="700" b="0" kern="1200" dirty="0">
                        <a:solidFill>
                          <a:schemeClr val="tx1">
                            <a:lumMod val="75000"/>
                            <a:lumOff val="25000"/>
                          </a:schemeClr>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367" name="Таблица 366"/>
          <p:cNvGraphicFramePr>
            <a:graphicFrameLocks noGrp="1"/>
          </p:cNvGraphicFramePr>
          <p:nvPr>
            <p:extLst>
              <p:ext uri="{D42A27DB-BD31-4B8C-83A1-F6EECF244321}">
                <p14:modId xmlns:p14="http://schemas.microsoft.com/office/powerpoint/2010/main" xmlns="" val="573804342"/>
              </p:ext>
            </p:extLst>
          </p:nvPr>
        </p:nvGraphicFramePr>
        <p:xfrm>
          <a:off x="7161114" y="3684548"/>
          <a:ext cx="3060000" cy="141653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rgbClr val="575756"/>
                          </a:solidFill>
                          <a:latin typeface="Arial Narrow" pitchFamily="34" charset="0"/>
                          <a:ea typeface="Times New Roman"/>
                        </a:rPr>
                        <a:t>Glass-U </a:t>
                      </a:r>
                      <a:r>
                        <a:rPr lang="en-US" sz="700" b="0" dirty="0" smtClean="0">
                          <a:solidFill>
                            <a:srgbClr val="E5007D"/>
                          </a:solidFill>
                          <a:latin typeface="Arial Narrow" pitchFamily="34" charset="0"/>
                          <a:ea typeface="Times New Roman"/>
                        </a:rPr>
                        <a:t>S </a:t>
                      </a:r>
                      <a:r>
                        <a:rPr lang="en-US" sz="700" b="0" dirty="0" smtClean="0">
                          <a:solidFill>
                            <a:srgbClr val="3C3C3B"/>
                          </a:solidFill>
                          <a:latin typeface="Arial Narrow" pitchFamily="34" charset="0"/>
                          <a:ea typeface="Times New Roman"/>
                        </a:rPr>
                        <a:t>SPECS:</a:t>
                      </a:r>
                    </a:p>
                    <a:p>
                      <a:pPr>
                        <a:spcAft>
                          <a:spcPts val="0"/>
                        </a:spcAft>
                      </a:pPr>
                      <a:endParaRPr lang="ru-RU" sz="700" b="0" dirty="0" smtClean="0">
                        <a:latin typeface="Arial Narrow" pitchFamily="34" charset="0"/>
                        <a:ea typeface="Times New Roman"/>
                      </a:endParaRPr>
                    </a:p>
                    <a:p>
                      <a:pPr marL="90488" indent="-90488">
                        <a:spcAft>
                          <a:spcPts val="0"/>
                        </a:spcAft>
                      </a:pPr>
                      <a:r>
                        <a:rPr lang="en-US" sz="700" b="0" dirty="0" smtClean="0">
                          <a:solidFill>
                            <a:srgbClr val="3C3C3B"/>
                          </a:solidFill>
                          <a:latin typeface="Arial Narrow" pitchFamily="34" charset="0"/>
                          <a:ea typeface="Times New Roman"/>
                          <a:cs typeface="Times New Roman"/>
                        </a:rPr>
                        <a:t>•</a:t>
                      </a:r>
                      <a:r>
                        <a:rPr lang="en-US" sz="700" b="0" dirty="0" smtClean="0">
                          <a:solidFill>
                            <a:srgbClr val="3C3C3B"/>
                          </a:solidFill>
                          <a:latin typeface="Arial Narrow" pitchFamily="34" charset="0"/>
                          <a:ea typeface="Times New Roman"/>
                        </a:rPr>
                        <a:t>	Suitable for use in high-traffic public areas such as stadiums etc;</a:t>
                      </a:r>
                      <a:endParaRPr lang="ru-RU" sz="700" b="0" dirty="0" smtClean="0">
                        <a:latin typeface="Arial Narrow" pitchFamily="34" charset="0"/>
                        <a:ea typeface="Times New Roman"/>
                      </a:endParaRPr>
                    </a:p>
                    <a:p>
                      <a:pPr marL="90488" indent="-90488">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Assembly and adjustment done inside the balustrade;</a:t>
                      </a:r>
                      <a:endParaRPr lang="ru-RU" sz="700" b="0" dirty="0" smtClean="0">
                        <a:latin typeface="Arial Narrow" pitchFamily="34" charset="0"/>
                        <a:ea typeface="Times New Roman"/>
                      </a:endParaRPr>
                    </a:p>
                    <a:p>
                      <a:pPr marL="90488" indent="-90488">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It is easy to install, no welding necessary;</a:t>
                      </a:r>
                      <a:endParaRPr lang="ru-RU" sz="700" b="0" dirty="0" smtClean="0">
                        <a:latin typeface="Arial Narrow" pitchFamily="34" charset="0"/>
                        <a:ea typeface="Times New Roman"/>
                      </a:endParaRPr>
                    </a:p>
                    <a:p>
                      <a:pPr marL="90488" indent="-90488">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Upper handrail available, customizable color and finish;</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solidFill>
                          <a:latin typeface="Arial Narrow" pitchFamily="34" charset="0"/>
                          <a:ea typeface="Times New Roman"/>
                        </a:rPr>
                        <a:t>Характеристики </a:t>
                      </a:r>
                      <a:r>
                        <a:rPr lang="ru-RU" sz="700" b="0" dirty="0" err="1" smtClean="0">
                          <a:solidFill>
                            <a:schemeClr val="tx1"/>
                          </a:solidFill>
                          <a:latin typeface="Arial Narrow" pitchFamily="34" charset="0"/>
                          <a:ea typeface="Times New Roman"/>
                        </a:rPr>
                        <a:t>Glass</a:t>
                      </a:r>
                      <a:r>
                        <a:rPr lang="ru-RU" sz="700" b="0" dirty="0" smtClean="0">
                          <a:solidFill>
                            <a:schemeClr val="tx1"/>
                          </a:solidFill>
                          <a:latin typeface="Arial Narrow" pitchFamily="34" charset="0"/>
                          <a:ea typeface="Times New Roman"/>
                        </a:rPr>
                        <a:t>-U </a:t>
                      </a:r>
                      <a:r>
                        <a:rPr lang="ru-RU" sz="700" b="0" dirty="0" smtClean="0">
                          <a:solidFill>
                            <a:srgbClr val="FF3399"/>
                          </a:solidFill>
                          <a:latin typeface="Arial Narrow" pitchFamily="34" charset="0"/>
                          <a:ea typeface="Times New Roman"/>
                        </a:rPr>
                        <a:t>S</a:t>
                      </a:r>
                      <a:r>
                        <a:rPr lang="ru-RU" sz="700" b="0" dirty="0" smtClean="0">
                          <a:solidFill>
                            <a:schemeClr val="tx1"/>
                          </a:solidFill>
                          <a:latin typeface="Arial Narrow" pitchFamily="34" charset="0"/>
                          <a:ea typeface="Times New Roman"/>
                        </a:rPr>
                        <a:t>:</a:t>
                      </a:r>
                    </a:p>
                    <a:p>
                      <a:pPr>
                        <a:spcAft>
                          <a:spcPts val="0"/>
                        </a:spcAft>
                      </a:pPr>
                      <a:endParaRPr lang="ru-RU" sz="700" b="0" dirty="0" smtClean="0">
                        <a:solidFill>
                          <a:schemeClr val="tx1"/>
                        </a:solidFill>
                        <a:latin typeface="Arial Narrow" pitchFamily="34" charset="0"/>
                        <a:ea typeface="Times New Roman"/>
                      </a:endParaRPr>
                    </a:p>
                    <a:p>
                      <a:pPr marL="90488" indent="-90488"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a:t>
                      </a:r>
                      <a:r>
                        <a:rPr lang="en-US" sz="700" b="0" kern="1200" dirty="0" smtClean="0">
                          <a:solidFill>
                            <a:srgbClr val="3C3C3B"/>
                          </a:solidFill>
                          <a:latin typeface="Arial Narrow" pitchFamily="34" charset="0"/>
                          <a:ea typeface="Times New Roman"/>
                          <a:cs typeface="Times New Roman"/>
                        </a:rPr>
                        <a:t>	</a:t>
                      </a:r>
                      <a:r>
                        <a:rPr lang="ru-RU" sz="700" b="0" kern="1200" dirty="0" smtClean="0">
                          <a:solidFill>
                            <a:srgbClr val="3C3C3B"/>
                          </a:solidFill>
                          <a:latin typeface="Arial Narrow" pitchFamily="34" charset="0"/>
                          <a:ea typeface="Times New Roman"/>
                          <a:cs typeface="Times New Roman"/>
                        </a:rPr>
                        <a:t>Подходит для использования в общественных местах с интенсивным движением, таких как стадионы и т. п.;</a:t>
                      </a:r>
                    </a:p>
                    <a:p>
                      <a:pPr marL="90488" indent="-90488"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a:t>
                      </a:r>
                      <a:r>
                        <a:rPr lang="en-US" sz="700" b="0" kern="1200" dirty="0" smtClean="0">
                          <a:solidFill>
                            <a:srgbClr val="3C3C3B"/>
                          </a:solidFill>
                          <a:latin typeface="Arial Narrow" pitchFamily="34" charset="0"/>
                          <a:ea typeface="Times New Roman"/>
                          <a:cs typeface="Times New Roman"/>
                        </a:rPr>
                        <a:t>	</a:t>
                      </a:r>
                      <a:r>
                        <a:rPr lang="ru-RU" sz="700" b="0" kern="1200" dirty="0" smtClean="0">
                          <a:solidFill>
                            <a:srgbClr val="3C3C3B"/>
                          </a:solidFill>
                          <a:latin typeface="Arial Narrow" pitchFamily="34" charset="0"/>
                          <a:ea typeface="Times New Roman"/>
                          <a:cs typeface="Times New Roman"/>
                        </a:rPr>
                        <a:t>Сборка и регулировка производится внутри балюстрады;</a:t>
                      </a:r>
                    </a:p>
                    <a:p>
                      <a:pPr marL="90488" indent="-90488"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a:t>
                      </a:r>
                      <a:r>
                        <a:rPr lang="en-US" sz="700" b="0" kern="1200" dirty="0" smtClean="0">
                          <a:solidFill>
                            <a:srgbClr val="3C3C3B"/>
                          </a:solidFill>
                          <a:latin typeface="Arial Narrow" pitchFamily="34" charset="0"/>
                          <a:ea typeface="Times New Roman"/>
                          <a:cs typeface="Times New Roman"/>
                        </a:rPr>
                        <a:t>	</a:t>
                      </a:r>
                      <a:r>
                        <a:rPr lang="ru-RU" sz="700" b="0" kern="1200" dirty="0" smtClean="0">
                          <a:solidFill>
                            <a:srgbClr val="3C3C3B"/>
                          </a:solidFill>
                          <a:latin typeface="Arial Narrow" pitchFamily="34" charset="0"/>
                          <a:ea typeface="Times New Roman"/>
                          <a:cs typeface="Times New Roman"/>
                        </a:rPr>
                        <a:t>Прост в установке, сварка не требуется;</a:t>
                      </a:r>
                    </a:p>
                    <a:p>
                      <a:pPr marL="90488" indent="-90488"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a:t>
                      </a:r>
                      <a:r>
                        <a:rPr lang="en-US" sz="700" b="0" kern="1200" dirty="0" smtClean="0">
                          <a:solidFill>
                            <a:srgbClr val="3C3C3B"/>
                          </a:solidFill>
                          <a:latin typeface="Arial Narrow" pitchFamily="34" charset="0"/>
                          <a:ea typeface="Times New Roman"/>
                          <a:cs typeface="Times New Roman"/>
                        </a:rPr>
                        <a:t>	</a:t>
                      </a:r>
                      <a:r>
                        <a:rPr lang="ru-RU" sz="700" b="0" kern="1200" dirty="0" smtClean="0">
                          <a:solidFill>
                            <a:srgbClr val="3C3C3B"/>
                          </a:solidFill>
                          <a:latin typeface="Arial Narrow" pitchFamily="34" charset="0"/>
                          <a:ea typeface="Times New Roman"/>
                          <a:cs typeface="Times New Roman"/>
                        </a:rPr>
                        <a:t>Доступен верхний поручень, цвет и отделка по желанию Заказчика;</a:t>
                      </a:r>
                      <a:endParaRPr lang="ru-RU" sz="700" b="0" kern="1200" dirty="0">
                        <a:solidFill>
                          <a:srgbClr val="3C3C3B"/>
                        </a:solidFill>
                        <a:latin typeface="Arial Narrow" pitchFamily="34" charset="0"/>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368" name="Таблица 367"/>
          <p:cNvGraphicFramePr>
            <a:graphicFrameLocks noGrp="1"/>
          </p:cNvGraphicFramePr>
          <p:nvPr>
            <p:extLst>
              <p:ext uri="{D42A27DB-BD31-4B8C-83A1-F6EECF244321}">
                <p14:modId xmlns:p14="http://schemas.microsoft.com/office/powerpoint/2010/main" xmlns="" val="2804440712"/>
              </p:ext>
            </p:extLst>
          </p:nvPr>
        </p:nvGraphicFramePr>
        <p:xfrm>
          <a:off x="7149863" y="5054296"/>
          <a:ext cx="3115366" cy="1443600"/>
        </p:xfrm>
        <a:graphic>
          <a:graphicData uri="http://schemas.openxmlformats.org/drawingml/2006/table">
            <a:tbl>
              <a:tblPr firstRow="1" bandRow="1">
                <a:tableStyleId>{5C22544A-7EE6-4342-B048-85BDC9FD1C3A}</a:tableStyleId>
              </a:tblPr>
              <a:tblGrid>
                <a:gridCol w="1464920">
                  <a:extLst>
                    <a:ext uri="{9D8B030D-6E8A-4147-A177-3AD203B41FA5}">
                      <a16:colId xmlns:a16="http://schemas.microsoft.com/office/drawing/2014/main" xmlns="" val="20000"/>
                    </a:ext>
                  </a:extLst>
                </a:gridCol>
                <a:gridCol w="1650446">
                  <a:extLst>
                    <a:ext uri="{9D8B030D-6E8A-4147-A177-3AD203B41FA5}">
                      <a16:colId xmlns:a16="http://schemas.microsoft.com/office/drawing/2014/main" xmlns="" val="20001"/>
                    </a:ext>
                  </a:extLst>
                </a:gridCol>
              </a:tblGrid>
              <a:tr h="1177875">
                <a:tc>
                  <a:txBody>
                    <a:bodyPr/>
                    <a:lstStyle/>
                    <a:p>
                      <a:pPr>
                        <a:spcAft>
                          <a:spcPts val="0"/>
                        </a:spcAft>
                      </a:pPr>
                      <a:r>
                        <a:rPr lang="en-US" sz="600" b="0" dirty="0" smtClean="0">
                          <a:solidFill>
                            <a:schemeClr val="tx1">
                              <a:lumMod val="75000"/>
                              <a:lumOff val="25000"/>
                            </a:schemeClr>
                          </a:solidFill>
                          <a:latin typeface="Arial Narrow" pitchFamily="34" charset="0"/>
                          <a:ea typeface="Times New Roman"/>
                        </a:rPr>
                        <a:t>Designed for: high-traffic public areas</a:t>
                      </a:r>
                    </a:p>
                    <a:p>
                      <a:pPr>
                        <a:spcAft>
                          <a:spcPts val="0"/>
                        </a:spcAft>
                      </a:pPr>
                      <a:r>
                        <a:rPr lang="en-US" sz="600" b="0" dirty="0" smtClean="0">
                          <a:solidFill>
                            <a:schemeClr val="tx1">
                              <a:lumMod val="75000"/>
                              <a:lumOff val="25000"/>
                            </a:schemeClr>
                          </a:solidFill>
                          <a:latin typeface="Arial Narrow" pitchFamily="34" charset="0"/>
                          <a:ea typeface="Times New Roman"/>
                        </a:rPr>
                        <a:t>(project load 3.50kN/m) </a:t>
                      </a:r>
                    </a:p>
                    <a:p>
                      <a:pPr>
                        <a:spcAft>
                          <a:spcPts val="0"/>
                        </a:spcAft>
                      </a:pPr>
                      <a:r>
                        <a:rPr lang="en-US" sz="600" b="0" dirty="0" smtClean="0">
                          <a:solidFill>
                            <a:schemeClr val="tx1">
                              <a:lumMod val="75000"/>
                              <a:lumOff val="25000"/>
                            </a:schemeClr>
                          </a:solidFill>
                          <a:latin typeface="Arial Narrow" pitchFamily="34" charset="0"/>
                          <a:ea typeface="Times New Roman"/>
                        </a:rPr>
                        <a:t>Use: internal and external </a:t>
                      </a:r>
                    </a:p>
                    <a:p>
                      <a:pPr>
                        <a:spcAft>
                          <a:spcPts val="0"/>
                        </a:spcAft>
                      </a:pPr>
                      <a:r>
                        <a:rPr lang="en-US" sz="600" b="0" dirty="0" smtClean="0">
                          <a:solidFill>
                            <a:schemeClr val="tx1">
                              <a:lumMod val="75000"/>
                              <a:lumOff val="25000"/>
                            </a:schemeClr>
                          </a:solidFill>
                          <a:latin typeface="Arial Narrow" pitchFamily="34" charset="0"/>
                          <a:ea typeface="Times New Roman"/>
                        </a:rPr>
                        <a:t>Variations: floor or wall mounted </a:t>
                      </a:r>
                    </a:p>
                    <a:p>
                      <a:pPr>
                        <a:spcAft>
                          <a:spcPts val="0"/>
                        </a:spcAft>
                      </a:pPr>
                      <a:r>
                        <a:rPr lang="en-US" sz="600" b="0" dirty="0" smtClean="0">
                          <a:solidFill>
                            <a:schemeClr val="tx1">
                              <a:lumMod val="75000"/>
                              <a:lumOff val="25000"/>
                            </a:schemeClr>
                          </a:solidFill>
                          <a:latin typeface="Arial Narrow" pitchFamily="34" charset="0"/>
                          <a:ea typeface="Times New Roman"/>
                        </a:rPr>
                        <a:t>Applications: stairs, balconies and balustrades</a:t>
                      </a:r>
                    </a:p>
                    <a:p>
                      <a:pPr>
                        <a:spcAft>
                          <a:spcPts val="0"/>
                        </a:spcAft>
                      </a:pPr>
                      <a:r>
                        <a:rPr lang="en-US" sz="600" b="0" dirty="0" smtClean="0">
                          <a:solidFill>
                            <a:schemeClr val="tx1">
                              <a:lumMod val="75000"/>
                              <a:lumOff val="25000"/>
                            </a:schemeClr>
                          </a:solidFill>
                          <a:latin typeface="Arial Narrow" pitchFamily="34" charset="0"/>
                          <a:ea typeface="Times New Roman"/>
                        </a:rPr>
                        <a:t>Material: aluminum with stainless steel effect </a:t>
                      </a:r>
                    </a:p>
                    <a:p>
                      <a:pPr>
                        <a:spcAft>
                          <a:spcPts val="0"/>
                        </a:spcAft>
                      </a:pPr>
                      <a:r>
                        <a:rPr lang="en-US" sz="600" b="0" dirty="0" smtClean="0">
                          <a:solidFill>
                            <a:schemeClr val="tx1">
                              <a:lumMod val="75000"/>
                              <a:lumOff val="25000"/>
                            </a:schemeClr>
                          </a:solidFill>
                          <a:latin typeface="Arial Narrow" pitchFamily="34" charset="0"/>
                          <a:ea typeface="Times New Roman"/>
                        </a:rPr>
                        <a:t>Dimensions: 75 mm x 126 mm </a:t>
                      </a:r>
                    </a:p>
                    <a:p>
                      <a:pPr>
                        <a:spcAft>
                          <a:spcPts val="0"/>
                        </a:spcAft>
                      </a:pPr>
                      <a:r>
                        <a:rPr lang="en-US" sz="600" b="0" dirty="0" smtClean="0">
                          <a:solidFill>
                            <a:schemeClr val="tx1">
                              <a:lumMod val="75000"/>
                              <a:lumOff val="25000"/>
                            </a:schemeClr>
                          </a:solidFill>
                          <a:latin typeface="Arial Narrow" pitchFamily="34" charset="0"/>
                          <a:ea typeface="Times New Roman"/>
                        </a:rPr>
                        <a:t>(internal helix channel 110mm) Infill: glass</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Glass thickness: 20,76-21,52-24,76-25,52-31,52 mm</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Upper finish: natural aluminum color silver effect</a:t>
                      </a:r>
                      <a:endParaRPr lang="ru-RU" sz="600" b="0" dirty="0">
                        <a:solidFill>
                          <a:schemeClr val="tx1">
                            <a:lumMod val="75000"/>
                            <a:lumOff val="25000"/>
                          </a:schemeClr>
                        </a:solidFill>
                        <a:latin typeface="Arial Narrow" pitchFamily="34" charset="0"/>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lumMod val="75000"/>
                              <a:lumOff val="25000"/>
                            </a:schemeClr>
                          </a:solidFill>
                          <a:latin typeface="Arial Narrow" pitchFamily="34" charset="0"/>
                          <a:ea typeface="Times New Roman"/>
                        </a:rPr>
                        <a:t>Предназначен для: общественных мест с интенсивным движением</a:t>
                      </a:r>
                    </a:p>
                    <a:p>
                      <a:pPr>
                        <a:spcAft>
                          <a:spcPts val="0"/>
                        </a:spcAft>
                      </a:pPr>
                      <a:r>
                        <a:rPr lang="ru-RU" sz="600" b="0" dirty="0" smtClean="0">
                          <a:solidFill>
                            <a:schemeClr val="tx1">
                              <a:lumMod val="75000"/>
                              <a:lumOff val="25000"/>
                            </a:schemeClr>
                          </a:solidFill>
                          <a:latin typeface="Arial Narrow" pitchFamily="34" charset="0"/>
                          <a:ea typeface="Times New Roman"/>
                        </a:rPr>
                        <a:t>(проектная нагрузка 3,50 кН/м)</a:t>
                      </a:r>
                    </a:p>
                    <a:p>
                      <a:pPr>
                        <a:spcAft>
                          <a:spcPts val="0"/>
                        </a:spcAft>
                      </a:pPr>
                      <a:r>
                        <a:rPr lang="ru-RU" sz="600" b="0" dirty="0" smtClean="0">
                          <a:solidFill>
                            <a:schemeClr val="tx1">
                              <a:lumMod val="75000"/>
                              <a:lumOff val="25000"/>
                            </a:schemeClr>
                          </a:solidFill>
                          <a:latin typeface="Arial Narrow" pitchFamily="34" charset="0"/>
                          <a:ea typeface="Times New Roman"/>
                        </a:rPr>
                        <a:t>Использование: внутреннее и внешнее</a:t>
                      </a:r>
                    </a:p>
                    <a:p>
                      <a:pPr>
                        <a:spcAft>
                          <a:spcPts val="0"/>
                        </a:spcAft>
                      </a:pPr>
                      <a:r>
                        <a:rPr lang="ru-RU" sz="600" b="0" dirty="0" smtClean="0">
                          <a:solidFill>
                            <a:schemeClr val="tx1">
                              <a:lumMod val="75000"/>
                              <a:lumOff val="25000"/>
                            </a:schemeClr>
                          </a:solidFill>
                          <a:latin typeface="Arial Narrow" pitchFamily="34" charset="0"/>
                          <a:ea typeface="Times New Roman"/>
                        </a:rPr>
                        <a:t>Вариации: напольные или настенные</a:t>
                      </a:r>
                    </a:p>
                    <a:p>
                      <a:pPr>
                        <a:spcAft>
                          <a:spcPts val="0"/>
                        </a:spcAft>
                      </a:pPr>
                      <a:r>
                        <a:rPr lang="ru-RU" sz="600" b="0" dirty="0" smtClean="0">
                          <a:solidFill>
                            <a:schemeClr val="tx1">
                              <a:lumMod val="75000"/>
                              <a:lumOff val="25000"/>
                            </a:schemeClr>
                          </a:solidFill>
                          <a:latin typeface="Arial Narrow" pitchFamily="34" charset="0"/>
                          <a:ea typeface="Times New Roman"/>
                        </a:rPr>
                        <a:t>Области применения: лестницы, балконы и балюстрады</a:t>
                      </a:r>
                    </a:p>
                    <a:p>
                      <a:pPr>
                        <a:spcAft>
                          <a:spcPts val="0"/>
                        </a:spcAft>
                      </a:pPr>
                      <a:r>
                        <a:rPr lang="ru-RU" sz="600" b="0" dirty="0" smtClean="0">
                          <a:solidFill>
                            <a:schemeClr val="tx1">
                              <a:lumMod val="75000"/>
                              <a:lumOff val="25000"/>
                            </a:schemeClr>
                          </a:solidFill>
                          <a:latin typeface="Arial Narrow" pitchFamily="34" charset="0"/>
                          <a:ea typeface="Times New Roman"/>
                        </a:rPr>
                        <a:t>Материал: алюминий с эффектом нержавеющей стали</a:t>
                      </a:r>
                    </a:p>
                    <a:p>
                      <a:pPr>
                        <a:spcAft>
                          <a:spcPts val="0"/>
                        </a:spcAft>
                      </a:pPr>
                      <a:r>
                        <a:rPr lang="ru-RU" sz="600" b="0" dirty="0" smtClean="0">
                          <a:solidFill>
                            <a:schemeClr val="tx1">
                              <a:lumMod val="75000"/>
                              <a:lumOff val="25000"/>
                            </a:schemeClr>
                          </a:solidFill>
                          <a:latin typeface="Arial Narrow" pitchFamily="34" charset="0"/>
                          <a:ea typeface="Times New Roman"/>
                        </a:rPr>
                        <a:t>Размеры: 75 мм х 126 мм</a:t>
                      </a:r>
                    </a:p>
                    <a:p>
                      <a:pPr>
                        <a:spcAft>
                          <a:spcPts val="0"/>
                        </a:spcAft>
                      </a:pPr>
                      <a:r>
                        <a:rPr lang="ru-RU" sz="600" b="0" dirty="0" smtClean="0">
                          <a:solidFill>
                            <a:schemeClr val="tx1">
                              <a:lumMod val="75000"/>
                              <a:lumOff val="25000"/>
                            </a:schemeClr>
                          </a:solidFill>
                          <a:latin typeface="Arial Narrow" pitchFamily="34" charset="0"/>
                          <a:ea typeface="Times New Roman"/>
                        </a:rPr>
                        <a:t>(внутренний спиральный канал 110 мм) Заполнение: стекло</a:t>
                      </a:r>
                    </a:p>
                    <a:p>
                      <a:pPr>
                        <a:spcAft>
                          <a:spcPts val="0"/>
                        </a:spcAft>
                      </a:pPr>
                      <a:r>
                        <a:rPr lang="ru-RU" sz="600" b="0" dirty="0" smtClean="0">
                          <a:solidFill>
                            <a:schemeClr val="tx1">
                              <a:lumMod val="75000"/>
                              <a:lumOff val="25000"/>
                            </a:schemeClr>
                          </a:solidFill>
                          <a:latin typeface="Arial Narrow" pitchFamily="34" charset="0"/>
                          <a:ea typeface="Times New Roman"/>
                        </a:rPr>
                        <a:t>Толщина стекла: 20,76-21,52-24,76-25,52-31,52 мм</a:t>
                      </a:r>
                    </a:p>
                    <a:p>
                      <a:pPr>
                        <a:spcAft>
                          <a:spcPts val="0"/>
                        </a:spcAft>
                      </a:pPr>
                      <a:r>
                        <a:rPr lang="ru-RU" sz="600" b="0" dirty="0" smtClean="0">
                          <a:solidFill>
                            <a:schemeClr val="tx1">
                              <a:lumMod val="75000"/>
                              <a:lumOff val="25000"/>
                            </a:schemeClr>
                          </a:solidFill>
                          <a:latin typeface="Arial Narrow" pitchFamily="34" charset="0"/>
                          <a:ea typeface="Times New Roman"/>
                        </a:rPr>
                        <a:t>Верхняя отделка: натуральный алюминиевый цвет с серебристым эффектом</a:t>
                      </a:r>
                      <a:endParaRPr lang="ru-RU" sz="6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9218" name="Picture 2"/>
          <p:cNvPicPr>
            <a:picLocks noChangeAspect="1" noChangeArrowheads="1"/>
          </p:cNvPicPr>
          <p:nvPr/>
        </p:nvPicPr>
        <p:blipFill>
          <a:blip r:embed="rId5"/>
          <a:srcRect/>
          <a:stretch>
            <a:fillRect/>
          </a:stretch>
        </p:blipFill>
        <p:spPr bwMode="auto">
          <a:xfrm>
            <a:off x="3758266" y="397566"/>
            <a:ext cx="3095625" cy="3105150"/>
          </a:xfrm>
          <a:prstGeom prst="rect">
            <a:avLst/>
          </a:prstGeom>
          <a:noFill/>
          <a:ln w="9525">
            <a:noFill/>
            <a:miter lim="800000"/>
            <a:headEnd/>
            <a:tailEnd/>
          </a:ln>
        </p:spPr>
      </p:pic>
      <p:pic>
        <p:nvPicPr>
          <p:cNvPr id="9219" name="Picture 3"/>
          <p:cNvPicPr>
            <a:picLocks noChangeAspect="1" noChangeArrowheads="1"/>
          </p:cNvPicPr>
          <p:nvPr/>
        </p:nvPicPr>
        <p:blipFill>
          <a:blip r:embed="rId6"/>
          <a:srcRect/>
          <a:stretch>
            <a:fillRect/>
          </a:stretch>
        </p:blipFill>
        <p:spPr bwMode="auto">
          <a:xfrm>
            <a:off x="403412" y="5970494"/>
            <a:ext cx="1698625" cy="1144588"/>
          </a:xfrm>
          <a:prstGeom prst="rect">
            <a:avLst/>
          </a:prstGeom>
          <a:noFill/>
          <a:ln w="9525">
            <a:noFill/>
            <a:miter lim="800000"/>
            <a:headEnd/>
            <a:tailEnd/>
          </a:ln>
        </p:spPr>
      </p:pic>
      <p:pic>
        <p:nvPicPr>
          <p:cNvPr id="9220" name="Picture 4"/>
          <p:cNvPicPr>
            <a:picLocks noChangeAspect="1" noChangeArrowheads="1"/>
          </p:cNvPicPr>
          <p:nvPr/>
        </p:nvPicPr>
        <p:blipFill>
          <a:blip r:embed="rId7"/>
          <a:srcRect/>
          <a:stretch>
            <a:fillRect/>
          </a:stretch>
        </p:blipFill>
        <p:spPr bwMode="auto">
          <a:xfrm>
            <a:off x="7135906" y="6651812"/>
            <a:ext cx="909638" cy="619125"/>
          </a:xfrm>
          <a:prstGeom prst="rect">
            <a:avLst/>
          </a:prstGeom>
          <a:noFill/>
          <a:ln w="9525">
            <a:noFill/>
            <a:miter lim="800000"/>
            <a:headEnd/>
            <a:tailEnd/>
          </a:ln>
        </p:spPr>
      </p:pic>
      <p:sp>
        <p:nvSpPr>
          <p:cNvPr id="30" name="object 896"/>
          <p:cNvSpPr txBox="1"/>
          <p:nvPr/>
        </p:nvSpPr>
        <p:spPr>
          <a:xfrm>
            <a:off x="8034398" y="6574757"/>
            <a:ext cx="1342533" cy="646331"/>
          </a:xfrm>
          <a:prstGeom prst="rect">
            <a:avLst/>
          </a:prstGeom>
        </p:spPr>
        <p:txBody>
          <a:bodyPr vert="horz" wrap="square" lIns="0" tIns="0" rIns="0" bIns="0" rtlCol="0">
            <a:spAutoFit/>
          </a:bodyPr>
          <a:lstStyle/>
          <a:p>
            <a:pPr marL="12700"/>
            <a:r>
              <a:rPr lang="fi-FI" sz="700" dirty="0" smtClean="0"/>
              <a:t>TEST RESULTS</a:t>
            </a:r>
            <a:endParaRPr lang="en-US" sz="700" dirty="0" smtClean="0">
              <a:solidFill>
                <a:schemeClr val="tx1">
                  <a:lumMod val="65000"/>
                  <a:lumOff val="35000"/>
                </a:schemeClr>
              </a:solidFill>
            </a:endParaRPr>
          </a:p>
          <a:p>
            <a:r>
              <a:rPr lang="fi-FI" sz="700" dirty="0" smtClean="0"/>
              <a:t>design load	</a:t>
            </a:r>
            <a:r>
              <a:rPr lang="ru-RU" sz="700" dirty="0" smtClean="0"/>
              <a:t>3,5</a:t>
            </a:r>
            <a:r>
              <a:rPr lang="fi-FI" sz="700" dirty="0" smtClean="0"/>
              <a:t> </a:t>
            </a:r>
            <a:r>
              <a:rPr lang="fi-FI" sz="700" dirty="0" smtClean="0"/>
              <a:t>kN/m</a:t>
            </a:r>
          </a:p>
          <a:p>
            <a:r>
              <a:rPr lang="fi-FI" sz="700" dirty="0" smtClean="0"/>
              <a:t>ultimate strength	</a:t>
            </a:r>
            <a:r>
              <a:rPr lang="ru-RU" sz="700" dirty="0" smtClean="0"/>
              <a:t>5,50</a:t>
            </a:r>
            <a:r>
              <a:rPr lang="fi-FI" sz="700" dirty="0" smtClean="0"/>
              <a:t> </a:t>
            </a:r>
            <a:r>
              <a:rPr lang="fi-FI" sz="700" dirty="0" smtClean="0"/>
              <a:t>kN/m</a:t>
            </a:r>
            <a:endParaRPr lang="en-US" sz="700" dirty="0" smtClean="0">
              <a:solidFill>
                <a:schemeClr val="tx1">
                  <a:lumMod val="65000"/>
                  <a:lumOff val="35000"/>
                </a:schemeClr>
              </a:solidFill>
              <a:cs typeface="Calibri"/>
            </a:endParaRPr>
          </a:p>
          <a:p>
            <a:pPr marL="12700"/>
            <a:r>
              <a:rPr lang="ru-RU" sz="700" dirty="0" smtClean="0">
                <a:solidFill>
                  <a:schemeClr val="tx1">
                    <a:lumMod val="65000"/>
                    <a:lumOff val="35000"/>
                  </a:schemeClr>
                </a:solidFill>
              </a:rPr>
              <a:t>РЕЗУЛЬТАТЫ ТЕСТА</a:t>
            </a:r>
          </a:p>
          <a:p>
            <a:pPr marL="12700"/>
            <a:r>
              <a:rPr lang="uk-UA" sz="700" dirty="0" err="1" smtClean="0">
                <a:solidFill>
                  <a:schemeClr val="tx1">
                    <a:lumMod val="65000"/>
                    <a:lumOff val="35000"/>
                  </a:schemeClr>
                </a:solidFill>
                <a:cs typeface="Calibri"/>
              </a:rPr>
              <a:t>расчетная</a:t>
            </a:r>
            <a:r>
              <a:rPr lang="uk-UA" sz="700" dirty="0" smtClean="0">
                <a:solidFill>
                  <a:schemeClr val="tx1">
                    <a:lumMod val="65000"/>
                    <a:lumOff val="35000"/>
                  </a:schemeClr>
                </a:solidFill>
                <a:cs typeface="Calibri"/>
              </a:rPr>
              <a:t> </a:t>
            </a:r>
            <a:r>
              <a:rPr lang="uk-UA" sz="700" dirty="0" err="1" smtClean="0">
                <a:solidFill>
                  <a:schemeClr val="tx1">
                    <a:lumMod val="65000"/>
                    <a:lumOff val="35000"/>
                  </a:schemeClr>
                </a:solidFill>
                <a:cs typeface="Calibri"/>
              </a:rPr>
              <a:t>нагрузка</a:t>
            </a:r>
            <a:r>
              <a:rPr lang="ru-RU" sz="700" dirty="0" smtClean="0">
                <a:solidFill>
                  <a:schemeClr val="tx1">
                    <a:lumMod val="65000"/>
                    <a:lumOff val="35000"/>
                  </a:schemeClr>
                </a:solidFill>
                <a:cs typeface="Calibri"/>
              </a:rPr>
              <a:t>	</a:t>
            </a:r>
            <a:r>
              <a:rPr lang="ru-RU" sz="700" dirty="0" smtClean="0">
                <a:solidFill>
                  <a:schemeClr val="tx1">
                    <a:lumMod val="65000"/>
                    <a:lumOff val="35000"/>
                  </a:schemeClr>
                </a:solidFill>
                <a:cs typeface="Calibri"/>
              </a:rPr>
              <a:t>3,5 </a:t>
            </a:r>
            <a:r>
              <a:rPr lang="ru-RU" sz="700" dirty="0" smtClean="0">
                <a:solidFill>
                  <a:schemeClr val="tx1">
                    <a:lumMod val="65000"/>
                    <a:lumOff val="35000"/>
                  </a:schemeClr>
                </a:solidFill>
                <a:cs typeface="Calibri"/>
              </a:rPr>
              <a:t>кН/м</a:t>
            </a:r>
          </a:p>
          <a:p>
            <a:pPr marL="12700" marR="10795">
              <a:spcBef>
                <a:spcPts val="25"/>
              </a:spcBef>
            </a:pPr>
            <a:r>
              <a:rPr lang="uk-UA" sz="700" dirty="0" err="1" smtClean="0">
                <a:solidFill>
                  <a:schemeClr val="tx1">
                    <a:lumMod val="65000"/>
                    <a:lumOff val="35000"/>
                  </a:schemeClr>
                </a:solidFill>
                <a:cs typeface="Calibri"/>
              </a:rPr>
              <a:t>предел</a:t>
            </a:r>
            <a:r>
              <a:rPr lang="uk-UA" sz="700" dirty="0" smtClean="0">
                <a:solidFill>
                  <a:schemeClr val="tx1">
                    <a:lumMod val="65000"/>
                    <a:lumOff val="35000"/>
                  </a:schemeClr>
                </a:solidFill>
                <a:cs typeface="Calibri"/>
              </a:rPr>
              <a:t> </a:t>
            </a:r>
            <a:r>
              <a:rPr lang="uk-UA" sz="700" dirty="0" err="1" smtClean="0">
                <a:solidFill>
                  <a:schemeClr val="tx1">
                    <a:lumMod val="65000"/>
                    <a:lumOff val="35000"/>
                  </a:schemeClr>
                </a:solidFill>
                <a:cs typeface="Calibri"/>
              </a:rPr>
              <a:t>прочности</a:t>
            </a:r>
            <a:r>
              <a:rPr lang="ru-RU" sz="700" dirty="0" smtClean="0">
                <a:solidFill>
                  <a:schemeClr val="tx1">
                    <a:lumMod val="65000"/>
                    <a:lumOff val="35000"/>
                  </a:schemeClr>
                </a:solidFill>
                <a:cs typeface="Calibri"/>
              </a:rPr>
              <a:t>	</a:t>
            </a:r>
            <a:r>
              <a:rPr lang="ru-RU" sz="700" dirty="0" smtClean="0">
                <a:solidFill>
                  <a:schemeClr val="tx1">
                    <a:lumMod val="65000"/>
                    <a:lumOff val="35000"/>
                  </a:schemeClr>
                </a:solidFill>
                <a:cs typeface="Calibri"/>
              </a:rPr>
              <a:t>5,50 </a:t>
            </a:r>
            <a:r>
              <a:rPr lang="ru-RU" sz="700" dirty="0" smtClean="0">
                <a:solidFill>
                  <a:schemeClr val="tx1">
                    <a:lumMod val="65000"/>
                    <a:lumOff val="35000"/>
                  </a:schemeClr>
                </a:solidFill>
                <a:cs typeface="Calibri"/>
              </a:rPr>
              <a:t>кН/м</a:t>
            </a:r>
            <a:endParaRPr sz="700" dirty="0">
              <a:solidFill>
                <a:schemeClr val="tx1">
                  <a:lumMod val="65000"/>
                  <a:lumOff val="35000"/>
                </a:schemeClr>
              </a:solidFill>
              <a:cs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10</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534401" y="7217222"/>
            <a:ext cx="1718466" cy="184666"/>
          </a:xfrm>
          <a:prstGeom prst="rect">
            <a:avLst/>
          </a:prstGeom>
        </p:spPr>
        <p:txBody>
          <a:bodyPr vert="horz" wrap="square" lIns="0" tIns="0" rIns="0" bIns="0" rtlCol="0">
            <a:spAutoFit/>
          </a:bodyPr>
          <a:lstStyle/>
          <a:p>
            <a:pPr marL="12700" algn="r">
              <a:lnSpc>
                <a:spcPct val="100000"/>
              </a:lnSpc>
            </a:pPr>
            <a:r>
              <a:rPr sz="1200" b="1" dirty="0">
                <a:solidFill>
                  <a:srgbClr val="E5007D"/>
                </a:solidFill>
                <a:latin typeface="Calibri"/>
                <a:cs typeface="Calibri"/>
              </a:rPr>
              <a:t>11 IAM Design </a:t>
            </a:r>
            <a:r>
              <a:rPr sz="120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3714076"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08505" y="272547"/>
            <a:ext cx="9826294" cy="861774"/>
          </a:xfrm>
          <a:prstGeom prst="rect">
            <a:avLst/>
          </a:prstGeom>
        </p:spPr>
        <p:txBody>
          <a:bodyPr vert="horz" wrap="square" lIns="0" tIns="0" rIns="0" bIns="0" rtlCol="0">
            <a:spAutoFit/>
          </a:bodyPr>
          <a:lstStyle/>
          <a:p>
            <a:pPr algn="r">
              <a:lnSpc>
                <a:spcPct val="100000"/>
              </a:lnSpc>
            </a:pPr>
            <a:r>
              <a:rPr sz="2800" dirty="0">
                <a:solidFill>
                  <a:schemeClr val="bg1">
                    <a:lumMod val="50000"/>
                  </a:schemeClr>
                </a:solidFill>
                <a:latin typeface="Futura Bk BT" panose="020B0502020204020303" pitchFamily="34" charset="0"/>
              </a:rPr>
              <a:t>WALL FIXING </a:t>
            </a:r>
            <a:r>
              <a:rPr sz="2800" dirty="0" smtClean="0">
                <a:solidFill>
                  <a:schemeClr val="bg1">
                    <a:lumMod val="50000"/>
                  </a:schemeClr>
                </a:solidFill>
                <a:latin typeface="Futura Bk BT" panose="020B0502020204020303" pitchFamily="34" charset="0"/>
              </a:rPr>
              <a:t>POINT</a:t>
            </a:r>
            <a:r>
              <a:rPr lang="ru-RU" sz="2800" dirty="0" smtClean="0">
                <a:solidFill>
                  <a:schemeClr val="bg1">
                    <a:lumMod val="50000"/>
                  </a:schemeClr>
                </a:solidFill>
                <a:latin typeface="Futura Bk BT" panose="020B0502020204020303" pitchFamily="34" charset="0"/>
              </a:rPr>
              <a:t/>
            </a:r>
            <a:br>
              <a:rPr lang="ru-RU" sz="2800" dirty="0" smtClean="0">
                <a:solidFill>
                  <a:schemeClr val="bg1">
                    <a:lumMod val="50000"/>
                  </a:schemeClr>
                </a:solidFill>
                <a:latin typeface="Futura Bk BT" panose="020B0502020204020303" pitchFamily="34" charset="0"/>
              </a:rPr>
            </a:br>
            <a:r>
              <a:rPr lang="ru-RU" sz="2800" dirty="0" smtClean="0">
                <a:solidFill>
                  <a:schemeClr val="bg1">
                    <a:lumMod val="50000"/>
                  </a:schemeClr>
                </a:solidFill>
                <a:latin typeface="Futura Bk BT" panose="020B0502020204020303" pitchFamily="34" charset="0"/>
              </a:rPr>
              <a:t>ОПОРЫ ДЛЯ КРЕПЛЕНИЯ К СТЕНЕ</a:t>
            </a:r>
            <a:endParaRPr sz="2800" dirty="0">
              <a:solidFill>
                <a:schemeClr val="bg1">
                  <a:lumMod val="50000"/>
                </a:schemeClr>
              </a:solidFill>
              <a:latin typeface="Futura Bk BT" panose="020B0502020204020303" pitchFamily="34" charset="0"/>
            </a:endParaRPr>
          </a:p>
        </p:txBody>
      </p:sp>
      <p:sp>
        <p:nvSpPr>
          <p:cNvPr id="5" name="object 5"/>
          <p:cNvSpPr txBox="1"/>
          <p:nvPr/>
        </p:nvSpPr>
        <p:spPr>
          <a:xfrm>
            <a:off x="4523299" y="2634169"/>
            <a:ext cx="2433955" cy="381000"/>
          </a:xfrm>
          <a:prstGeom prst="rect">
            <a:avLst/>
          </a:prstGeom>
        </p:spPr>
        <p:txBody>
          <a:bodyPr vert="horz" wrap="square" lIns="0" tIns="0" rIns="0" bIns="0" rtlCol="0">
            <a:spAutoFit/>
          </a:bodyPr>
          <a:lstStyle/>
          <a:p>
            <a:pPr marL="12700" marR="5080" algn="just">
              <a:lnSpc>
                <a:spcPct val="104200"/>
              </a:lnSpc>
            </a:pPr>
            <a:r>
              <a:rPr sz="800" dirty="0">
                <a:solidFill>
                  <a:srgbClr val="3C3C3B"/>
                </a:solidFill>
                <a:latin typeface="Calibri"/>
                <a:cs typeface="Calibri"/>
              </a:rPr>
              <a:t>Minimal and quick to assemble, the Wall Fixing Point supports meet all design and aesthetic requirements, without sacrificing ease of installation.</a:t>
            </a:r>
            <a:endParaRPr sz="800" dirty="0">
              <a:latin typeface="Calibri"/>
              <a:cs typeface="Calibri"/>
            </a:endParaRPr>
          </a:p>
        </p:txBody>
      </p:sp>
      <p:sp>
        <p:nvSpPr>
          <p:cNvPr id="6" name="object 6"/>
          <p:cNvSpPr txBox="1"/>
          <p:nvPr/>
        </p:nvSpPr>
        <p:spPr>
          <a:xfrm>
            <a:off x="7770638" y="2634169"/>
            <a:ext cx="2477135" cy="381000"/>
          </a:xfrm>
          <a:prstGeom prst="rect">
            <a:avLst/>
          </a:prstGeom>
        </p:spPr>
        <p:txBody>
          <a:bodyPr vert="horz" wrap="square" lIns="0" tIns="0" rIns="0" bIns="0" rtlCol="0">
            <a:spAutoFit/>
          </a:bodyPr>
          <a:lstStyle/>
          <a:p>
            <a:pPr marL="12700" marR="5080" algn="just">
              <a:lnSpc>
                <a:spcPct val="104200"/>
              </a:lnSpc>
            </a:pPr>
            <a:r>
              <a:rPr lang="ru-RU" sz="800" dirty="0" err="1" smtClean="0">
                <a:solidFill>
                  <a:srgbClr val="706F6F"/>
                </a:solidFill>
                <a:latin typeface="Calibri"/>
                <a:cs typeface="Calibri"/>
              </a:rPr>
              <a:t>Минималистичные</a:t>
            </a:r>
            <a:r>
              <a:rPr lang="ru-RU" sz="800" dirty="0" smtClean="0">
                <a:solidFill>
                  <a:srgbClr val="706F6F"/>
                </a:solidFill>
                <a:latin typeface="Calibri"/>
                <a:cs typeface="Calibri"/>
              </a:rPr>
              <a:t> </a:t>
            </a:r>
            <a:r>
              <a:rPr lang="ru-RU" sz="800" dirty="0">
                <a:solidFill>
                  <a:srgbClr val="706F6F"/>
                </a:solidFill>
                <a:latin typeface="Calibri"/>
                <a:cs typeface="Calibri"/>
              </a:rPr>
              <a:t>и </a:t>
            </a:r>
            <a:r>
              <a:rPr lang="ru-RU" sz="800" dirty="0" smtClean="0">
                <a:solidFill>
                  <a:srgbClr val="706F6F"/>
                </a:solidFill>
                <a:latin typeface="Calibri"/>
                <a:cs typeface="Calibri"/>
              </a:rPr>
              <a:t>простые </a:t>
            </a:r>
            <a:r>
              <a:rPr lang="ru-RU" sz="800" dirty="0">
                <a:solidFill>
                  <a:srgbClr val="706F6F"/>
                </a:solidFill>
                <a:latin typeface="Calibri"/>
                <a:cs typeface="Calibri"/>
              </a:rPr>
              <a:t>в сборке опоры для крепления к стене отвечают всем требованиям дизайна и эстетики, </a:t>
            </a:r>
            <a:r>
              <a:rPr lang="ru-RU" sz="800" dirty="0" smtClean="0">
                <a:solidFill>
                  <a:srgbClr val="706F6F"/>
                </a:solidFill>
                <a:latin typeface="Calibri"/>
                <a:cs typeface="Calibri"/>
              </a:rPr>
              <a:t>а также легко устанавливаются.</a:t>
            </a:r>
            <a:endParaRPr sz="800" dirty="0">
              <a:latin typeface="Calibri"/>
              <a:cs typeface="Calibri"/>
            </a:endParaRPr>
          </a:p>
        </p:txBody>
      </p:sp>
      <p:sp>
        <p:nvSpPr>
          <p:cNvPr id="7" name="object 7"/>
          <p:cNvSpPr/>
          <p:nvPr/>
        </p:nvSpPr>
        <p:spPr>
          <a:xfrm>
            <a:off x="4535995" y="3762006"/>
            <a:ext cx="5698804" cy="334079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12</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8470"/>
            <a:ext cx="3082823" cy="308538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150709" y="458482"/>
            <a:ext cx="3082823" cy="30853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797998" y="459740"/>
            <a:ext cx="3096005" cy="309599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51284" y="2756533"/>
            <a:ext cx="81915" cy="0"/>
          </a:xfrm>
          <a:custGeom>
            <a:avLst/>
            <a:gdLst/>
            <a:ahLst/>
            <a:cxnLst/>
            <a:rect l="l" t="t" r="r" b="b"/>
            <a:pathLst>
              <a:path w="81915">
                <a:moveTo>
                  <a:pt x="0" y="0"/>
                </a:moveTo>
                <a:lnTo>
                  <a:pt x="81432" y="0"/>
                </a:lnTo>
              </a:path>
            </a:pathLst>
          </a:custGeom>
          <a:ln w="6350">
            <a:solidFill>
              <a:srgbClr val="E5007D"/>
            </a:solidFill>
          </a:ln>
        </p:spPr>
        <p:txBody>
          <a:bodyPr wrap="square" lIns="0" tIns="0" rIns="0" bIns="0" rtlCol="0"/>
          <a:lstStyle/>
          <a:p>
            <a:endParaRPr/>
          </a:p>
        </p:txBody>
      </p:sp>
      <p:sp>
        <p:nvSpPr>
          <p:cNvPr id="7" name="object 7"/>
          <p:cNvSpPr/>
          <p:nvPr/>
        </p:nvSpPr>
        <p:spPr>
          <a:xfrm>
            <a:off x="7891200" y="2727298"/>
            <a:ext cx="80645" cy="59055"/>
          </a:xfrm>
          <a:custGeom>
            <a:avLst/>
            <a:gdLst/>
            <a:ahLst/>
            <a:cxnLst/>
            <a:rect l="l" t="t" r="r" b="b"/>
            <a:pathLst>
              <a:path w="80645" h="59055">
                <a:moveTo>
                  <a:pt x="80327" y="0"/>
                </a:moveTo>
                <a:lnTo>
                  <a:pt x="0" y="29235"/>
                </a:lnTo>
                <a:lnTo>
                  <a:pt x="80327" y="58470"/>
                </a:lnTo>
                <a:lnTo>
                  <a:pt x="60083" y="29235"/>
                </a:lnTo>
                <a:lnTo>
                  <a:pt x="80327" y="0"/>
                </a:lnTo>
                <a:close/>
              </a:path>
            </a:pathLst>
          </a:custGeom>
          <a:solidFill>
            <a:srgbClr val="E5007D"/>
          </a:solidFill>
        </p:spPr>
        <p:txBody>
          <a:bodyPr wrap="square" lIns="0" tIns="0" rIns="0" bIns="0" rtlCol="0"/>
          <a:lstStyle/>
          <a:p>
            <a:endParaRPr/>
          </a:p>
        </p:txBody>
      </p:sp>
      <p:sp>
        <p:nvSpPr>
          <p:cNvPr id="8" name="object 8"/>
          <p:cNvSpPr/>
          <p:nvPr/>
        </p:nvSpPr>
        <p:spPr>
          <a:xfrm>
            <a:off x="8012472" y="2727298"/>
            <a:ext cx="80645" cy="50165"/>
          </a:xfrm>
          <a:custGeom>
            <a:avLst/>
            <a:gdLst/>
            <a:ahLst/>
            <a:cxnLst/>
            <a:rect l="l" t="t" r="r" b="b"/>
            <a:pathLst>
              <a:path w="80645" h="50164">
                <a:moveTo>
                  <a:pt x="0" y="0"/>
                </a:moveTo>
                <a:lnTo>
                  <a:pt x="8908" y="13197"/>
                </a:lnTo>
                <a:lnTo>
                  <a:pt x="13943" y="22800"/>
                </a:lnTo>
                <a:lnTo>
                  <a:pt x="15105" y="30804"/>
                </a:lnTo>
                <a:lnTo>
                  <a:pt x="12394" y="39207"/>
                </a:lnTo>
                <a:lnTo>
                  <a:pt x="5809" y="50008"/>
                </a:lnTo>
                <a:lnTo>
                  <a:pt x="80327" y="29235"/>
                </a:lnTo>
                <a:lnTo>
                  <a:pt x="0" y="0"/>
                </a:lnTo>
                <a:close/>
              </a:path>
            </a:pathLst>
          </a:custGeom>
          <a:solidFill>
            <a:srgbClr val="E5007D"/>
          </a:solidFill>
        </p:spPr>
        <p:txBody>
          <a:bodyPr wrap="square" lIns="0" tIns="0" rIns="0" bIns="0" rtlCol="0"/>
          <a:lstStyle/>
          <a:p>
            <a:endParaRPr/>
          </a:p>
        </p:txBody>
      </p:sp>
      <p:sp>
        <p:nvSpPr>
          <p:cNvPr id="17" name="object 17"/>
          <p:cNvSpPr txBox="1"/>
          <p:nvPr/>
        </p:nvSpPr>
        <p:spPr>
          <a:xfrm>
            <a:off x="3392900" y="3380574"/>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p:txBody>
      </p:sp>
      <p:sp>
        <p:nvSpPr>
          <p:cNvPr id="18" name="object 18"/>
          <p:cNvSpPr txBox="1"/>
          <p:nvPr/>
        </p:nvSpPr>
        <p:spPr>
          <a:xfrm>
            <a:off x="3804589" y="458482"/>
            <a:ext cx="3082925" cy="3085465"/>
          </a:xfrm>
          <a:prstGeom prst="rect">
            <a:avLst/>
          </a:prstGeom>
          <a:ln w="3175">
            <a:solidFill>
              <a:srgbClr val="000000"/>
            </a:solidFill>
          </a:ln>
        </p:spPr>
        <p:txBody>
          <a:bodyPr vert="horz" wrap="square" lIns="0" tIns="0" rIns="0" bIns="0" rtlCol="0">
            <a:spAutoFit/>
          </a:bodyPr>
          <a:lstStyle/>
          <a:p>
            <a:pPr marR="71120" algn="r">
              <a:lnSpc>
                <a:spcPct val="100000"/>
              </a:lnSpc>
            </a:pPr>
            <a:r>
              <a:rPr sz="800" b="1" spc="5" dirty="0">
                <a:solidFill>
                  <a:srgbClr val="FFFFFF"/>
                </a:solidFill>
                <a:latin typeface="Calibri"/>
                <a:cs typeface="Calibri"/>
              </a:rPr>
              <a:t>2</a:t>
            </a:r>
            <a:endParaRPr sz="800">
              <a:latin typeface="Calibri"/>
              <a:cs typeface="Calibri"/>
            </a:endParaRPr>
          </a:p>
        </p:txBody>
      </p:sp>
      <p:sp>
        <p:nvSpPr>
          <p:cNvPr id="19" name="object 19"/>
          <p:cNvSpPr txBox="1"/>
          <p:nvPr/>
        </p:nvSpPr>
        <p:spPr>
          <a:xfrm>
            <a:off x="7941532" y="1218018"/>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3</a:t>
            </a:r>
            <a:endParaRPr sz="800">
              <a:latin typeface="Calibri"/>
              <a:cs typeface="Calibri"/>
            </a:endParaRPr>
          </a:p>
        </p:txBody>
      </p:sp>
      <p:sp>
        <p:nvSpPr>
          <p:cNvPr id="193" name="object 193"/>
          <p:cNvSpPr/>
          <p:nvPr/>
        </p:nvSpPr>
        <p:spPr>
          <a:xfrm>
            <a:off x="3939785"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194" name="object 194"/>
          <p:cNvSpPr/>
          <p:nvPr/>
        </p:nvSpPr>
        <p:spPr>
          <a:xfrm>
            <a:off x="3892266"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195" name="object 195"/>
          <p:cNvSpPr/>
          <p:nvPr/>
        </p:nvSpPr>
        <p:spPr>
          <a:xfrm>
            <a:off x="3807000"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196" name="object 196"/>
          <p:cNvSpPr txBox="1"/>
          <p:nvPr/>
        </p:nvSpPr>
        <p:spPr>
          <a:xfrm>
            <a:off x="9067913" y="7045448"/>
            <a:ext cx="1106805" cy="127000"/>
          </a:xfrm>
          <a:prstGeom prst="rect">
            <a:avLst/>
          </a:prstGeom>
        </p:spPr>
        <p:txBody>
          <a:bodyPr vert="horz" wrap="square" lIns="0" tIns="0" rIns="0" bIns="0" rtlCol="0">
            <a:spAutoFit/>
          </a:bodyPr>
          <a:lstStyle/>
          <a:p>
            <a:pPr marL="12700">
              <a:lnSpc>
                <a:spcPct val="10000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r>
              <a:rPr sz="550" b="1" dirty="0">
                <a:solidFill>
                  <a:srgbClr val="575756"/>
                </a:solidFill>
                <a:latin typeface="Calibri"/>
                <a:cs typeface="Calibri"/>
              </a:rPr>
              <a:t>     </a:t>
            </a:r>
            <a:r>
              <a:rPr sz="550" b="1" spc="-20" dirty="0">
                <a:solidFill>
                  <a:srgbClr val="575756"/>
                </a:solidFill>
                <a:latin typeface="Calibri"/>
                <a:cs typeface="Calibri"/>
              </a:rPr>
              <a:t> </a:t>
            </a:r>
            <a:r>
              <a:rPr lang="uk-UA" sz="800" spc="-45" dirty="0" smtClean="0">
                <a:solidFill>
                  <a:srgbClr val="3C3C3B"/>
                </a:solidFill>
                <a:latin typeface="Calibri"/>
                <a:cs typeface="Calibri"/>
              </a:rPr>
              <a:t>ВИДЕО-УРОК</a:t>
            </a:r>
            <a:endParaRPr sz="800" dirty="0">
              <a:latin typeface="Calibri"/>
              <a:cs typeface="Calibri"/>
            </a:endParaRPr>
          </a:p>
        </p:txBody>
      </p:sp>
      <p:sp>
        <p:nvSpPr>
          <p:cNvPr id="197" name="object 197"/>
          <p:cNvSpPr txBox="1"/>
          <p:nvPr/>
        </p:nvSpPr>
        <p:spPr>
          <a:xfrm>
            <a:off x="4112277" y="6884209"/>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198" name="object 198"/>
          <p:cNvSpPr txBox="1"/>
          <p:nvPr/>
        </p:nvSpPr>
        <p:spPr>
          <a:xfrm>
            <a:off x="444500" y="191869"/>
            <a:ext cx="1696720" cy="215900"/>
          </a:xfrm>
          <a:prstGeom prst="rect">
            <a:avLst/>
          </a:prstGeom>
        </p:spPr>
        <p:txBody>
          <a:bodyPr vert="horz" wrap="square" lIns="0" tIns="0" rIns="0" bIns="0" rtlCol="0">
            <a:spAutoFit/>
          </a:bodyPr>
          <a:lstStyle/>
          <a:p>
            <a:pPr marL="12700">
              <a:lnSpc>
                <a:spcPct val="100000"/>
              </a:lnSpc>
            </a:pPr>
            <a:r>
              <a:rPr sz="1500" spc="-60" dirty="0">
                <a:solidFill>
                  <a:srgbClr val="3C3C3B"/>
                </a:solidFill>
                <a:latin typeface="Futura Bk BT"/>
                <a:cs typeface="Futura Bk BT"/>
              </a:rPr>
              <a:t>W</a:t>
            </a:r>
            <a:r>
              <a:rPr sz="1500" spc="-70" dirty="0">
                <a:solidFill>
                  <a:srgbClr val="3C3C3B"/>
                </a:solidFill>
                <a:latin typeface="Futura Bk BT"/>
                <a:cs typeface="Futura Bk BT"/>
              </a:rPr>
              <a:t>AL</a:t>
            </a:r>
            <a:r>
              <a:rPr sz="1500" spc="-55" dirty="0">
                <a:solidFill>
                  <a:srgbClr val="3C3C3B"/>
                </a:solidFill>
                <a:latin typeface="Futura Bk BT"/>
                <a:cs typeface="Futura Bk BT"/>
              </a:rPr>
              <a:t>L</a:t>
            </a:r>
            <a:r>
              <a:rPr sz="1500" spc="-10" dirty="0">
                <a:solidFill>
                  <a:srgbClr val="3C3C3B"/>
                </a:solidFill>
                <a:latin typeface="Futura Bk BT"/>
                <a:cs typeface="Futura Bk BT"/>
              </a:rPr>
              <a:t> </a:t>
            </a:r>
            <a:r>
              <a:rPr sz="1500" spc="-35" dirty="0">
                <a:solidFill>
                  <a:srgbClr val="3C3C3B"/>
                </a:solidFill>
                <a:latin typeface="Futura Bk BT"/>
                <a:cs typeface="Futura Bk BT"/>
              </a:rPr>
              <a:t>FIXING</a:t>
            </a:r>
            <a:r>
              <a:rPr sz="1500" spc="-15" dirty="0">
                <a:solidFill>
                  <a:srgbClr val="3C3C3B"/>
                </a:solidFill>
                <a:latin typeface="Futura Bk BT"/>
                <a:cs typeface="Futura Bk BT"/>
              </a:rPr>
              <a:t> </a:t>
            </a:r>
            <a:r>
              <a:rPr sz="1500" spc="-30" dirty="0">
                <a:solidFill>
                  <a:srgbClr val="3C3C3B"/>
                </a:solidFill>
                <a:latin typeface="Futura Bk BT"/>
                <a:cs typeface="Futura Bk BT"/>
              </a:rPr>
              <a:t>POINT</a:t>
            </a:r>
            <a:endParaRPr sz="1500">
              <a:latin typeface="Futura Bk BT"/>
              <a:cs typeface="Futura Bk BT"/>
            </a:endParaRPr>
          </a:p>
        </p:txBody>
      </p:sp>
      <p:sp>
        <p:nvSpPr>
          <p:cNvPr id="199" name="object 199"/>
          <p:cNvSpPr txBox="1"/>
          <p:nvPr/>
        </p:nvSpPr>
        <p:spPr>
          <a:xfrm>
            <a:off x="9048474" y="6850489"/>
            <a:ext cx="396240" cy="250825"/>
          </a:xfrm>
          <a:prstGeom prst="rect">
            <a:avLst/>
          </a:prstGeom>
        </p:spPr>
        <p:txBody>
          <a:bodyPr vert="horz" wrap="square" lIns="0" tIns="0" rIns="0" bIns="0" rtlCol="0">
            <a:spAutoFit/>
          </a:bodyPr>
          <a:lstStyle/>
          <a:p>
            <a:pPr marL="12700">
              <a:lnSpc>
                <a:spcPct val="100000"/>
              </a:lnSpc>
            </a:pPr>
            <a:r>
              <a:rPr sz="1750" b="1" spc="-20" dirty="0">
                <a:solidFill>
                  <a:srgbClr val="E5007D"/>
                </a:solidFill>
                <a:latin typeface="Calibri"/>
                <a:cs typeface="Calibri"/>
              </a:rPr>
              <a:t>BIM</a:t>
            </a:r>
            <a:endParaRPr sz="1750">
              <a:latin typeface="Calibri"/>
              <a:cs typeface="Calibri"/>
            </a:endParaRPr>
          </a:p>
        </p:txBody>
      </p:sp>
      <p:graphicFrame>
        <p:nvGraphicFramePr>
          <p:cNvPr id="200" name="Таблица 199"/>
          <p:cNvGraphicFramePr>
            <a:graphicFrameLocks noGrp="1"/>
          </p:cNvGraphicFramePr>
          <p:nvPr>
            <p:extLst>
              <p:ext uri="{D42A27DB-BD31-4B8C-83A1-F6EECF244321}">
                <p14:modId xmlns:p14="http://schemas.microsoft.com/office/powerpoint/2010/main" xmlns="" val="4062368129"/>
              </p:ext>
            </p:extLst>
          </p:nvPr>
        </p:nvGraphicFramePr>
        <p:xfrm>
          <a:off x="485958" y="3684548"/>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General Characteristics</a:t>
                      </a:r>
                      <a:endParaRPr lang="ru-RU" sz="10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 Wall Fixing Points are the most simplistic system, ideal for projects intended for minimal fixing points, providing seamless glass views.</a:t>
                      </a:r>
                      <a:endParaRPr lang="ru-RU" sz="10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Общие характеристики</a:t>
                      </a:r>
                    </a:p>
                    <a:p>
                      <a:pPr>
                        <a:spcAft>
                          <a:spcPts val="600"/>
                        </a:spcAft>
                      </a:pPr>
                      <a:r>
                        <a:rPr lang="ru-RU" sz="700" b="0" dirty="0" smtClean="0">
                          <a:solidFill>
                            <a:schemeClr val="tx1">
                              <a:lumMod val="75000"/>
                              <a:lumOff val="25000"/>
                            </a:schemeClr>
                          </a:solidFill>
                          <a:latin typeface="Arial Narrow" pitchFamily="34" charset="0"/>
                          <a:ea typeface="Times New Roman"/>
                        </a:rPr>
                        <a:t>Опоры для крепления к стене - это самая упрощенная система, идеально подходящая для проектов, с минимальными точками крепления,</a:t>
                      </a:r>
                      <a:r>
                        <a:rPr lang="ru-RU" sz="700" b="0" baseline="0" dirty="0" smtClean="0">
                          <a:solidFill>
                            <a:schemeClr val="tx1">
                              <a:lumMod val="75000"/>
                              <a:lumOff val="25000"/>
                            </a:schemeClr>
                          </a:solidFill>
                          <a:latin typeface="Arial Narrow" pitchFamily="34" charset="0"/>
                          <a:ea typeface="Times New Roman"/>
                        </a:rPr>
                        <a:t> которые</a:t>
                      </a:r>
                      <a:r>
                        <a:rPr lang="ru-RU" sz="700" b="0" dirty="0" smtClean="0">
                          <a:solidFill>
                            <a:schemeClr val="tx1">
                              <a:lumMod val="75000"/>
                              <a:lumOff val="25000"/>
                            </a:schemeClr>
                          </a:solidFill>
                          <a:latin typeface="Arial Narrow" pitchFamily="34" charset="0"/>
                          <a:ea typeface="Times New Roman"/>
                        </a:rPr>
                        <a:t> обеспечивают вид бесшовного стекла.</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01" name="Таблица 200"/>
          <p:cNvGraphicFramePr>
            <a:graphicFrameLocks noGrp="1"/>
          </p:cNvGraphicFramePr>
          <p:nvPr>
            <p:extLst>
              <p:ext uri="{D42A27DB-BD31-4B8C-83A1-F6EECF244321}">
                <p14:modId xmlns:p14="http://schemas.microsoft.com/office/powerpoint/2010/main" xmlns="" val="2335326410"/>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Technical Features and configuration</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They are available in 2 standard versions.</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1	Circular version with diameter from 50 mm.</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2	Square version.</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3 	The circular version allows the adjustment of the glass on the 3 axes </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x y z</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Технические характеристики и конфигурация</a:t>
                      </a:r>
                    </a:p>
                    <a:p>
                      <a:pPr>
                        <a:spcAft>
                          <a:spcPts val="600"/>
                        </a:spcAft>
                      </a:pPr>
                      <a:r>
                        <a:rPr lang="ru-RU" sz="700" b="0" dirty="0" smtClean="0">
                          <a:solidFill>
                            <a:schemeClr val="tx1">
                              <a:lumMod val="75000"/>
                              <a:lumOff val="25000"/>
                            </a:schemeClr>
                          </a:solidFill>
                          <a:latin typeface="Arial Narrow" pitchFamily="34" charset="0"/>
                          <a:ea typeface="Times New Roman"/>
                        </a:rPr>
                        <a:t>Они доступны в 2 стандартных версиях.</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1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Круглая версия диаметром от 50 мм.</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2</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Квадратная версия.</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3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Круглая версия позволяет регулировать стекло по 3 осям </a:t>
                      </a:r>
                      <a:r>
                        <a:rPr lang="ru-RU" sz="700" b="0" dirty="0" smtClean="0">
                          <a:solidFill>
                            <a:schemeClr val="tx1">
                              <a:lumMod val="75000"/>
                              <a:lumOff val="25000"/>
                            </a:schemeClr>
                          </a:solidFill>
                          <a:latin typeface="Arial Narrow" pitchFamily="34" charset="0"/>
                          <a:ea typeface="Times New Roman"/>
                        </a:rPr>
                        <a:t>«x y z».</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02" name="Таблица 201"/>
          <p:cNvGraphicFramePr>
            <a:graphicFrameLocks noGrp="1"/>
          </p:cNvGraphicFramePr>
          <p:nvPr>
            <p:extLst>
              <p:ext uri="{D42A27DB-BD31-4B8C-83A1-F6EECF244321}">
                <p14:modId xmlns:p14="http://schemas.microsoft.com/office/powerpoint/2010/main" xmlns="" val="2820662665"/>
              </p:ext>
            </p:extLst>
          </p:nvPr>
        </p:nvGraphicFramePr>
        <p:xfrm>
          <a:off x="7128296" y="3565074"/>
          <a:ext cx="3226530" cy="1778880"/>
        </p:xfrm>
        <a:graphic>
          <a:graphicData uri="http://schemas.openxmlformats.org/drawingml/2006/table">
            <a:tbl>
              <a:tblPr firstRow="1" bandRow="1">
                <a:tableStyleId>{5C22544A-7EE6-4342-B048-85BDC9FD1C3A}</a:tableStyleId>
              </a:tblPr>
              <a:tblGrid>
                <a:gridCol w="1613265">
                  <a:extLst>
                    <a:ext uri="{9D8B030D-6E8A-4147-A177-3AD203B41FA5}">
                      <a16:colId xmlns:a16="http://schemas.microsoft.com/office/drawing/2014/main" xmlns="" val="20000"/>
                    </a:ext>
                  </a:extLst>
                </a:gridCol>
                <a:gridCol w="1613265">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chemeClr val="tx1">
                              <a:lumMod val="75000"/>
                              <a:lumOff val="25000"/>
                            </a:schemeClr>
                          </a:solidFill>
                          <a:latin typeface="Arial Narrow" pitchFamily="34" charset="0"/>
                          <a:ea typeface="Times New Roman"/>
                        </a:rPr>
                        <a:t>Wall Fixing Point SPECS:</a:t>
                      </a:r>
                    </a:p>
                    <a:p>
                      <a:pPr>
                        <a:spcAft>
                          <a:spcPts val="0"/>
                        </a:spcAft>
                      </a:pP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Ideal for home and public use;</a:t>
                      </a: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Easy to install;</a:t>
                      </a: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Available in different dimensions;</a:t>
                      </a: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No visible screws;</a:t>
                      </a: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MOD E620075 allows 360</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adjustment along the 3 axes </a:t>
                      </a:r>
                      <a:r>
                        <a:rPr lang="en-US" sz="700" b="0" dirty="0" err="1" smtClean="0">
                          <a:solidFill>
                            <a:schemeClr val="tx1">
                              <a:lumMod val="75000"/>
                              <a:lumOff val="25000"/>
                            </a:schemeClr>
                          </a:solidFill>
                          <a:latin typeface="Arial Narrow" pitchFamily="34" charset="0"/>
                          <a:ea typeface="Times New Roman"/>
                        </a:rPr>
                        <a:t>x,y</a:t>
                      </a:r>
                      <a:r>
                        <a:rPr lang="en-US" sz="700" b="0" dirty="0" smtClean="0">
                          <a:solidFill>
                            <a:schemeClr val="tx1">
                              <a:lumMod val="75000"/>
                              <a:lumOff val="25000"/>
                            </a:schemeClr>
                          </a:solidFill>
                          <a:latin typeface="Arial Narrow" pitchFamily="34" charset="0"/>
                          <a:ea typeface="Times New Roman"/>
                        </a:rPr>
                        <a:t> and z thanks to the slot in the bottom and the adjustable longitudinal movement;</a:t>
                      </a: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Simple design;</a:t>
                      </a: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Customizable color and finish, possibility; to insert the handrail at the top;</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lumMod val="75000"/>
                              <a:lumOff val="25000"/>
                            </a:schemeClr>
                          </a:solidFill>
                          <a:latin typeface="Arial Narrow" pitchFamily="34" charset="0"/>
                          <a:ea typeface="Times New Roman"/>
                        </a:rPr>
                        <a:t>Характеристики</a:t>
                      </a:r>
                      <a:r>
                        <a:rPr lang="ru-RU" sz="700" b="0" baseline="0" dirty="0" smtClean="0">
                          <a:solidFill>
                            <a:schemeClr val="tx1">
                              <a:lumMod val="75000"/>
                              <a:lumOff val="25000"/>
                            </a:schemeClr>
                          </a:solidFill>
                          <a:latin typeface="Arial Narrow" pitchFamily="34" charset="0"/>
                          <a:ea typeface="Times New Roman"/>
                        </a:rPr>
                        <a:t> опор для </a:t>
                      </a:r>
                      <a:r>
                        <a:rPr lang="ru-RU" sz="700" b="0" dirty="0" smtClean="0">
                          <a:solidFill>
                            <a:schemeClr val="tx1">
                              <a:lumMod val="75000"/>
                              <a:lumOff val="25000"/>
                            </a:schemeClr>
                          </a:solidFill>
                          <a:latin typeface="Arial Narrow" pitchFamily="34" charset="0"/>
                          <a:ea typeface="Times New Roman"/>
                        </a:rPr>
                        <a:t>крепления к стене</a:t>
                      </a:r>
                    </a:p>
                    <a:p>
                      <a:pPr>
                        <a:spcAft>
                          <a:spcPts val="0"/>
                        </a:spcAft>
                      </a:pPr>
                      <a:endParaRPr lang="ru-RU" sz="700" b="0" dirty="0" smtClean="0">
                        <a:solidFill>
                          <a:schemeClr val="tx1">
                            <a:lumMod val="75000"/>
                            <a:lumOff val="25000"/>
                          </a:schemeClr>
                        </a:solidFill>
                        <a:latin typeface="Arial Narrow" pitchFamily="34" charset="0"/>
                        <a:ea typeface="Times New Roman"/>
                      </a:endParaRPr>
                    </a:p>
                    <a:p>
                      <a:pPr marL="87313" indent="-87313"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Идеально подходит для домашнего и общественного пользования;</a:t>
                      </a:r>
                    </a:p>
                    <a:p>
                      <a:pPr marL="87313" indent="-87313"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Простота установки;</a:t>
                      </a:r>
                    </a:p>
                    <a:p>
                      <a:pPr marL="87313" indent="-87313"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Доступны в разных размерах;</a:t>
                      </a:r>
                    </a:p>
                    <a:p>
                      <a:pPr marL="87313" indent="-87313"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Нет видимых винтов;</a:t>
                      </a:r>
                    </a:p>
                    <a:p>
                      <a:pPr marL="87313" indent="-87313"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MOD E620075 обеспечивает регулировку на 360 °по 3 осям x, y и z благодаря прорези в нижней части и регулируемому продольному перемещению;</a:t>
                      </a:r>
                    </a:p>
                    <a:p>
                      <a:pPr marL="87313" indent="-87313"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Простой дизайн;</a:t>
                      </a:r>
                    </a:p>
                    <a:p>
                      <a:pPr marL="87313" marR="0" lvl="0" indent="-87313" algn="l" defTabSz="1043148" rtl="0" eaLnBrk="1" fontAlgn="auto" latinLnBrk="0" hangingPunct="1">
                        <a:lnSpc>
                          <a:spcPct val="100000"/>
                        </a:lnSpc>
                        <a:spcBef>
                          <a:spcPts val="0"/>
                        </a:spcBef>
                        <a:spcAft>
                          <a:spcPts val="0"/>
                        </a:spcAft>
                        <a:buClrTx/>
                        <a:buSzTx/>
                        <a:buFontTx/>
                        <a:buNone/>
                        <a:tabLst/>
                        <a:defRPr/>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Цвет и отделка по желанию Заказчика, возможность вставить поручень сверху;</a:t>
                      </a:r>
                      <a:endParaRPr lang="ru-RU" sz="700" b="0" kern="1200" dirty="0">
                        <a:solidFill>
                          <a:schemeClr val="tx1">
                            <a:lumMod val="75000"/>
                            <a:lumOff val="25000"/>
                          </a:schemeClr>
                        </a:solidFill>
                        <a:latin typeface="Arial Narrow" pitchFamily="34" charset="0"/>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03" name="Таблица 202"/>
          <p:cNvGraphicFramePr>
            <a:graphicFrameLocks noGrp="1"/>
          </p:cNvGraphicFramePr>
          <p:nvPr>
            <p:extLst>
              <p:ext uri="{D42A27DB-BD31-4B8C-83A1-F6EECF244321}">
                <p14:modId xmlns:p14="http://schemas.microsoft.com/office/powerpoint/2010/main" xmlns="" val="2643321472"/>
              </p:ext>
            </p:extLst>
          </p:nvPr>
        </p:nvGraphicFramePr>
        <p:xfrm>
          <a:off x="7092216" y="5366346"/>
          <a:ext cx="3082502" cy="116166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890109">
                <a:tc>
                  <a:txBody>
                    <a:bodyPr/>
                    <a:lstStyle/>
                    <a:p>
                      <a:pPr>
                        <a:spcAft>
                          <a:spcPts val="0"/>
                        </a:spcAft>
                      </a:pPr>
                      <a:r>
                        <a:rPr lang="en-US" sz="550" b="0" dirty="0" smtClean="0">
                          <a:solidFill>
                            <a:schemeClr val="tx1">
                              <a:lumMod val="75000"/>
                              <a:lumOff val="25000"/>
                            </a:schemeClr>
                          </a:solidFill>
                          <a:latin typeface="Arial Narrow" pitchFamily="34" charset="0"/>
                          <a:ea typeface="Times New Roman"/>
                        </a:rPr>
                        <a:t>Designed for: home use and public places</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Use: internal and external</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Variations: round and square</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Applications: stairs, balconies and balustrades</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Material: AISI 316 and 304 stainless steel</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Infill: glass</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Glass thickness: from 8 to 25,52 mm</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Upper finish: satin or glossy stainless steel</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Extras: customizable material, color and finish</a:t>
                      </a:r>
                      <a:endParaRPr lang="ru-RU" sz="550" b="0" dirty="0">
                        <a:solidFill>
                          <a:schemeClr val="tx1">
                            <a:lumMod val="75000"/>
                            <a:lumOff val="25000"/>
                          </a:schemeClr>
                        </a:solidFill>
                        <a:latin typeface="Arial Narrow" pitchFamily="34" charset="0"/>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550" b="0" dirty="0" smtClean="0">
                          <a:solidFill>
                            <a:schemeClr val="tx1">
                              <a:lumMod val="75000"/>
                              <a:lumOff val="25000"/>
                            </a:schemeClr>
                          </a:solidFill>
                          <a:latin typeface="Arial Narrow" pitchFamily="34" charset="0"/>
                          <a:ea typeface="Times New Roman"/>
                        </a:rPr>
                        <a:t>Предназначен для: домашнего использования и общественных мест</a:t>
                      </a:r>
                    </a:p>
                    <a:p>
                      <a:pPr>
                        <a:spcAft>
                          <a:spcPts val="0"/>
                        </a:spcAft>
                      </a:pPr>
                      <a:r>
                        <a:rPr lang="ru-RU" sz="550" b="0" dirty="0" smtClean="0">
                          <a:solidFill>
                            <a:schemeClr val="tx1">
                              <a:lumMod val="75000"/>
                              <a:lumOff val="25000"/>
                            </a:schemeClr>
                          </a:solidFill>
                          <a:latin typeface="Arial Narrow" pitchFamily="34" charset="0"/>
                          <a:ea typeface="Times New Roman"/>
                        </a:rPr>
                        <a:t>Использование: внутреннее и внешнее</a:t>
                      </a:r>
                    </a:p>
                    <a:p>
                      <a:pPr>
                        <a:spcAft>
                          <a:spcPts val="0"/>
                        </a:spcAft>
                      </a:pPr>
                      <a:r>
                        <a:rPr lang="ru-RU" sz="550" b="0" dirty="0" smtClean="0">
                          <a:solidFill>
                            <a:schemeClr val="tx1">
                              <a:lumMod val="75000"/>
                              <a:lumOff val="25000"/>
                            </a:schemeClr>
                          </a:solidFill>
                          <a:latin typeface="Arial Narrow" pitchFamily="34" charset="0"/>
                          <a:ea typeface="Times New Roman"/>
                        </a:rPr>
                        <a:t>Вариации: круглые и квадратные</a:t>
                      </a:r>
                    </a:p>
                    <a:p>
                      <a:pPr>
                        <a:spcAft>
                          <a:spcPts val="0"/>
                        </a:spcAft>
                      </a:pPr>
                      <a:r>
                        <a:rPr lang="ru-RU" sz="550" b="0" dirty="0" smtClean="0">
                          <a:solidFill>
                            <a:schemeClr val="tx1">
                              <a:lumMod val="75000"/>
                              <a:lumOff val="25000"/>
                            </a:schemeClr>
                          </a:solidFill>
                          <a:latin typeface="Arial Narrow" pitchFamily="34" charset="0"/>
                          <a:ea typeface="Times New Roman"/>
                        </a:rPr>
                        <a:t>Области применения: лестницы, балконы и балюстрады</a:t>
                      </a:r>
                    </a:p>
                    <a:p>
                      <a:pPr>
                        <a:spcAft>
                          <a:spcPts val="0"/>
                        </a:spcAft>
                      </a:pPr>
                      <a:r>
                        <a:rPr lang="ru-RU" sz="550" b="0" dirty="0" smtClean="0">
                          <a:solidFill>
                            <a:schemeClr val="tx1">
                              <a:lumMod val="75000"/>
                              <a:lumOff val="25000"/>
                            </a:schemeClr>
                          </a:solidFill>
                          <a:latin typeface="Arial Narrow" pitchFamily="34" charset="0"/>
                          <a:ea typeface="Times New Roman"/>
                        </a:rPr>
                        <a:t>Материал: нержавеющая сталь AISI 316 и 304</a:t>
                      </a:r>
                    </a:p>
                    <a:p>
                      <a:pPr>
                        <a:spcAft>
                          <a:spcPts val="0"/>
                        </a:spcAft>
                      </a:pPr>
                      <a:r>
                        <a:rPr lang="ru-RU" sz="550" b="0" dirty="0" smtClean="0">
                          <a:solidFill>
                            <a:schemeClr val="tx1">
                              <a:lumMod val="75000"/>
                              <a:lumOff val="25000"/>
                            </a:schemeClr>
                          </a:solidFill>
                          <a:latin typeface="Arial Narrow" pitchFamily="34" charset="0"/>
                          <a:ea typeface="Times New Roman"/>
                        </a:rPr>
                        <a:t>Заполнение: стекло</a:t>
                      </a:r>
                    </a:p>
                    <a:p>
                      <a:pPr>
                        <a:spcAft>
                          <a:spcPts val="0"/>
                        </a:spcAft>
                      </a:pPr>
                      <a:r>
                        <a:rPr lang="ru-RU" sz="550" b="0" dirty="0" smtClean="0">
                          <a:solidFill>
                            <a:schemeClr val="tx1">
                              <a:lumMod val="75000"/>
                              <a:lumOff val="25000"/>
                            </a:schemeClr>
                          </a:solidFill>
                          <a:latin typeface="Arial Narrow" pitchFamily="34" charset="0"/>
                          <a:ea typeface="Times New Roman"/>
                        </a:rPr>
                        <a:t>Толщина стекла: от 8 до 25,52 мм</a:t>
                      </a:r>
                    </a:p>
                    <a:p>
                      <a:pPr>
                        <a:spcAft>
                          <a:spcPts val="0"/>
                        </a:spcAft>
                      </a:pPr>
                      <a:r>
                        <a:rPr lang="ru-RU" sz="550" b="0" dirty="0" smtClean="0">
                          <a:solidFill>
                            <a:schemeClr val="tx1">
                              <a:lumMod val="75000"/>
                              <a:lumOff val="25000"/>
                            </a:schemeClr>
                          </a:solidFill>
                          <a:latin typeface="Arial Narrow" pitchFamily="34" charset="0"/>
                          <a:ea typeface="Times New Roman"/>
                        </a:rPr>
                        <a:t>Верхняя отделка: атласная или глянцевая нержавеющая сталь</a:t>
                      </a:r>
                    </a:p>
                    <a:p>
                      <a:pPr>
                        <a:spcAft>
                          <a:spcPts val="0"/>
                        </a:spcAft>
                      </a:pPr>
                      <a:r>
                        <a:rPr lang="ru-RU" sz="550" b="0" dirty="0" smtClean="0">
                          <a:solidFill>
                            <a:schemeClr val="tx1">
                              <a:lumMod val="75000"/>
                              <a:lumOff val="25000"/>
                            </a:schemeClr>
                          </a:solidFill>
                          <a:latin typeface="Arial Narrow" pitchFamily="34" charset="0"/>
                          <a:ea typeface="Times New Roman"/>
                        </a:rPr>
                        <a:t>Дополнительно: настраиваемый материал, цвет и отделка</a:t>
                      </a:r>
                      <a:endParaRPr lang="ru-RU" sz="55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0242" name="Picture 2"/>
          <p:cNvPicPr>
            <a:picLocks noChangeAspect="1" noChangeArrowheads="1"/>
          </p:cNvPicPr>
          <p:nvPr/>
        </p:nvPicPr>
        <p:blipFill>
          <a:blip r:embed="rId6"/>
          <a:srcRect/>
          <a:stretch>
            <a:fillRect/>
          </a:stretch>
        </p:blipFill>
        <p:spPr bwMode="auto">
          <a:xfrm>
            <a:off x="9583387" y="6590805"/>
            <a:ext cx="419100" cy="412750"/>
          </a:xfrm>
          <a:prstGeom prst="rect">
            <a:avLst/>
          </a:prstGeom>
          <a:noFill/>
          <a:ln w="9525">
            <a:noFill/>
            <a:miter lim="800000"/>
            <a:headEnd/>
            <a:tailEnd/>
          </a:ln>
        </p:spPr>
      </p:pic>
      <p:pic>
        <p:nvPicPr>
          <p:cNvPr id="10243" name="Picture 3"/>
          <p:cNvPicPr>
            <a:picLocks noChangeAspect="1" noChangeArrowheads="1"/>
          </p:cNvPicPr>
          <p:nvPr/>
        </p:nvPicPr>
        <p:blipFill>
          <a:blip r:embed="rId7"/>
          <a:srcRect/>
          <a:stretch>
            <a:fillRect/>
          </a:stretch>
        </p:blipFill>
        <p:spPr bwMode="auto">
          <a:xfrm>
            <a:off x="7153835" y="6804212"/>
            <a:ext cx="1482725" cy="31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3E3E3"/>
          </a:solidFill>
        </p:spPr>
        <p:txBody>
          <a:bodyPr wrap="square" lIns="0" tIns="0" rIns="0" bIns="0" rtlCol="0"/>
          <a:lstStyle/>
          <a:p>
            <a:endParaRPr/>
          </a:p>
        </p:txBody>
      </p:sp>
      <p:sp>
        <p:nvSpPr>
          <p:cNvPr id="3" name="object 3"/>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13</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4" name="object 4"/>
          <p:cNvSpPr/>
          <p:nvPr/>
        </p:nvSpPr>
        <p:spPr>
          <a:xfrm>
            <a:off x="3797998" y="457200"/>
            <a:ext cx="3096260" cy="3098800"/>
          </a:xfrm>
          <a:custGeom>
            <a:avLst/>
            <a:gdLst/>
            <a:ahLst/>
            <a:cxnLst/>
            <a:rect l="l" t="t" r="r" b="b"/>
            <a:pathLst>
              <a:path w="3096259" h="3098800">
                <a:moveTo>
                  <a:pt x="0" y="3098533"/>
                </a:moveTo>
                <a:lnTo>
                  <a:pt x="3095993" y="3098533"/>
                </a:lnTo>
                <a:lnTo>
                  <a:pt x="3095993" y="0"/>
                </a:lnTo>
                <a:lnTo>
                  <a:pt x="0" y="0"/>
                </a:lnTo>
                <a:lnTo>
                  <a:pt x="0" y="3098533"/>
                </a:lnTo>
                <a:close/>
              </a:path>
            </a:pathLst>
          </a:custGeom>
          <a:solidFill>
            <a:srgbClr val="FFFFFF"/>
          </a:solidFill>
        </p:spPr>
        <p:txBody>
          <a:bodyPr wrap="square" lIns="0" tIns="0" rIns="0" bIns="0" rtlCol="0"/>
          <a:lstStyle/>
          <a:p>
            <a:endParaRPr/>
          </a:p>
        </p:txBody>
      </p:sp>
      <p:sp>
        <p:nvSpPr>
          <p:cNvPr id="5" name="object 5"/>
          <p:cNvSpPr/>
          <p:nvPr/>
        </p:nvSpPr>
        <p:spPr>
          <a:xfrm>
            <a:off x="3798011" y="457212"/>
            <a:ext cx="3095993" cy="309852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141324" y="457200"/>
            <a:ext cx="3088005" cy="3096260"/>
          </a:xfrm>
          <a:custGeom>
            <a:avLst/>
            <a:gdLst/>
            <a:ahLst/>
            <a:cxnLst/>
            <a:rect l="l" t="t" r="r" b="b"/>
            <a:pathLst>
              <a:path w="3088004" h="3096260">
                <a:moveTo>
                  <a:pt x="0" y="3096005"/>
                </a:moveTo>
                <a:lnTo>
                  <a:pt x="3087865" y="3096005"/>
                </a:lnTo>
                <a:lnTo>
                  <a:pt x="3087865" y="0"/>
                </a:lnTo>
                <a:lnTo>
                  <a:pt x="0" y="0"/>
                </a:lnTo>
                <a:lnTo>
                  <a:pt x="0" y="3096005"/>
                </a:lnTo>
                <a:close/>
              </a:path>
            </a:pathLst>
          </a:custGeom>
          <a:solidFill>
            <a:srgbClr val="FFFFFF"/>
          </a:solidFill>
        </p:spPr>
        <p:txBody>
          <a:bodyPr wrap="square" lIns="0" tIns="0" rIns="0" bIns="0" rtlCol="0"/>
          <a:lstStyle/>
          <a:p>
            <a:endParaRPr/>
          </a:p>
        </p:txBody>
      </p:sp>
      <p:sp>
        <p:nvSpPr>
          <p:cNvPr id="7" name="object 7"/>
          <p:cNvSpPr/>
          <p:nvPr/>
        </p:nvSpPr>
        <p:spPr>
          <a:xfrm>
            <a:off x="450621" y="457212"/>
            <a:ext cx="3095993" cy="3098520"/>
          </a:xfrm>
          <a:prstGeom prst="rect">
            <a:avLst/>
          </a:prstGeom>
          <a:blipFill>
            <a:blip r:embed="rId4" cstate="print"/>
            <a:stretch>
              <a:fillRect/>
            </a:stretch>
          </a:blipFill>
        </p:spPr>
        <p:txBody>
          <a:bodyPr wrap="square" lIns="0" tIns="0" rIns="0" bIns="0" rtlCol="0"/>
          <a:lstStyle/>
          <a:p>
            <a:endParaRPr/>
          </a:p>
        </p:txBody>
      </p:sp>
      <p:sp>
        <p:nvSpPr>
          <p:cNvPr id="15" name="object 15"/>
          <p:cNvSpPr txBox="1"/>
          <p:nvPr/>
        </p:nvSpPr>
        <p:spPr>
          <a:xfrm>
            <a:off x="570483" y="3295414"/>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1</a:t>
            </a:r>
            <a:endParaRPr sz="800">
              <a:latin typeface="Calibri"/>
              <a:cs typeface="Calibri"/>
            </a:endParaRPr>
          </a:p>
        </p:txBody>
      </p:sp>
      <p:sp>
        <p:nvSpPr>
          <p:cNvPr id="16" name="object 16"/>
          <p:cNvSpPr txBox="1"/>
          <p:nvPr/>
        </p:nvSpPr>
        <p:spPr>
          <a:xfrm>
            <a:off x="3983329" y="3295414"/>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2</a:t>
            </a:r>
            <a:endParaRPr sz="800">
              <a:latin typeface="Calibri"/>
              <a:cs typeface="Calibri"/>
            </a:endParaRPr>
          </a:p>
        </p:txBody>
      </p:sp>
      <p:sp>
        <p:nvSpPr>
          <p:cNvPr id="17" name="object 17"/>
          <p:cNvSpPr txBox="1"/>
          <p:nvPr/>
        </p:nvSpPr>
        <p:spPr>
          <a:xfrm>
            <a:off x="7254265" y="603929"/>
            <a:ext cx="900430" cy="944244"/>
          </a:xfrm>
          <a:prstGeom prst="rect">
            <a:avLst/>
          </a:prstGeom>
        </p:spPr>
        <p:txBody>
          <a:bodyPr vert="horz" wrap="square" lIns="0" tIns="0" rIns="0" bIns="0" rtlCol="0">
            <a:spAutoFit/>
          </a:bodyPr>
          <a:lstStyle/>
          <a:p>
            <a:pPr marR="127000" algn="r">
              <a:lnSpc>
                <a:spcPct val="100000"/>
              </a:lnSpc>
            </a:pPr>
            <a:r>
              <a:rPr sz="800" b="1" spc="5" dirty="0">
                <a:latin typeface="Calibri"/>
                <a:cs typeface="Calibri"/>
              </a:rPr>
              <a:t>3</a:t>
            </a:r>
            <a:endParaRPr sz="800">
              <a:latin typeface="Calibri"/>
              <a:cs typeface="Calibri"/>
            </a:endParaRPr>
          </a:p>
        </p:txBody>
      </p:sp>
      <p:sp>
        <p:nvSpPr>
          <p:cNvPr id="18" name="object 18"/>
          <p:cNvSpPr/>
          <p:nvPr/>
        </p:nvSpPr>
        <p:spPr>
          <a:xfrm>
            <a:off x="7254265" y="648004"/>
            <a:ext cx="899998" cy="899985"/>
          </a:xfrm>
          <a:prstGeom prst="rect">
            <a:avLst/>
          </a:prstGeom>
          <a:blipFill>
            <a:blip r:embed="rId5" cstate="print"/>
            <a:stretch>
              <a:fillRect/>
            </a:stretch>
          </a:blipFill>
        </p:spPr>
        <p:txBody>
          <a:bodyPr wrap="square" lIns="0" tIns="0" rIns="0" bIns="0" rtlCol="0"/>
          <a:lstStyle/>
          <a:p>
            <a:endParaRPr/>
          </a:p>
        </p:txBody>
      </p:sp>
      <p:sp>
        <p:nvSpPr>
          <p:cNvPr id="19" name="object 19"/>
          <p:cNvSpPr txBox="1"/>
          <p:nvPr/>
        </p:nvSpPr>
        <p:spPr>
          <a:xfrm>
            <a:off x="9216263" y="567749"/>
            <a:ext cx="900430" cy="944244"/>
          </a:xfrm>
          <a:prstGeom prst="rect">
            <a:avLst/>
          </a:prstGeom>
        </p:spPr>
        <p:txBody>
          <a:bodyPr vert="horz" wrap="square" lIns="0" tIns="0" rIns="0" bIns="0" rtlCol="0">
            <a:spAutoFit/>
          </a:bodyPr>
          <a:lstStyle/>
          <a:p>
            <a:pPr marR="127000" algn="r">
              <a:lnSpc>
                <a:spcPct val="100000"/>
              </a:lnSpc>
            </a:pPr>
            <a:r>
              <a:rPr sz="800" b="1" spc="5" dirty="0">
                <a:latin typeface="Calibri"/>
                <a:cs typeface="Calibri"/>
              </a:rPr>
              <a:t>4</a:t>
            </a:r>
            <a:endParaRPr sz="800">
              <a:latin typeface="Calibri"/>
              <a:cs typeface="Calibri"/>
            </a:endParaRPr>
          </a:p>
        </p:txBody>
      </p:sp>
      <p:sp>
        <p:nvSpPr>
          <p:cNvPr id="20" name="object 20"/>
          <p:cNvSpPr/>
          <p:nvPr/>
        </p:nvSpPr>
        <p:spPr>
          <a:xfrm>
            <a:off x="9216263" y="612000"/>
            <a:ext cx="900010" cy="899998"/>
          </a:xfrm>
          <a:prstGeom prst="rect">
            <a:avLst/>
          </a:prstGeom>
          <a:blipFill>
            <a:blip r:embed="rId6" cstate="print"/>
            <a:stretch>
              <a:fillRect/>
            </a:stretch>
          </a:blipFill>
        </p:spPr>
        <p:txBody>
          <a:bodyPr wrap="square" lIns="0" tIns="0" rIns="0" bIns="0" rtlCol="0"/>
          <a:lstStyle/>
          <a:p>
            <a:endParaRPr/>
          </a:p>
        </p:txBody>
      </p:sp>
      <p:sp>
        <p:nvSpPr>
          <p:cNvPr id="21" name="object 21"/>
          <p:cNvSpPr txBox="1"/>
          <p:nvPr/>
        </p:nvSpPr>
        <p:spPr>
          <a:xfrm>
            <a:off x="8235263" y="1479149"/>
            <a:ext cx="900430" cy="944244"/>
          </a:xfrm>
          <a:prstGeom prst="rect">
            <a:avLst/>
          </a:prstGeom>
        </p:spPr>
        <p:txBody>
          <a:bodyPr vert="horz" wrap="square" lIns="0" tIns="0" rIns="0" bIns="0" rtlCol="0">
            <a:spAutoFit/>
          </a:bodyPr>
          <a:lstStyle/>
          <a:p>
            <a:pPr marR="127000" algn="r">
              <a:lnSpc>
                <a:spcPct val="100000"/>
              </a:lnSpc>
            </a:pPr>
            <a:r>
              <a:rPr sz="800" b="1" spc="5" dirty="0">
                <a:latin typeface="Calibri"/>
                <a:cs typeface="Calibri"/>
              </a:rPr>
              <a:t>5</a:t>
            </a:r>
            <a:endParaRPr sz="800">
              <a:latin typeface="Calibri"/>
              <a:cs typeface="Calibri"/>
            </a:endParaRPr>
          </a:p>
        </p:txBody>
      </p:sp>
      <p:sp>
        <p:nvSpPr>
          <p:cNvPr id="22" name="object 22"/>
          <p:cNvSpPr/>
          <p:nvPr/>
        </p:nvSpPr>
        <p:spPr>
          <a:xfrm>
            <a:off x="8235263" y="1523415"/>
            <a:ext cx="899998" cy="899985"/>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7254265" y="2515949"/>
            <a:ext cx="900430" cy="944244"/>
          </a:xfrm>
          <a:prstGeom prst="rect">
            <a:avLst/>
          </a:prstGeom>
        </p:spPr>
        <p:txBody>
          <a:bodyPr vert="horz" wrap="square" lIns="0" tIns="0" rIns="0" bIns="0" rtlCol="0">
            <a:spAutoFit/>
          </a:bodyPr>
          <a:lstStyle/>
          <a:p>
            <a:pPr marR="127000" algn="r">
              <a:lnSpc>
                <a:spcPct val="100000"/>
              </a:lnSpc>
            </a:pPr>
            <a:r>
              <a:rPr sz="800" b="1" spc="5" dirty="0">
                <a:latin typeface="Calibri"/>
                <a:cs typeface="Calibri"/>
              </a:rPr>
              <a:t>6</a:t>
            </a:r>
            <a:endParaRPr sz="800">
              <a:latin typeface="Calibri"/>
              <a:cs typeface="Calibri"/>
            </a:endParaRPr>
          </a:p>
        </p:txBody>
      </p:sp>
      <p:sp>
        <p:nvSpPr>
          <p:cNvPr id="24" name="object 24"/>
          <p:cNvSpPr/>
          <p:nvPr/>
        </p:nvSpPr>
        <p:spPr>
          <a:xfrm>
            <a:off x="7254265" y="2560205"/>
            <a:ext cx="899998" cy="899998"/>
          </a:xfrm>
          <a:prstGeom prst="rect">
            <a:avLst/>
          </a:prstGeom>
          <a:blipFill>
            <a:blip r:embed="rId8" cstate="print"/>
            <a:stretch>
              <a:fillRect/>
            </a:stretch>
          </a:blipFill>
        </p:spPr>
        <p:txBody>
          <a:bodyPr wrap="square" lIns="0" tIns="0" rIns="0" bIns="0" rtlCol="0"/>
          <a:lstStyle/>
          <a:p>
            <a:endParaRPr/>
          </a:p>
        </p:txBody>
      </p:sp>
      <p:sp>
        <p:nvSpPr>
          <p:cNvPr id="25" name="object 25"/>
          <p:cNvSpPr txBox="1"/>
          <p:nvPr/>
        </p:nvSpPr>
        <p:spPr>
          <a:xfrm>
            <a:off x="9216263" y="2479949"/>
            <a:ext cx="900430" cy="936625"/>
          </a:xfrm>
          <a:prstGeom prst="rect">
            <a:avLst/>
          </a:prstGeom>
        </p:spPr>
        <p:txBody>
          <a:bodyPr vert="horz" wrap="square" lIns="0" tIns="0" rIns="0" bIns="0" rtlCol="0">
            <a:spAutoFit/>
          </a:bodyPr>
          <a:lstStyle/>
          <a:p>
            <a:pPr marR="111760" algn="r">
              <a:lnSpc>
                <a:spcPct val="100000"/>
              </a:lnSpc>
            </a:pPr>
            <a:r>
              <a:rPr sz="800" b="1" spc="5" dirty="0">
                <a:latin typeface="Calibri"/>
                <a:cs typeface="Calibri"/>
              </a:rPr>
              <a:t>7</a:t>
            </a:r>
            <a:endParaRPr sz="800">
              <a:latin typeface="Calibri"/>
              <a:cs typeface="Calibri"/>
            </a:endParaRPr>
          </a:p>
        </p:txBody>
      </p:sp>
      <p:sp>
        <p:nvSpPr>
          <p:cNvPr id="26" name="object 26"/>
          <p:cNvSpPr/>
          <p:nvPr/>
        </p:nvSpPr>
        <p:spPr>
          <a:xfrm>
            <a:off x="9216263" y="2516403"/>
            <a:ext cx="900010" cy="899998"/>
          </a:xfrm>
          <a:prstGeom prst="rect">
            <a:avLst/>
          </a:prstGeom>
          <a:blipFill>
            <a:blip r:embed="rId9" cstate="print"/>
            <a:stretch>
              <a:fillRect/>
            </a:stretch>
          </a:blipFill>
        </p:spPr>
        <p:txBody>
          <a:bodyPr wrap="square" lIns="0" tIns="0" rIns="0" bIns="0" rtlCol="0"/>
          <a:lstStyle/>
          <a:p>
            <a:endParaRPr/>
          </a:p>
        </p:txBody>
      </p:sp>
      <p:sp>
        <p:nvSpPr>
          <p:cNvPr id="27" name="object 27"/>
          <p:cNvSpPr txBox="1"/>
          <p:nvPr/>
        </p:nvSpPr>
        <p:spPr>
          <a:xfrm>
            <a:off x="7239543" y="191869"/>
            <a:ext cx="3013075" cy="230832"/>
          </a:xfrm>
          <a:prstGeom prst="rect">
            <a:avLst/>
          </a:prstGeom>
        </p:spPr>
        <p:txBody>
          <a:bodyPr vert="horz" wrap="square" lIns="0" tIns="0" rIns="0" bIns="0" rtlCol="0">
            <a:spAutoFit/>
          </a:bodyPr>
          <a:lstStyle/>
          <a:p>
            <a:pPr marL="12700" algn="r">
              <a:lnSpc>
                <a:spcPct val="100000"/>
              </a:lnSpc>
            </a:pPr>
            <a:r>
              <a:rPr sz="1500" spc="-30" dirty="0">
                <a:latin typeface="Futura Bk BT"/>
                <a:cs typeface="Futura Bk BT"/>
              </a:rPr>
              <a:t>DEEPENING</a:t>
            </a:r>
            <a:r>
              <a:rPr sz="1500" spc="-20" dirty="0">
                <a:latin typeface="Futura Bk BT"/>
                <a:cs typeface="Futura Bk BT"/>
              </a:rPr>
              <a:t> </a:t>
            </a:r>
            <a:r>
              <a:rPr sz="1500" spc="-35" dirty="0">
                <a:latin typeface="Futura Bk BT"/>
                <a:cs typeface="Futura Bk BT"/>
              </a:rPr>
              <a:t>-</a:t>
            </a:r>
            <a:r>
              <a:rPr sz="1500" spc="-15" dirty="0">
                <a:latin typeface="Futura Bk BT"/>
                <a:cs typeface="Futura Bk BT"/>
              </a:rPr>
              <a:t> </a:t>
            </a:r>
            <a:r>
              <a:rPr lang="uk-UA" sz="1500" spc="-25" dirty="0" smtClean="0">
                <a:latin typeface="Futura Bk BT"/>
                <a:cs typeface="Futura Bk BT"/>
              </a:rPr>
              <a:t>УГЛУБЛЕНИЕ</a:t>
            </a:r>
            <a:endParaRPr sz="1500" dirty="0">
              <a:latin typeface="Futura Bk BT"/>
              <a:cs typeface="Futura Bk BT"/>
            </a:endParaRPr>
          </a:p>
        </p:txBody>
      </p:sp>
      <p:graphicFrame>
        <p:nvGraphicFramePr>
          <p:cNvPr id="28" name="Таблица 27"/>
          <p:cNvGraphicFramePr>
            <a:graphicFrameLocks noGrp="1"/>
          </p:cNvGraphicFramePr>
          <p:nvPr>
            <p:extLst>
              <p:ext uri="{D42A27DB-BD31-4B8C-83A1-F6EECF244321}">
                <p14:modId xmlns:p14="http://schemas.microsoft.com/office/powerpoint/2010/main" xmlns="" val="266729181"/>
              </p:ext>
            </p:extLst>
          </p:nvPr>
        </p:nvGraphicFramePr>
        <p:xfrm>
          <a:off x="485958" y="3676732"/>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0"/>
                        </a:spcAft>
                      </a:pPr>
                      <a:r>
                        <a:rPr lang="en-US" sz="700" b="0" dirty="0" smtClean="0">
                          <a:solidFill>
                            <a:schemeClr val="tx1">
                              <a:lumMod val="75000"/>
                              <a:lumOff val="25000"/>
                            </a:schemeClr>
                          </a:solidFill>
                          <a:latin typeface="Arial Narrow" pitchFamily="34" charset="0"/>
                          <a:ea typeface="Times New Roman"/>
                        </a:rPr>
                        <a:t>The Wall Fixing Points are also available in a fully customizable Chameleon version, thus adapting to any kind of architecture and design. The technical and structural characteristics remain unchanged despite the customization.</a:t>
                      </a:r>
                      <a:endParaRPr lang="ru-RU" sz="10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lumMod val="75000"/>
                              <a:lumOff val="25000"/>
                            </a:schemeClr>
                          </a:solidFill>
                          <a:latin typeface="Arial Narrow" pitchFamily="34" charset="0"/>
                          <a:ea typeface="Times New Roman"/>
                        </a:rPr>
                        <a:t>Опоры для крепления к стене также доступны в полностью настраиваемой версии </a:t>
                      </a:r>
                      <a:r>
                        <a:rPr lang="ru-RU" sz="700" b="0" dirty="0" err="1" smtClean="0">
                          <a:solidFill>
                            <a:schemeClr val="tx1">
                              <a:lumMod val="75000"/>
                              <a:lumOff val="25000"/>
                            </a:schemeClr>
                          </a:solidFill>
                          <a:latin typeface="Arial Narrow" pitchFamily="34" charset="0"/>
                          <a:ea typeface="Times New Roman"/>
                        </a:rPr>
                        <a:t>Chameleon</a:t>
                      </a:r>
                      <a:r>
                        <a:rPr lang="ru-RU" sz="700" b="0" dirty="0" smtClean="0">
                          <a:solidFill>
                            <a:schemeClr val="tx1">
                              <a:lumMod val="75000"/>
                              <a:lumOff val="25000"/>
                            </a:schemeClr>
                          </a:solidFill>
                          <a:latin typeface="Arial Narrow" pitchFamily="34" charset="0"/>
                          <a:ea typeface="Times New Roman"/>
                        </a:rPr>
                        <a:t>, что позволяет адаптировать их к любой архитектуре и дизайну. Технические и структурные характеристики остаются неизменными, несмотря на изменения.</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9" name="Таблица 28"/>
          <p:cNvGraphicFramePr>
            <a:graphicFrameLocks noGrp="1"/>
          </p:cNvGraphicFramePr>
          <p:nvPr>
            <p:extLst>
              <p:ext uri="{D42A27DB-BD31-4B8C-83A1-F6EECF244321}">
                <p14:modId xmlns:p14="http://schemas.microsoft.com/office/powerpoint/2010/main" xmlns="" val="974343347"/>
              </p:ext>
            </p:extLst>
          </p:nvPr>
        </p:nvGraphicFramePr>
        <p:xfrm>
          <a:off x="3811404" y="3676732"/>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marL="179388" indent="-179388">
                        <a:spcAft>
                          <a:spcPts val="600"/>
                        </a:spcAft>
                      </a:pPr>
                      <a:r>
                        <a:rPr lang="en-US" sz="700" b="0" dirty="0" smtClean="0">
                          <a:solidFill>
                            <a:schemeClr val="tx1">
                              <a:lumMod val="75000"/>
                              <a:lumOff val="25000"/>
                            </a:schemeClr>
                          </a:solidFill>
                          <a:latin typeface="+mn-lt"/>
                          <a:ea typeface="Times New Roman"/>
                        </a:rPr>
                        <a:t>1	Example of a satin brass metal cover, also available in copper, bronze or other metals.</a:t>
                      </a:r>
                      <a:endParaRPr lang="ru-RU" sz="1000" b="0" dirty="0" smtClean="0">
                        <a:solidFill>
                          <a:schemeClr val="tx1">
                            <a:lumMod val="75000"/>
                            <a:lumOff val="25000"/>
                          </a:schemeClr>
                        </a:solidFill>
                        <a:latin typeface="+mn-lt"/>
                        <a:ea typeface="Times New Roman"/>
                      </a:endParaRPr>
                    </a:p>
                    <a:p>
                      <a:pPr marL="179388" indent="-179388">
                        <a:spcAft>
                          <a:spcPts val="600"/>
                        </a:spcAft>
                      </a:pPr>
                      <a:r>
                        <a:rPr lang="en-US" sz="700" b="0" dirty="0" smtClean="0">
                          <a:solidFill>
                            <a:schemeClr val="tx1">
                              <a:lumMod val="75000"/>
                              <a:lumOff val="25000"/>
                            </a:schemeClr>
                          </a:solidFill>
                          <a:latin typeface="+mn-lt"/>
                          <a:ea typeface="Times New Roman"/>
                        </a:rPr>
                        <a:t>2	The finishes on this system can be customized with many stone and wood possibilities.</a:t>
                      </a:r>
                      <a:endParaRPr lang="ru-RU" sz="1000" b="0" dirty="0">
                        <a:solidFill>
                          <a:schemeClr val="tx1">
                            <a:lumMod val="75000"/>
                            <a:lumOff val="25000"/>
                          </a:schemeClr>
                        </a:solidFill>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80975" indent="-180975">
                        <a:spcAft>
                          <a:spcPts val="600"/>
                        </a:spcAft>
                      </a:pPr>
                      <a:r>
                        <a:rPr lang="ru-RU" sz="700" b="0" dirty="0" smtClean="0">
                          <a:solidFill>
                            <a:schemeClr val="tx1">
                              <a:lumMod val="75000"/>
                              <a:lumOff val="25000"/>
                            </a:schemeClr>
                          </a:solidFill>
                          <a:latin typeface="+mn-lt"/>
                          <a:ea typeface="Times New Roman"/>
                        </a:rPr>
                        <a:t>1 </a:t>
                      </a:r>
                      <a:r>
                        <a:rPr lang="en-US" sz="700" b="0" dirty="0" smtClean="0">
                          <a:solidFill>
                            <a:schemeClr val="tx1">
                              <a:lumMod val="75000"/>
                              <a:lumOff val="25000"/>
                            </a:schemeClr>
                          </a:solidFill>
                          <a:latin typeface="+mn-lt"/>
                          <a:ea typeface="Times New Roman"/>
                        </a:rPr>
                        <a:t>	</a:t>
                      </a:r>
                      <a:r>
                        <a:rPr lang="ru-RU" sz="700" b="0" dirty="0" smtClean="0">
                          <a:solidFill>
                            <a:schemeClr val="tx1">
                              <a:lumMod val="75000"/>
                              <a:lumOff val="25000"/>
                            </a:schemeClr>
                          </a:solidFill>
                          <a:latin typeface="+mn-lt"/>
                          <a:ea typeface="Times New Roman"/>
                        </a:rPr>
                        <a:t>Пример металлического покрытия из атласной латуни, также доступного в меди, бронзе или других металлах.</a:t>
                      </a:r>
                    </a:p>
                    <a:p>
                      <a:pPr marL="180975" indent="-180975">
                        <a:spcAft>
                          <a:spcPts val="600"/>
                        </a:spcAft>
                      </a:pPr>
                      <a:r>
                        <a:rPr lang="ru-RU" sz="700" b="0" dirty="0" smtClean="0">
                          <a:solidFill>
                            <a:schemeClr val="tx1">
                              <a:lumMod val="75000"/>
                              <a:lumOff val="25000"/>
                            </a:schemeClr>
                          </a:solidFill>
                          <a:latin typeface="+mn-lt"/>
                          <a:ea typeface="Times New Roman"/>
                        </a:rPr>
                        <a:t>2 </a:t>
                      </a:r>
                      <a:r>
                        <a:rPr lang="en-US" sz="700" b="0" dirty="0" smtClean="0">
                          <a:solidFill>
                            <a:schemeClr val="tx1">
                              <a:lumMod val="75000"/>
                              <a:lumOff val="25000"/>
                            </a:schemeClr>
                          </a:solidFill>
                          <a:latin typeface="+mn-lt"/>
                          <a:ea typeface="Times New Roman"/>
                        </a:rPr>
                        <a:t>	</a:t>
                      </a:r>
                      <a:r>
                        <a:rPr lang="ru-RU" sz="700" b="0" dirty="0" smtClean="0">
                          <a:solidFill>
                            <a:schemeClr val="tx1">
                              <a:lumMod val="75000"/>
                              <a:lumOff val="25000"/>
                            </a:schemeClr>
                          </a:solidFill>
                          <a:latin typeface="+mn-lt"/>
                          <a:ea typeface="Times New Roman"/>
                        </a:rPr>
                        <a:t>Отделка этой системы может быть адаптирована к различным вариациям камня и дерева.</a:t>
                      </a:r>
                      <a:endParaRPr lang="ru-RU" sz="700" b="0" dirty="0">
                        <a:solidFill>
                          <a:schemeClr val="tx1">
                            <a:lumMod val="75000"/>
                            <a:lumOff val="25000"/>
                          </a:schemeClr>
                        </a:solidFill>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30" name="Таблица 29"/>
          <p:cNvGraphicFramePr>
            <a:graphicFrameLocks noGrp="1"/>
          </p:cNvGraphicFramePr>
          <p:nvPr>
            <p:extLst>
              <p:ext uri="{D42A27DB-BD31-4B8C-83A1-F6EECF244321}">
                <p14:modId xmlns:p14="http://schemas.microsoft.com/office/powerpoint/2010/main" xmlns="" val="4287739453"/>
              </p:ext>
            </p:extLst>
          </p:nvPr>
        </p:nvGraphicFramePr>
        <p:xfrm>
          <a:off x="7156388" y="3676732"/>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These systems are customizable with any choice of powder coating within the </a:t>
                      </a:r>
                      <a:r>
                        <a:rPr lang="en-US" sz="700" b="0" dirty="0" err="1" smtClean="0">
                          <a:solidFill>
                            <a:schemeClr val="tx1">
                              <a:lumMod val="75000"/>
                              <a:lumOff val="25000"/>
                            </a:schemeClr>
                          </a:solidFill>
                          <a:latin typeface="Arial Narrow" pitchFamily="34" charset="0"/>
                          <a:ea typeface="Times New Roman"/>
                        </a:rPr>
                        <a:t>Ral</a:t>
                      </a:r>
                      <a:r>
                        <a:rPr lang="en-US" sz="700" b="0" dirty="0" smtClean="0">
                          <a:solidFill>
                            <a:schemeClr val="tx1">
                              <a:lumMod val="75000"/>
                              <a:lumOff val="25000"/>
                            </a:schemeClr>
                          </a:solidFill>
                          <a:latin typeface="Arial Narrow" pitchFamily="34" charset="0"/>
                          <a:ea typeface="Times New Roman"/>
                        </a:rPr>
                        <a:t> scale, as well as having additional options for custom special coatings.</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3	</a:t>
                      </a:r>
                      <a:r>
                        <a:rPr lang="en-US" sz="700" b="0" dirty="0" err="1" smtClean="0">
                          <a:solidFill>
                            <a:schemeClr val="tx1">
                              <a:lumMod val="75000"/>
                              <a:lumOff val="25000"/>
                            </a:schemeClr>
                          </a:solidFill>
                          <a:latin typeface="Arial Narrow" pitchFamily="34" charset="0"/>
                          <a:ea typeface="Times New Roman"/>
                        </a:rPr>
                        <a:t>Corten</a:t>
                      </a:r>
                      <a:r>
                        <a:rPr lang="en-US" sz="700" b="0" dirty="0" smtClean="0">
                          <a:solidFill>
                            <a:schemeClr val="tx1">
                              <a:lumMod val="75000"/>
                              <a:lumOff val="25000"/>
                            </a:schemeClr>
                          </a:solidFill>
                          <a:latin typeface="Arial Narrow" pitchFamily="34" charset="0"/>
                          <a:ea typeface="Times New Roman"/>
                        </a:rPr>
                        <a:t> effect</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4	</a:t>
                      </a:r>
                      <a:r>
                        <a:rPr lang="en-US" sz="700" b="0" dirty="0" err="1" smtClean="0">
                          <a:solidFill>
                            <a:schemeClr val="tx1">
                              <a:lumMod val="75000"/>
                              <a:lumOff val="25000"/>
                            </a:schemeClr>
                          </a:solidFill>
                          <a:latin typeface="Arial Narrow" pitchFamily="34" charset="0"/>
                          <a:ea typeface="Times New Roman"/>
                        </a:rPr>
                        <a:t>Micaceous</a:t>
                      </a:r>
                      <a:r>
                        <a:rPr lang="en-US" sz="700" b="0" dirty="0" smtClean="0">
                          <a:solidFill>
                            <a:schemeClr val="tx1">
                              <a:lumMod val="75000"/>
                              <a:lumOff val="25000"/>
                            </a:schemeClr>
                          </a:solidFill>
                          <a:latin typeface="Arial Narrow" pitchFamily="34" charset="0"/>
                          <a:ea typeface="Times New Roman"/>
                        </a:rPr>
                        <a:t> gray</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5	Acid-etched effect</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6	Infinite white</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7	Opaque black</a:t>
                      </a:r>
                      <a:endParaRPr lang="ru-RU" sz="10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Эти системы изменяются любым </a:t>
                      </a:r>
                      <a:r>
                        <a:rPr lang="ru-RU" sz="700" b="0" dirty="0" err="1" smtClean="0">
                          <a:solidFill>
                            <a:schemeClr val="tx1">
                              <a:lumMod val="75000"/>
                              <a:lumOff val="25000"/>
                            </a:schemeClr>
                          </a:solidFill>
                          <a:latin typeface="Arial Narrow" pitchFamily="34" charset="0"/>
                          <a:ea typeface="Times New Roman"/>
                        </a:rPr>
                        <a:t>пудровым</a:t>
                      </a:r>
                      <a:r>
                        <a:rPr lang="ru-RU" sz="700" b="0" dirty="0" smtClean="0">
                          <a:solidFill>
                            <a:schemeClr val="tx1">
                              <a:lumMod val="75000"/>
                              <a:lumOff val="25000"/>
                            </a:schemeClr>
                          </a:solidFill>
                          <a:latin typeface="Arial Narrow" pitchFamily="34" charset="0"/>
                          <a:ea typeface="Times New Roman"/>
                        </a:rPr>
                        <a:t> покрытием в пределах шкалы </a:t>
                      </a:r>
                      <a:r>
                        <a:rPr lang="ru-RU" sz="700" b="0" dirty="0" err="1" smtClean="0">
                          <a:solidFill>
                            <a:schemeClr val="tx1">
                              <a:lumMod val="75000"/>
                              <a:lumOff val="25000"/>
                            </a:schemeClr>
                          </a:solidFill>
                          <a:latin typeface="Arial Narrow" pitchFamily="34" charset="0"/>
                          <a:ea typeface="Times New Roman"/>
                        </a:rPr>
                        <a:t>Ral</a:t>
                      </a:r>
                      <a:r>
                        <a:rPr lang="ru-RU" sz="700" b="0" dirty="0" smtClean="0">
                          <a:solidFill>
                            <a:schemeClr val="tx1">
                              <a:lumMod val="75000"/>
                              <a:lumOff val="25000"/>
                            </a:schemeClr>
                          </a:solidFill>
                          <a:latin typeface="Arial Narrow" pitchFamily="34" charset="0"/>
                          <a:ea typeface="Times New Roman"/>
                        </a:rPr>
                        <a:t>, а также имеют дополнительные опции для специальных покрытий на заказ.</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3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Эффект </a:t>
                      </a:r>
                      <a:r>
                        <a:rPr lang="ru-RU" sz="700" b="0" kern="1200" dirty="0" err="1" smtClean="0">
                          <a:solidFill>
                            <a:schemeClr val="tx1">
                              <a:lumMod val="75000"/>
                              <a:lumOff val="25000"/>
                            </a:schemeClr>
                          </a:solidFill>
                          <a:latin typeface="Arial Narrow" pitchFamily="34" charset="0"/>
                          <a:ea typeface="Times New Roman"/>
                          <a:cs typeface="+mn-cs"/>
                        </a:rPr>
                        <a:t>Кортена</a:t>
                      </a:r>
                      <a:endParaRPr lang="ru-RU" sz="700" b="0" kern="1200" dirty="0" smtClean="0">
                        <a:solidFill>
                          <a:schemeClr val="tx1">
                            <a:lumMod val="75000"/>
                            <a:lumOff val="25000"/>
                          </a:schemeClr>
                        </a:solidFill>
                        <a:latin typeface="Arial Narrow" pitchFamily="34" charset="0"/>
                        <a:ea typeface="Times New Roman"/>
                        <a:cs typeface="+mn-cs"/>
                      </a:endParaRP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4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Слюдяно-серый</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5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Кислотно-травленный эффект</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6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Бесконечный белый</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7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Непрозрачный черный</a:t>
                      </a:r>
                      <a:endParaRPr lang="ru-RU" sz="700" b="0" kern="1200" dirty="0">
                        <a:solidFill>
                          <a:schemeClr val="tx1">
                            <a:lumMod val="75000"/>
                            <a:lumOff val="25000"/>
                          </a:schemeClr>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14</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15</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33" y="457212"/>
            <a:ext cx="3738143"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24944" y="501761"/>
            <a:ext cx="9624060" cy="430887"/>
          </a:xfrm>
          <a:prstGeom prst="rect">
            <a:avLst/>
          </a:prstGeom>
        </p:spPr>
        <p:txBody>
          <a:bodyPr vert="horz" wrap="square" lIns="0" tIns="0" rIns="0" bIns="0" rtlCol="0">
            <a:spAutoFit/>
          </a:bodyPr>
          <a:lstStyle/>
          <a:p>
            <a:pPr marL="7405688" indent="-2654300" algn="r"/>
            <a:r>
              <a:rPr sz="2800" spc="85" dirty="0">
                <a:solidFill>
                  <a:schemeClr val="bg1">
                    <a:lumMod val="50000"/>
                  </a:schemeClr>
                </a:solidFill>
                <a:latin typeface="Futura Bk BT" panose="020B0502020204020303" pitchFamily="34" charset="0"/>
              </a:rPr>
              <a:t>CHAMELEON</a:t>
            </a:r>
            <a:endParaRPr sz="3000" spc="85" dirty="0">
              <a:solidFill>
                <a:schemeClr val="bg1">
                  <a:lumMod val="50000"/>
                </a:schemeClr>
              </a:solidFill>
              <a:latin typeface="Futura Bk BT" panose="020B0502020204020303" pitchFamily="34" charset="0"/>
            </a:endParaRPr>
          </a:p>
        </p:txBody>
      </p:sp>
      <p:sp>
        <p:nvSpPr>
          <p:cNvPr id="5" name="object 5"/>
          <p:cNvSpPr/>
          <p:nvPr/>
        </p:nvSpPr>
        <p:spPr>
          <a:xfrm>
            <a:off x="4535995" y="3762006"/>
            <a:ext cx="5698807" cy="3340798"/>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8982076" y="1148019"/>
            <a:ext cx="1266928" cy="369332"/>
          </a:xfrm>
          <a:prstGeom prst="rect">
            <a:avLst/>
          </a:prstGeom>
        </p:spPr>
        <p:txBody>
          <a:bodyPr vert="horz" wrap="square" lIns="0" tIns="0" rIns="0" bIns="0" rtlCol="0">
            <a:spAutoFit/>
          </a:bodyPr>
          <a:lstStyle/>
          <a:p>
            <a:pPr marL="12700" algn="r">
              <a:lnSpc>
                <a:spcPct val="100000"/>
              </a:lnSpc>
            </a:pPr>
            <a:r>
              <a:rPr sz="1200" spc="-35" dirty="0" smtClean="0">
                <a:solidFill>
                  <a:srgbClr val="706F6F"/>
                </a:solidFill>
                <a:latin typeface="Calibri"/>
                <a:cs typeface="Calibri"/>
              </a:rPr>
              <a:t>FRAMELESS</a:t>
            </a:r>
            <a:endParaRPr lang="ru-RU" sz="1200" spc="-35" dirty="0" smtClean="0">
              <a:solidFill>
                <a:srgbClr val="706F6F"/>
              </a:solidFill>
              <a:latin typeface="Calibri"/>
              <a:cs typeface="Calibri"/>
            </a:endParaRPr>
          </a:p>
          <a:p>
            <a:pPr marL="12700" algn="r">
              <a:lnSpc>
                <a:spcPct val="100000"/>
              </a:lnSpc>
            </a:pPr>
            <a:r>
              <a:rPr lang="ru-RU" sz="1200" spc="-35" dirty="0" smtClean="0">
                <a:solidFill>
                  <a:srgbClr val="706F6F"/>
                </a:solidFill>
                <a:latin typeface="Calibri"/>
                <a:cs typeface="Calibri"/>
              </a:rPr>
              <a:t>БЕСКАРКАСНЫЙ</a:t>
            </a:r>
            <a:endParaRPr sz="1200" dirty="0">
              <a:latin typeface="Calibri"/>
              <a:cs typeface="Calibri"/>
            </a:endParaRPr>
          </a:p>
        </p:txBody>
      </p:sp>
      <p:sp>
        <p:nvSpPr>
          <p:cNvPr id="7" name="object 7"/>
          <p:cNvSpPr txBox="1"/>
          <p:nvPr/>
        </p:nvSpPr>
        <p:spPr>
          <a:xfrm>
            <a:off x="4523299" y="2634169"/>
            <a:ext cx="2477135" cy="381000"/>
          </a:xfrm>
          <a:prstGeom prst="rect">
            <a:avLst/>
          </a:prstGeom>
        </p:spPr>
        <p:txBody>
          <a:bodyPr vert="horz" wrap="square" lIns="0" tIns="0" rIns="0" bIns="0" rtlCol="0">
            <a:spAutoFit/>
          </a:bodyPr>
          <a:lstStyle/>
          <a:p>
            <a:pPr marL="12700" marR="5080">
              <a:lnSpc>
                <a:spcPct val="104200"/>
              </a:lnSpc>
            </a:pPr>
            <a:r>
              <a:rPr sz="800" dirty="0">
                <a:solidFill>
                  <a:srgbClr val="3C3C3B"/>
                </a:solidFill>
                <a:latin typeface="Calibri"/>
                <a:cs typeface="Calibri"/>
              </a:rPr>
              <a:t>Robust and quick to assemble, Chameleon Frameless supports meet all your design and architectural needs, without sacrificing a harmonious aesthetic solution.</a:t>
            </a:r>
            <a:endParaRPr sz="800" dirty="0">
              <a:latin typeface="Calibri"/>
              <a:cs typeface="Calibri"/>
            </a:endParaRPr>
          </a:p>
        </p:txBody>
      </p:sp>
      <p:sp>
        <p:nvSpPr>
          <p:cNvPr id="8" name="object 8"/>
          <p:cNvSpPr txBox="1"/>
          <p:nvPr/>
        </p:nvSpPr>
        <p:spPr>
          <a:xfrm>
            <a:off x="7770638" y="2634169"/>
            <a:ext cx="2480945" cy="507318"/>
          </a:xfrm>
          <a:prstGeom prst="rect">
            <a:avLst/>
          </a:prstGeom>
        </p:spPr>
        <p:txBody>
          <a:bodyPr vert="horz" wrap="square" lIns="0" tIns="0" rIns="0" bIns="0" rtlCol="0">
            <a:spAutoFit/>
          </a:bodyPr>
          <a:lstStyle/>
          <a:p>
            <a:pPr marL="12700" marR="5080" algn="just">
              <a:lnSpc>
                <a:spcPct val="104200"/>
              </a:lnSpc>
            </a:pPr>
            <a:r>
              <a:rPr lang="ru-RU" sz="800" dirty="0">
                <a:solidFill>
                  <a:srgbClr val="706F6F"/>
                </a:solidFill>
                <a:latin typeface="Calibri"/>
                <a:cs typeface="Calibri"/>
              </a:rPr>
              <a:t>Прочные и быстрые в сборке опоры </a:t>
            </a:r>
            <a:r>
              <a:rPr lang="ru-RU" sz="800" dirty="0" err="1">
                <a:solidFill>
                  <a:srgbClr val="706F6F"/>
                </a:solidFill>
                <a:latin typeface="Calibri"/>
                <a:cs typeface="Calibri"/>
              </a:rPr>
              <a:t>Chameleon</a:t>
            </a:r>
            <a:r>
              <a:rPr lang="ru-RU" sz="800" dirty="0">
                <a:solidFill>
                  <a:srgbClr val="706F6F"/>
                </a:solidFill>
                <a:latin typeface="Calibri"/>
                <a:cs typeface="Calibri"/>
              </a:rPr>
              <a:t> </a:t>
            </a:r>
            <a:r>
              <a:rPr lang="ru-RU" sz="800" dirty="0" err="1">
                <a:solidFill>
                  <a:srgbClr val="706F6F"/>
                </a:solidFill>
                <a:latin typeface="Calibri"/>
                <a:cs typeface="Calibri"/>
              </a:rPr>
              <a:t>Frameless</a:t>
            </a:r>
            <a:r>
              <a:rPr lang="ru-RU" sz="800" dirty="0">
                <a:solidFill>
                  <a:srgbClr val="706F6F"/>
                </a:solidFill>
                <a:latin typeface="Calibri"/>
                <a:cs typeface="Calibri"/>
              </a:rPr>
              <a:t> удовлетворят все </a:t>
            </a:r>
            <a:r>
              <a:rPr lang="ru-RU" sz="800" dirty="0" smtClean="0">
                <a:solidFill>
                  <a:srgbClr val="706F6F"/>
                </a:solidFill>
                <a:latin typeface="Calibri"/>
                <a:cs typeface="Calibri"/>
              </a:rPr>
              <a:t>Ваши </a:t>
            </a:r>
            <a:r>
              <a:rPr lang="ru-RU" sz="800" dirty="0">
                <a:solidFill>
                  <a:srgbClr val="706F6F"/>
                </a:solidFill>
                <a:latin typeface="Calibri"/>
                <a:cs typeface="Calibri"/>
              </a:rPr>
              <a:t>дизайнерские и архитектурные потребности, </a:t>
            </a:r>
            <a:r>
              <a:rPr lang="ru-RU" sz="800" dirty="0" smtClean="0">
                <a:solidFill>
                  <a:srgbClr val="706F6F"/>
                </a:solidFill>
                <a:latin typeface="Calibri"/>
                <a:cs typeface="Calibri"/>
              </a:rPr>
              <a:t>сохранив гармоничное эстетическое решение.</a:t>
            </a:r>
            <a:endParaRPr sz="800" dirty="0">
              <a:latin typeface="Calibri"/>
              <a:cs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50696" y="457212"/>
            <a:ext cx="3082836" cy="308537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57200" y="457212"/>
            <a:ext cx="3082810" cy="3085376"/>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3797998" y="458470"/>
            <a:ext cx="3096006" cy="309599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15872" y="6241264"/>
            <a:ext cx="31750" cy="123189"/>
          </a:xfrm>
          <a:custGeom>
            <a:avLst/>
            <a:gdLst/>
            <a:ahLst/>
            <a:cxnLst/>
            <a:rect l="l" t="t" r="r" b="b"/>
            <a:pathLst>
              <a:path w="31750" h="123189">
                <a:moveTo>
                  <a:pt x="31190" y="0"/>
                </a:moveTo>
                <a:lnTo>
                  <a:pt x="27865" y="38475"/>
                </a:lnTo>
                <a:lnTo>
                  <a:pt x="19369" y="75624"/>
                </a:lnTo>
                <a:lnTo>
                  <a:pt x="5704" y="111451"/>
                </a:lnTo>
                <a:lnTo>
                  <a:pt x="0" y="123099"/>
                </a:lnTo>
              </a:path>
            </a:pathLst>
          </a:custGeom>
          <a:ln w="3229">
            <a:solidFill>
              <a:srgbClr val="000000"/>
            </a:solidFill>
          </a:ln>
        </p:spPr>
        <p:txBody>
          <a:bodyPr wrap="square" lIns="0" tIns="0" rIns="0" bIns="0" rtlCol="0"/>
          <a:lstStyle/>
          <a:p>
            <a:endParaRPr/>
          </a:p>
        </p:txBody>
      </p:sp>
      <p:sp>
        <p:nvSpPr>
          <p:cNvPr id="6" name="object 6"/>
          <p:cNvSpPr/>
          <p:nvPr/>
        </p:nvSpPr>
        <p:spPr>
          <a:xfrm>
            <a:off x="647076" y="5865990"/>
            <a:ext cx="0" cy="375285"/>
          </a:xfrm>
          <a:custGeom>
            <a:avLst/>
            <a:gdLst/>
            <a:ahLst/>
            <a:cxnLst/>
            <a:rect l="l" t="t" r="r" b="b"/>
            <a:pathLst>
              <a:path h="375285">
                <a:moveTo>
                  <a:pt x="0" y="375273"/>
                </a:moveTo>
                <a:lnTo>
                  <a:pt x="0" y="0"/>
                </a:lnTo>
              </a:path>
            </a:pathLst>
          </a:custGeom>
          <a:ln w="3250">
            <a:solidFill>
              <a:srgbClr val="000000"/>
            </a:solidFill>
          </a:ln>
        </p:spPr>
        <p:txBody>
          <a:bodyPr wrap="square" lIns="0" tIns="0" rIns="0" bIns="0" rtlCol="0"/>
          <a:lstStyle/>
          <a:p>
            <a:endParaRPr/>
          </a:p>
        </p:txBody>
      </p:sp>
      <p:sp>
        <p:nvSpPr>
          <p:cNvPr id="7" name="object 7"/>
          <p:cNvSpPr/>
          <p:nvPr/>
        </p:nvSpPr>
        <p:spPr>
          <a:xfrm>
            <a:off x="601637" y="5873379"/>
            <a:ext cx="0" cy="367665"/>
          </a:xfrm>
          <a:custGeom>
            <a:avLst/>
            <a:gdLst/>
            <a:ahLst/>
            <a:cxnLst/>
            <a:rect l="l" t="t" r="r" b="b"/>
            <a:pathLst>
              <a:path h="367664">
                <a:moveTo>
                  <a:pt x="0" y="367370"/>
                </a:moveTo>
                <a:lnTo>
                  <a:pt x="0" y="0"/>
                </a:lnTo>
              </a:path>
            </a:pathLst>
          </a:custGeom>
          <a:ln w="3253">
            <a:solidFill>
              <a:srgbClr val="000000"/>
            </a:solidFill>
          </a:ln>
        </p:spPr>
        <p:txBody>
          <a:bodyPr wrap="square" lIns="0" tIns="0" rIns="0" bIns="0" rtlCol="0"/>
          <a:lstStyle/>
          <a:p>
            <a:endParaRPr/>
          </a:p>
        </p:txBody>
      </p:sp>
      <p:sp>
        <p:nvSpPr>
          <p:cNvPr id="8" name="object 8"/>
          <p:cNvSpPr/>
          <p:nvPr/>
        </p:nvSpPr>
        <p:spPr>
          <a:xfrm>
            <a:off x="463387" y="6495178"/>
            <a:ext cx="27305" cy="26670"/>
          </a:xfrm>
          <a:custGeom>
            <a:avLst/>
            <a:gdLst/>
            <a:ahLst/>
            <a:cxnLst/>
            <a:rect l="l" t="t" r="r" b="b"/>
            <a:pathLst>
              <a:path w="27304" h="26670">
                <a:moveTo>
                  <a:pt x="26780" y="26113"/>
                </a:moveTo>
                <a:lnTo>
                  <a:pt x="0" y="0"/>
                </a:lnTo>
              </a:path>
            </a:pathLst>
          </a:custGeom>
          <a:ln w="3192">
            <a:solidFill>
              <a:srgbClr val="000000"/>
            </a:solidFill>
          </a:ln>
        </p:spPr>
        <p:txBody>
          <a:bodyPr wrap="square" lIns="0" tIns="0" rIns="0" bIns="0" rtlCol="0"/>
          <a:lstStyle/>
          <a:p>
            <a:endParaRPr/>
          </a:p>
        </p:txBody>
      </p:sp>
      <p:sp>
        <p:nvSpPr>
          <p:cNvPr id="9" name="object 9"/>
          <p:cNvSpPr/>
          <p:nvPr/>
        </p:nvSpPr>
        <p:spPr>
          <a:xfrm>
            <a:off x="460434" y="6484743"/>
            <a:ext cx="3175" cy="10795"/>
          </a:xfrm>
          <a:custGeom>
            <a:avLst/>
            <a:gdLst/>
            <a:ahLst/>
            <a:cxnLst/>
            <a:rect l="l" t="t" r="r" b="b"/>
            <a:pathLst>
              <a:path w="3175" h="10795">
                <a:moveTo>
                  <a:pt x="2952" y="0"/>
                </a:moveTo>
                <a:lnTo>
                  <a:pt x="0" y="2879"/>
                </a:lnTo>
                <a:lnTo>
                  <a:pt x="0" y="7559"/>
                </a:lnTo>
                <a:lnTo>
                  <a:pt x="2952" y="10435"/>
                </a:lnTo>
              </a:path>
            </a:pathLst>
          </a:custGeom>
          <a:ln w="3228">
            <a:solidFill>
              <a:srgbClr val="000000"/>
            </a:solidFill>
          </a:ln>
        </p:spPr>
        <p:txBody>
          <a:bodyPr wrap="square" lIns="0" tIns="0" rIns="0" bIns="0" rtlCol="0"/>
          <a:lstStyle/>
          <a:p>
            <a:endParaRPr/>
          </a:p>
        </p:txBody>
      </p:sp>
      <p:sp>
        <p:nvSpPr>
          <p:cNvPr id="10" name="object 10"/>
          <p:cNvSpPr/>
          <p:nvPr/>
        </p:nvSpPr>
        <p:spPr>
          <a:xfrm>
            <a:off x="487931" y="6371576"/>
            <a:ext cx="71755" cy="89535"/>
          </a:xfrm>
          <a:custGeom>
            <a:avLst/>
            <a:gdLst/>
            <a:ahLst/>
            <a:cxnLst/>
            <a:rect l="l" t="t" r="r" b="b"/>
            <a:pathLst>
              <a:path w="71754" h="89535">
                <a:moveTo>
                  <a:pt x="0" y="89236"/>
                </a:moveTo>
                <a:lnTo>
                  <a:pt x="26382" y="61492"/>
                </a:lnTo>
                <a:lnTo>
                  <a:pt x="50235" y="31693"/>
                </a:lnTo>
                <a:lnTo>
                  <a:pt x="64671" y="10765"/>
                </a:lnTo>
                <a:lnTo>
                  <a:pt x="71435" y="0"/>
                </a:lnTo>
              </a:path>
            </a:pathLst>
          </a:custGeom>
          <a:ln w="3202">
            <a:solidFill>
              <a:srgbClr val="000000"/>
            </a:solidFill>
          </a:ln>
        </p:spPr>
        <p:txBody>
          <a:bodyPr wrap="square" lIns="0" tIns="0" rIns="0" bIns="0" rtlCol="0"/>
          <a:lstStyle/>
          <a:p>
            <a:endParaRPr/>
          </a:p>
        </p:txBody>
      </p:sp>
      <p:sp>
        <p:nvSpPr>
          <p:cNvPr id="11" name="object 11"/>
          <p:cNvSpPr/>
          <p:nvPr/>
        </p:nvSpPr>
        <p:spPr>
          <a:xfrm>
            <a:off x="559904" y="6237306"/>
            <a:ext cx="41910" cy="133985"/>
          </a:xfrm>
          <a:custGeom>
            <a:avLst/>
            <a:gdLst/>
            <a:ahLst/>
            <a:cxnLst/>
            <a:rect l="l" t="t" r="r" b="b"/>
            <a:pathLst>
              <a:path w="41909" h="133985">
                <a:moveTo>
                  <a:pt x="0" y="133384"/>
                </a:moveTo>
                <a:lnTo>
                  <a:pt x="18426" y="99322"/>
                </a:lnTo>
                <a:lnTo>
                  <a:pt x="31653" y="63213"/>
                </a:lnTo>
                <a:lnTo>
                  <a:pt x="39509" y="25615"/>
                </a:lnTo>
                <a:lnTo>
                  <a:pt x="40904" y="12849"/>
                </a:lnTo>
                <a:lnTo>
                  <a:pt x="41676" y="0"/>
                </a:lnTo>
              </a:path>
            </a:pathLst>
          </a:custGeom>
          <a:ln w="3226">
            <a:solidFill>
              <a:srgbClr val="000000"/>
            </a:solidFill>
          </a:ln>
        </p:spPr>
        <p:txBody>
          <a:bodyPr wrap="square" lIns="0" tIns="0" rIns="0" bIns="0" rtlCol="0"/>
          <a:lstStyle/>
          <a:p>
            <a:endParaRPr/>
          </a:p>
        </p:txBody>
      </p:sp>
      <p:sp>
        <p:nvSpPr>
          <p:cNvPr id="12" name="object 12"/>
          <p:cNvSpPr/>
          <p:nvPr/>
        </p:nvSpPr>
        <p:spPr>
          <a:xfrm>
            <a:off x="609220" y="5865989"/>
            <a:ext cx="38100" cy="0"/>
          </a:xfrm>
          <a:custGeom>
            <a:avLst/>
            <a:gdLst/>
            <a:ahLst/>
            <a:cxnLst/>
            <a:rect l="l" t="t" r="r" b="b"/>
            <a:pathLst>
              <a:path w="38100">
                <a:moveTo>
                  <a:pt x="0" y="0"/>
                </a:moveTo>
                <a:lnTo>
                  <a:pt x="37863" y="0"/>
                </a:lnTo>
              </a:path>
            </a:pathLst>
          </a:custGeom>
          <a:ln w="3175">
            <a:solidFill>
              <a:srgbClr val="000000"/>
            </a:solidFill>
          </a:ln>
        </p:spPr>
        <p:txBody>
          <a:bodyPr wrap="square" lIns="0" tIns="0" rIns="0" bIns="0" rtlCol="0"/>
          <a:lstStyle/>
          <a:p>
            <a:endParaRPr/>
          </a:p>
        </p:txBody>
      </p:sp>
      <p:sp>
        <p:nvSpPr>
          <p:cNvPr id="13" name="object 13"/>
          <p:cNvSpPr/>
          <p:nvPr/>
        </p:nvSpPr>
        <p:spPr>
          <a:xfrm>
            <a:off x="601646" y="5865989"/>
            <a:ext cx="7620" cy="7620"/>
          </a:xfrm>
          <a:custGeom>
            <a:avLst/>
            <a:gdLst/>
            <a:ahLst/>
            <a:cxnLst/>
            <a:rect l="l" t="t" r="r" b="b"/>
            <a:pathLst>
              <a:path w="7620" h="7620">
                <a:moveTo>
                  <a:pt x="7574" y="0"/>
                </a:moveTo>
                <a:lnTo>
                  <a:pt x="3397" y="0"/>
                </a:lnTo>
                <a:lnTo>
                  <a:pt x="0" y="3306"/>
                </a:lnTo>
                <a:lnTo>
                  <a:pt x="0" y="7388"/>
                </a:lnTo>
              </a:path>
            </a:pathLst>
          </a:custGeom>
          <a:ln w="3192">
            <a:solidFill>
              <a:srgbClr val="000000"/>
            </a:solidFill>
          </a:ln>
        </p:spPr>
        <p:txBody>
          <a:bodyPr wrap="square" lIns="0" tIns="0" rIns="0" bIns="0" rtlCol="0"/>
          <a:lstStyle/>
          <a:p>
            <a:endParaRPr/>
          </a:p>
        </p:txBody>
      </p:sp>
      <p:sp>
        <p:nvSpPr>
          <p:cNvPr id="14" name="object 14"/>
          <p:cNvSpPr/>
          <p:nvPr/>
        </p:nvSpPr>
        <p:spPr>
          <a:xfrm>
            <a:off x="463387" y="6460812"/>
            <a:ext cx="24765" cy="24130"/>
          </a:xfrm>
          <a:custGeom>
            <a:avLst/>
            <a:gdLst/>
            <a:ahLst/>
            <a:cxnLst/>
            <a:rect l="l" t="t" r="r" b="b"/>
            <a:pathLst>
              <a:path w="24765" h="24129">
                <a:moveTo>
                  <a:pt x="0" y="23931"/>
                </a:moveTo>
                <a:lnTo>
                  <a:pt x="24544" y="0"/>
                </a:lnTo>
              </a:path>
            </a:pathLst>
          </a:custGeom>
          <a:ln w="3192">
            <a:solidFill>
              <a:srgbClr val="000000"/>
            </a:solidFill>
          </a:ln>
        </p:spPr>
        <p:txBody>
          <a:bodyPr wrap="square" lIns="0" tIns="0" rIns="0" bIns="0" rtlCol="0"/>
          <a:lstStyle/>
          <a:p>
            <a:endParaRPr/>
          </a:p>
        </p:txBody>
      </p:sp>
      <p:sp>
        <p:nvSpPr>
          <p:cNvPr id="15" name="object 15"/>
          <p:cNvSpPr/>
          <p:nvPr/>
        </p:nvSpPr>
        <p:spPr>
          <a:xfrm>
            <a:off x="490146" y="6492120"/>
            <a:ext cx="30480" cy="29209"/>
          </a:xfrm>
          <a:custGeom>
            <a:avLst/>
            <a:gdLst/>
            <a:ahLst/>
            <a:cxnLst/>
            <a:rect l="l" t="t" r="r" b="b"/>
            <a:pathLst>
              <a:path w="30479" h="29209">
                <a:moveTo>
                  <a:pt x="0" y="29140"/>
                </a:moveTo>
                <a:lnTo>
                  <a:pt x="29888" y="0"/>
                </a:lnTo>
              </a:path>
            </a:pathLst>
          </a:custGeom>
          <a:ln w="3192">
            <a:solidFill>
              <a:srgbClr val="000000"/>
            </a:solidFill>
          </a:ln>
        </p:spPr>
        <p:txBody>
          <a:bodyPr wrap="square" lIns="0" tIns="0" rIns="0" bIns="0" rtlCol="0"/>
          <a:lstStyle/>
          <a:p>
            <a:endParaRPr/>
          </a:p>
        </p:txBody>
      </p:sp>
      <p:sp>
        <p:nvSpPr>
          <p:cNvPr id="16" name="object 16"/>
          <p:cNvSpPr/>
          <p:nvPr/>
        </p:nvSpPr>
        <p:spPr>
          <a:xfrm>
            <a:off x="543840" y="6396282"/>
            <a:ext cx="53340" cy="71755"/>
          </a:xfrm>
          <a:custGeom>
            <a:avLst/>
            <a:gdLst/>
            <a:ahLst/>
            <a:cxnLst/>
            <a:rect l="l" t="t" r="r" b="b"/>
            <a:pathLst>
              <a:path w="53340" h="71754">
                <a:moveTo>
                  <a:pt x="0" y="71181"/>
                </a:moveTo>
                <a:lnTo>
                  <a:pt x="24441" y="41821"/>
                </a:lnTo>
                <a:lnTo>
                  <a:pt x="46487" y="10726"/>
                </a:lnTo>
                <a:lnTo>
                  <a:pt x="53284" y="0"/>
                </a:lnTo>
              </a:path>
            </a:pathLst>
          </a:custGeom>
          <a:ln w="3205">
            <a:solidFill>
              <a:srgbClr val="000000"/>
            </a:solidFill>
          </a:ln>
        </p:spPr>
        <p:txBody>
          <a:bodyPr wrap="square" lIns="0" tIns="0" rIns="0" bIns="0" rtlCol="0"/>
          <a:lstStyle/>
          <a:p>
            <a:endParaRPr/>
          </a:p>
        </p:txBody>
      </p:sp>
      <p:sp>
        <p:nvSpPr>
          <p:cNvPr id="17" name="object 17"/>
          <p:cNvSpPr/>
          <p:nvPr/>
        </p:nvSpPr>
        <p:spPr>
          <a:xfrm>
            <a:off x="599011" y="6371874"/>
            <a:ext cx="13335" cy="21590"/>
          </a:xfrm>
          <a:custGeom>
            <a:avLst/>
            <a:gdLst/>
            <a:ahLst/>
            <a:cxnLst/>
            <a:rect l="l" t="t" r="r" b="b"/>
            <a:pathLst>
              <a:path w="13334" h="21589">
                <a:moveTo>
                  <a:pt x="0" y="21318"/>
                </a:moveTo>
                <a:lnTo>
                  <a:pt x="4303" y="14221"/>
                </a:lnTo>
                <a:lnTo>
                  <a:pt x="8817" y="7250"/>
                </a:lnTo>
                <a:lnTo>
                  <a:pt x="12834" y="0"/>
                </a:lnTo>
              </a:path>
            </a:pathLst>
          </a:custGeom>
          <a:ln w="3212">
            <a:solidFill>
              <a:srgbClr val="000000"/>
            </a:solidFill>
          </a:ln>
        </p:spPr>
        <p:txBody>
          <a:bodyPr wrap="square" lIns="0" tIns="0" rIns="0" bIns="0" rtlCol="0"/>
          <a:lstStyle/>
          <a:p>
            <a:endParaRPr/>
          </a:p>
        </p:txBody>
      </p:sp>
      <p:sp>
        <p:nvSpPr>
          <p:cNvPr id="18" name="object 18"/>
          <p:cNvSpPr/>
          <p:nvPr/>
        </p:nvSpPr>
        <p:spPr>
          <a:xfrm>
            <a:off x="1148808" y="5893685"/>
            <a:ext cx="0" cy="586740"/>
          </a:xfrm>
          <a:custGeom>
            <a:avLst/>
            <a:gdLst/>
            <a:ahLst/>
            <a:cxnLst/>
            <a:rect l="l" t="t" r="r" b="b"/>
            <a:pathLst>
              <a:path h="586739">
                <a:moveTo>
                  <a:pt x="0" y="586739"/>
                </a:moveTo>
                <a:lnTo>
                  <a:pt x="0" y="0"/>
                </a:lnTo>
              </a:path>
            </a:pathLst>
          </a:custGeom>
          <a:ln w="3234">
            <a:solidFill>
              <a:srgbClr val="000000"/>
            </a:solidFill>
          </a:ln>
        </p:spPr>
        <p:txBody>
          <a:bodyPr wrap="square" lIns="0" tIns="0" rIns="0" bIns="0" rtlCol="0"/>
          <a:lstStyle/>
          <a:p>
            <a:endParaRPr/>
          </a:p>
        </p:txBody>
      </p:sp>
      <p:sp>
        <p:nvSpPr>
          <p:cNvPr id="19" name="object 19"/>
          <p:cNvSpPr/>
          <p:nvPr/>
        </p:nvSpPr>
        <p:spPr>
          <a:xfrm>
            <a:off x="772019" y="5865989"/>
            <a:ext cx="348615" cy="0"/>
          </a:xfrm>
          <a:custGeom>
            <a:avLst/>
            <a:gdLst/>
            <a:ahLst/>
            <a:cxnLst/>
            <a:rect l="l" t="t" r="r" b="b"/>
            <a:pathLst>
              <a:path w="348615">
                <a:moveTo>
                  <a:pt x="0" y="0"/>
                </a:moveTo>
                <a:lnTo>
                  <a:pt x="348394" y="0"/>
                </a:lnTo>
              </a:path>
            </a:pathLst>
          </a:custGeom>
          <a:ln w="3175">
            <a:solidFill>
              <a:srgbClr val="000000"/>
            </a:solidFill>
          </a:ln>
        </p:spPr>
        <p:txBody>
          <a:bodyPr wrap="square" lIns="0" tIns="0" rIns="0" bIns="0" rtlCol="0"/>
          <a:lstStyle/>
          <a:p>
            <a:endParaRPr/>
          </a:p>
        </p:txBody>
      </p:sp>
      <p:sp>
        <p:nvSpPr>
          <p:cNvPr id="20" name="object 20"/>
          <p:cNvSpPr/>
          <p:nvPr/>
        </p:nvSpPr>
        <p:spPr>
          <a:xfrm>
            <a:off x="743616" y="5893685"/>
            <a:ext cx="0" cy="586740"/>
          </a:xfrm>
          <a:custGeom>
            <a:avLst/>
            <a:gdLst/>
            <a:ahLst/>
            <a:cxnLst/>
            <a:rect l="l" t="t" r="r" b="b"/>
            <a:pathLst>
              <a:path h="586739">
                <a:moveTo>
                  <a:pt x="0" y="586738"/>
                </a:moveTo>
                <a:lnTo>
                  <a:pt x="0" y="0"/>
                </a:lnTo>
              </a:path>
            </a:pathLst>
          </a:custGeom>
          <a:ln w="3234">
            <a:solidFill>
              <a:srgbClr val="000000"/>
            </a:solidFill>
          </a:ln>
        </p:spPr>
        <p:txBody>
          <a:bodyPr wrap="square" lIns="0" tIns="0" rIns="0" bIns="0" rtlCol="0"/>
          <a:lstStyle/>
          <a:p>
            <a:endParaRPr/>
          </a:p>
        </p:txBody>
      </p:sp>
      <p:sp>
        <p:nvSpPr>
          <p:cNvPr id="21" name="object 21"/>
          <p:cNvSpPr/>
          <p:nvPr/>
        </p:nvSpPr>
        <p:spPr>
          <a:xfrm>
            <a:off x="743638" y="6461819"/>
            <a:ext cx="30480" cy="22860"/>
          </a:xfrm>
          <a:custGeom>
            <a:avLst/>
            <a:gdLst/>
            <a:ahLst/>
            <a:cxnLst/>
            <a:rect l="l" t="t" r="r" b="b"/>
            <a:pathLst>
              <a:path w="30479" h="22860">
                <a:moveTo>
                  <a:pt x="0" y="0"/>
                </a:moveTo>
                <a:lnTo>
                  <a:pt x="4468" y="10777"/>
                </a:lnTo>
                <a:lnTo>
                  <a:pt x="15255" y="18708"/>
                </a:lnTo>
                <a:lnTo>
                  <a:pt x="30370" y="22468"/>
                </a:lnTo>
              </a:path>
            </a:pathLst>
          </a:custGeom>
          <a:ln w="3182">
            <a:solidFill>
              <a:srgbClr val="000000"/>
            </a:solidFill>
          </a:ln>
        </p:spPr>
        <p:txBody>
          <a:bodyPr wrap="square" lIns="0" tIns="0" rIns="0" bIns="0" rtlCol="0"/>
          <a:lstStyle/>
          <a:p>
            <a:endParaRPr/>
          </a:p>
        </p:txBody>
      </p:sp>
      <p:sp>
        <p:nvSpPr>
          <p:cNvPr id="22" name="object 22"/>
          <p:cNvSpPr/>
          <p:nvPr/>
        </p:nvSpPr>
        <p:spPr>
          <a:xfrm>
            <a:off x="1114732" y="6464350"/>
            <a:ext cx="34290" cy="20320"/>
          </a:xfrm>
          <a:custGeom>
            <a:avLst/>
            <a:gdLst/>
            <a:ahLst/>
            <a:cxnLst/>
            <a:rect l="l" t="t" r="r" b="b"/>
            <a:pathLst>
              <a:path w="34290" h="20320">
                <a:moveTo>
                  <a:pt x="0" y="20074"/>
                </a:moveTo>
                <a:lnTo>
                  <a:pt x="15793" y="17402"/>
                </a:lnTo>
                <a:lnTo>
                  <a:pt x="27697" y="10270"/>
                </a:lnTo>
                <a:lnTo>
                  <a:pt x="33717" y="0"/>
                </a:lnTo>
              </a:path>
            </a:pathLst>
          </a:custGeom>
          <a:ln w="3175">
            <a:solidFill>
              <a:srgbClr val="000000"/>
            </a:solidFill>
          </a:ln>
        </p:spPr>
        <p:txBody>
          <a:bodyPr wrap="square" lIns="0" tIns="0" rIns="0" bIns="0" rtlCol="0"/>
          <a:lstStyle/>
          <a:p>
            <a:endParaRPr/>
          </a:p>
        </p:txBody>
      </p:sp>
      <p:sp>
        <p:nvSpPr>
          <p:cNvPr id="23" name="object 23"/>
          <p:cNvSpPr/>
          <p:nvPr/>
        </p:nvSpPr>
        <p:spPr>
          <a:xfrm>
            <a:off x="743616" y="6481454"/>
            <a:ext cx="24130" cy="27940"/>
          </a:xfrm>
          <a:custGeom>
            <a:avLst/>
            <a:gdLst/>
            <a:ahLst/>
            <a:cxnLst/>
            <a:rect l="l" t="t" r="r" b="b"/>
            <a:pathLst>
              <a:path w="24129" h="27940">
                <a:moveTo>
                  <a:pt x="0" y="0"/>
                </a:moveTo>
                <a:lnTo>
                  <a:pt x="2843" y="10809"/>
                </a:lnTo>
                <a:lnTo>
                  <a:pt x="11286" y="20501"/>
                </a:lnTo>
                <a:lnTo>
                  <a:pt x="24015" y="27837"/>
                </a:lnTo>
              </a:path>
            </a:pathLst>
          </a:custGeom>
          <a:ln w="3199">
            <a:solidFill>
              <a:srgbClr val="000000"/>
            </a:solidFill>
          </a:ln>
        </p:spPr>
        <p:txBody>
          <a:bodyPr wrap="square" lIns="0" tIns="0" rIns="0" bIns="0" rtlCol="0"/>
          <a:lstStyle/>
          <a:p>
            <a:endParaRPr/>
          </a:p>
        </p:txBody>
      </p:sp>
      <p:sp>
        <p:nvSpPr>
          <p:cNvPr id="24" name="object 24"/>
          <p:cNvSpPr/>
          <p:nvPr/>
        </p:nvSpPr>
        <p:spPr>
          <a:xfrm>
            <a:off x="775805" y="6511842"/>
            <a:ext cx="340995" cy="0"/>
          </a:xfrm>
          <a:custGeom>
            <a:avLst/>
            <a:gdLst/>
            <a:ahLst/>
            <a:cxnLst/>
            <a:rect l="l" t="t" r="r" b="b"/>
            <a:pathLst>
              <a:path w="340994">
                <a:moveTo>
                  <a:pt x="340810" y="0"/>
                </a:moveTo>
                <a:lnTo>
                  <a:pt x="0" y="0"/>
                </a:lnTo>
              </a:path>
            </a:pathLst>
          </a:custGeom>
          <a:ln w="3175">
            <a:solidFill>
              <a:srgbClr val="000000"/>
            </a:solidFill>
          </a:ln>
        </p:spPr>
        <p:txBody>
          <a:bodyPr wrap="square" lIns="0" tIns="0" rIns="0" bIns="0" rtlCol="0"/>
          <a:lstStyle/>
          <a:p>
            <a:endParaRPr/>
          </a:p>
        </p:txBody>
      </p:sp>
      <p:sp>
        <p:nvSpPr>
          <p:cNvPr id="25" name="object 25"/>
          <p:cNvSpPr/>
          <p:nvPr/>
        </p:nvSpPr>
        <p:spPr>
          <a:xfrm>
            <a:off x="1116616" y="6487349"/>
            <a:ext cx="31750" cy="24765"/>
          </a:xfrm>
          <a:custGeom>
            <a:avLst/>
            <a:gdLst/>
            <a:ahLst/>
            <a:cxnLst/>
            <a:rect l="l" t="t" r="r" b="b"/>
            <a:pathLst>
              <a:path w="31750" h="24765">
                <a:moveTo>
                  <a:pt x="0" y="24493"/>
                </a:moveTo>
                <a:lnTo>
                  <a:pt x="14491" y="18939"/>
                </a:lnTo>
                <a:lnTo>
                  <a:pt x="25407" y="10361"/>
                </a:lnTo>
                <a:lnTo>
                  <a:pt x="31432" y="0"/>
                </a:lnTo>
              </a:path>
            </a:pathLst>
          </a:custGeom>
          <a:ln w="3184">
            <a:solidFill>
              <a:srgbClr val="000000"/>
            </a:solidFill>
          </a:ln>
        </p:spPr>
        <p:txBody>
          <a:bodyPr wrap="square" lIns="0" tIns="0" rIns="0" bIns="0" rtlCol="0"/>
          <a:lstStyle/>
          <a:p>
            <a:endParaRPr/>
          </a:p>
        </p:txBody>
      </p:sp>
      <p:sp>
        <p:nvSpPr>
          <p:cNvPr id="26" name="object 26"/>
          <p:cNvSpPr/>
          <p:nvPr/>
        </p:nvSpPr>
        <p:spPr>
          <a:xfrm>
            <a:off x="743615" y="6480424"/>
            <a:ext cx="635" cy="1270"/>
          </a:xfrm>
          <a:custGeom>
            <a:avLst/>
            <a:gdLst/>
            <a:ahLst/>
            <a:cxnLst/>
            <a:rect l="l" t="t" r="r" b="b"/>
            <a:pathLst>
              <a:path w="634" h="1270">
                <a:moveTo>
                  <a:pt x="22" y="964"/>
                </a:moveTo>
                <a:lnTo>
                  <a:pt x="11" y="646"/>
                </a:lnTo>
                <a:lnTo>
                  <a:pt x="0" y="316"/>
                </a:lnTo>
                <a:lnTo>
                  <a:pt x="0" y="0"/>
                </a:lnTo>
              </a:path>
            </a:pathLst>
          </a:custGeom>
          <a:ln w="3234">
            <a:solidFill>
              <a:srgbClr val="000000"/>
            </a:solidFill>
          </a:ln>
        </p:spPr>
        <p:txBody>
          <a:bodyPr wrap="square" lIns="0" tIns="0" rIns="0" bIns="0" rtlCol="0"/>
          <a:lstStyle/>
          <a:p>
            <a:endParaRPr/>
          </a:p>
        </p:txBody>
      </p:sp>
      <p:sp>
        <p:nvSpPr>
          <p:cNvPr id="27" name="object 27"/>
          <p:cNvSpPr/>
          <p:nvPr/>
        </p:nvSpPr>
        <p:spPr>
          <a:xfrm>
            <a:off x="1148785" y="6480424"/>
            <a:ext cx="635" cy="1270"/>
          </a:xfrm>
          <a:custGeom>
            <a:avLst/>
            <a:gdLst/>
            <a:ahLst/>
            <a:cxnLst/>
            <a:rect l="l" t="t" r="r" b="b"/>
            <a:pathLst>
              <a:path w="634" h="1270">
                <a:moveTo>
                  <a:pt x="22" y="0"/>
                </a:moveTo>
                <a:lnTo>
                  <a:pt x="22" y="316"/>
                </a:lnTo>
                <a:lnTo>
                  <a:pt x="22" y="646"/>
                </a:lnTo>
                <a:lnTo>
                  <a:pt x="0" y="964"/>
                </a:lnTo>
              </a:path>
            </a:pathLst>
          </a:custGeom>
          <a:ln w="3234">
            <a:solidFill>
              <a:srgbClr val="000000"/>
            </a:solidFill>
          </a:ln>
        </p:spPr>
        <p:txBody>
          <a:bodyPr wrap="square" lIns="0" tIns="0" rIns="0" bIns="0" rtlCol="0"/>
          <a:lstStyle/>
          <a:p>
            <a:endParaRPr/>
          </a:p>
        </p:txBody>
      </p:sp>
      <p:sp>
        <p:nvSpPr>
          <p:cNvPr id="28" name="object 28"/>
          <p:cNvSpPr/>
          <p:nvPr/>
        </p:nvSpPr>
        <p:spPr>
          <a:xfrm>
            <a:off x="743615" y="6461418"/>
            <a:ext cx="635" cy="635"/>
          </a:xfrm>
          <a:custGeom>
            <a:avLst/>
            <a:gdLst/>
            <a:ahLst/>
            <a:cxnLst/>
            <a:rect l="l" t="t" r="r" b="b"/>
            <a:pathLst>
              <a:path w="634" h="635">
                <a:moveTo>
                  <a:pt x="22" y="402"/>
                </a:moveTo>
                <a:lnTo>
                  <a:pt x="22" y="268"/>
                </a:lnTo>
                <a:lnTo>
                  <a:pt x="11" y="134"/>
                </a:lnTo>
                <a:lnTo>
                  <a:pt x="0" y="0"/>
                </a:lnTo>
              </a:path>
            </a:pathLst>
          </a:custGeom>
          <a:ln w="3234">
            <a:solidFill>
              <a:srgbClr val="000000"/>
            </a:solidFill>
          </a:ln>
        </p:spPr>
        <p:txBody>
          <a:bodyPr wrap="square" lIns="0" tIns="0" rIns="0" bIns="0" rtlCol="0"/>
          <a:lstStyle/>
          <a:p>
            <a:endParaRPr/>
          </a:p>
        </p:txBody>
      </p:sp>
      <p:sp>
        <p:nvSpPr>
          <p:cNvPr id="29" name="object 29"/>
          <p:cNvSpPr/>
          <p:nvPr/>
        </p:nvSpPr>
        <p:spPr>
          <a:xfrm>
            <a:off x="741999" y="6461172"/>
            <a:ext cx="3810" cy="0"/>
          </a:xfrm>
          <a:custGeom>
            <a:avLst/>
            <a:gdLst/>
            <a:ahLst/>
            <a:cxnLst/>
            <a:rect l="l" t="t" r="r" b="b"/>
            <a:pathLst>
              <a:path w="3809">
                <a:moveTo>
                  <a:pt x="0" y="0"/>
                </a:moveTo>
                <a:lnTo>
                  <a:pt x="3234" y="0"/>
                </a:lnTo>
              </a:path>
            </a:pathLst>
          </a:custGeom>
          <a:ln w="3175">
            <a:solidFill>
              <a:srgbClr val="000000"/>
            </a:solidFill>
          </a:ln>
        </p:spPr>
        <p:txBody>
          <a:bodyPr wrap="square" lIns="0" tIns="0" rIns="0" bIns="0" rtlCol="0"/>
          <a:lstStyle/>
          <a:p>
            <a:endParaRPr/>
          </a:p>
        </p:txBody>
      </p:sp>
      <p:sp>
        <p:nvSpPr>
          <p:cNvPr id="30" name="object 30"/>
          <p:cNvSpPr/>
          <p:nvPr/>
        </p:nvSpPr>
        <p:spPr>
          <a:xfrm>
            <a:off x="1147191" y="6461171"/>
            <a:ext cx="3810" cy="0"/>
          </a:xfrm>
          <a:custGeom>
            <a:avLst/>
            <a:gdLst/>
            <a:ahLst/>
            <a:cxnLst/>
            <a:rect l="l" t="t" r="r" b="b"/>
            <a:pathLst>
              <a:path w="3809">
                <a:moveTo>
                  <a:pt x="0" y="0"/>
                </a:moveTo>
                <a:lnTo>
                  <a:pt x="3234" y="0"/>
                </a:lnTo>
              </a:path>
            </a:pathLst>
          </a:custGeom>
          <a:ln w="3175">
            <a:solidFill>
              <a:srgbClr val="000000"/>
            </a:solidFill>
          </a:ln>
        </p:spPr>
        <p:txBody>
          <a:bodyPr wrap="square" lIns="0" tIns="0" rIns="0" bIns="0" rtlCol="0"/>
          <a:lstStyle/>
          <a:p>
            <a:endParaRPr/>
          </a:p>
        </p:txBody>
      </p:sp>
      <p:sp>
        <p:nvSpPr>
          <p:cNvPr id="31" name="object 31"/>
          <p:cNvSpPr/>
          <p:nvPr/>
        </p:nvSpPr>
        <p:spPr>
          <a:xfrm>
            <a:off x="1148785" y="6461418"/>
            <a:ext cx="635" cy="635"/>
          </a:xfrm>
          <a:custGeom>
            <a:avLst/>
            <a:gdLst/>
            <a:ahLst/>
            <a:cxnLst/>
            <a:rect l="l" t="t" r="r" b="b"/>
            <a:pathLst>
              <a:path w="634" h="635">
                <a:moveTo>
                  <a:pt x="22" y="0"/>
                </a:moveTo>
                <a:lnTo>
                  <a:pt x="22" y="134"/>
                </a:lnTo>
                <a:lnTo>
                  <a:pt x="11" y="268"/>
                </a:lnTo>
                <a:lnTo>
                  <a:pt x="0" y="402"/>
                </a:lnTo>
              </a:path>
            </a:pathLst>
          </a:custGeom>
          <a:ln w="3234">
            <a:solidFill>
              <a:srgbClr val="000000"/>
            </a:solidFill>
          </a:ln>
        </p:spPr>
        <p:txBody>
          <a:bodyPr wrap="square" lIns="0" tIns="0" rIns="0" bIns="0" rtlCol="0"/>
          <a:lstStyle/>
          <a:p>
            <a:endParaRPr/>
          </a:p>
        </p:txBody>
      </p:sp>
      <p:sp>
        <p:nvSpPr>
          <p:cNvPr id="32" name="object 32"/>
          <p:cNvSpPr/>
          <p:nvPr/>
        </p:nvSpPr>
        <p:spPr>
          <a:xfrm>
            <a:off x="1122256" y="5866046"/>
            <a:ext cx="26670" cy="27940"/>
          </a:xfrm>
          <a:custGeom>
            <a:avLst/>
            <a:gdLst/>
            <a:ahLst/>
            <a:cxnLst/>
            <a:rect l="l" t="t" r="r" b="b"/>
            <a:pathLst>
              <a:path w="26669" h="27939">
                <a:moveTo>
                  <a:pt x="26551" y="27639"/>
                </a:moveTo>
                <a:lnTo>
                  <a:pt x="22963" y="14149"/>
                </a:lnTo>
                <a:lnTo>
                  <a:pt x="13473" y="4312"/>
                </a:lnTo>
                <a:lnTo>
                  <a:pt x="0" y="0"/>
                </a:lnTo>
              </a:path>
            </a:pathLst>
          </a:custGeom>
          <a:ln w="3195">
            <a:solidFill>
              <a:srgbClr val="000000"/>
            </a:solidFill>
          </a:ln>
        </p:spPr>
        <p:txBody>
          <a:bodyPr wrap="square" lIns="0" tIns="0" rIns="0" bIns="0" rtlCol="0"/>
          <a:lstStyle/>
          <a:p>
            <a:endParaRPr/>
          </a:p>
        </p:txBody>
      </p:sp>
      <p:sp>
        <p:nvSpPr>
          <p:cNvPr id="33" name="object 33"/>
          <p:cNvSpPr/>
          <p:nvPr/>
        </p:nvSpPr>
        <p:spPr>
          <a:xfrm>
            <a:off x="743676" y="5865989"/>
            <a:ext cx="28575" cy="26034"/>
          </a:xfrm>
          <a:custGeom>
            <a:avLst/>
            <a:gdLst/>
            <a:ahLst/>
            <a:cxnLst/>
            <a:rect l="l" t="t" r="r" b="b"/>
            <a:pathLst>
              <a:path w="28575" h="26035">
                <a:moveTo>
                  <a:pt x="28343" y="0"/>
                </a:moveTo>
                <a:lnTo>
                  <a:pt x="14511" y="3500"/>
                </a:lnTo>
                <a:lnTo>
                  <a:pt x="4424" y="12756"/>
                </a:lnTo>
                <a:lnTo>
                  <a:pt x="0" y="25893"/>
                </a:lnTo>
              </a:path>
            </a:pathLst>
          </a:custGeom>
          <a:ln w="3190">
            <a:solidFill>
              <a:srgbClr val="000000"/>
            </a:solidFill>
          </a:ln>
        </p:spPr>
        <p:txBody>
          <a:bodyPr wrap="square" lIns="0" tIns="0" rIns="0" bIns="0" rtlCol="0"/>
          <a:lstStyle/>
          <a:p>
            <a:endParaRPr/>
          </a:p>
        </p:txBody>
      </p:sp>
      <p:sp>
        <p:nvSpPr>
          <p:cNvPr id="34" name="object 34"/>
          <p:cNvSpPr/>
          <p:nvPr/>
        </p:nvSpPr>
        <p:spPr>
          <a:xfrm>
            <a:off x="743616" y="5893685"/>
            <a:ext cx="0" cy="0"/>
          </a:xfrm>
          <a:custGeom>
            <a:avLst/>
            <a:gdLst/>
            <a:ahLst/>
            <a:cxnLst/>
            <a:rect l="l" t="t" r="r" b="b"/>
            <a:pathLst>
              <a:path>
                <a:moveTo>
                  <a:pt x="0" y="0"/>
                </a:moveTo>
                <a:lnTo>
                  <a:pt x="0" y="0"/>
                </a:lnTo>
              </a:path>
            </a:pathLst>
          </a:custGeom>
          <a:ln w="3175">
            <a:solidFill>
              <a:srgbClr val="F4E600"/>
            </a:solidFill>
          </a:ln>
        </p:spPr>
        <p:txBody>
          <a:bodyPr wrap="square" lIns="0" tIns="0" rIns="0" bIns="0" rtlCol="0"/>
          <a:lstStyle/>
          <a:p>
            <a:endParaRPr/>
          </a:p>
        </p:txBody>
      </p:sp>
      <p:sp>
        <p:nvSpPr>
          <p:cNvPr id="35" name="object 35"/>
          <p:cNvSpPr/>
          <p:nvPr/>
        </p:nvSpPr>
        <p:spPr>
          <a:xfrm>
            <a:off x="526347" y="6467463"/>
            <a:ext cx="17780" cy="18415"/>
          </a:xfrm>
          <a:custGeom>
            <a:avLst/>
            <a:gdLst/>
            <a:ahLst/>
            <a:cxnLst/>
            <a:rect l="l" t="t" r="r" b="b"/>
            <a:pathLst>
              <a:path w="17779" h="18414">
                <a:moveTo>
                  <a:pt x="17493" y="0"/>
                </a:moveTo>
                <a:lnTo>
                  <a:pt x="8863" y="9310"/>
                </a:lnTo>
                <a:lnTo>
                  <a:pt x="0" y="18411"/>
                </a:lnTo>
              </a:path>
            </a:pathLst>
          </a:custGeom>
          <a:ln w="3195">
            <a:solidFill>
              <a:srgbClr val="000000"/>
            </a:solidFill>
          </a:ln>
        </p:spPr>
        <p:txBody>
          <a:bodyPr wrap="square" lIns="0" tIns="0" rIns="0" bIns="0" rtlCol="0"/>
          <a:lstStyle/>
          <a:p>
            <a:endParaRPr/>
          </a:p>
        </p:txBody>
      </p:sp>
      <p:sp>
        <p:nvSpPr>
          <p:cNvPr id="36" name="object 36"/>
          <p:cNvSpPr/>
          <p:nvPr/>
        </p:nvSpPr>
        <p:spPr>
          <a:xfrm>
            <a:off x="601647" y="5873378"/>
            <a:ext cx="0" cy="0"/>
          </a:xfrm>
          <a:custGeom>
            <a:avLst/>
            <a:gdLst/>
            <a:ahLst/>
            <a:cxnLst/>
            <a:rect l="l" t="t" r="r" b="b"/>
            <a:pathLst>
              <a:path>
                <a:moveTo>
                  <a:pt x="0" y="0"/>
                </a:moveTo>
                <a:lnTo>
                  <a:pt x="0" y="0"/>
                </a:lnTo>
              </a:path>
            </a:pathLst>
          </a:custGeom>
          <a:ln w="3175">
            <a:solidFill>
              <a:srgbClr val="F4E600"/>
            </a:solidFill>
          </a:ln>
        </p:spPr>
        <p:txBody>
          <a:bodyPr wrap="square" lIns="0" tIns="0" rIns="0" bIns="0" rtlCol="0"/>
          <a:lstStyle/>
          <a:p>
            <a:endParaRPr/>
          </a:p>
        </p:txBody>
      </p:sp>
      <p:sp>
        <p:nvSpPr>
          <p:cNvPr id="37" name="object 37"/>
          <p:cNvSpPr/>
          <p:nvPr/>
        </p:nvSpPr>
        <p:spPr>
          <a:xfrm>
            <a:off x="647084" y="5865989"/>
            <a:ext cx="0" cy="0"/>
          </a:xfrm>
          <a:custGeom>
            <a:avLst/>
            <a:gdLst/>
            <a:ahLst/>
            <a:cxnLst/>
            <a:rect l="l" t="t" r="r" b="b"/>
            <a:pathLst>
              <a:path>
                <a:moveTo>
                  <a:pt x="0" y="0"/>
                </a:moveTo>
                <a:lnTo>
                  <a:pt x="0" y="0"/>
                </a:lnTo>
              </a:path>
            </a:pathLst>
          </a:custGeom>
          <a:ln w="3175">
            <a:solidFill>
              <a:srgbClr val="F4E600"/>
            </a:solidFill>
          </a:ln>
        </p:spPr>
        <p:txBody>
          <a:bodyPr wrap="square" lIns="0" tIns="0" rIns="0" bIns="0" rtlCol="0"/>
          <a:lstStyle/>
          <a:p>
            <a:endParaRPr/>
          </a:p>
        </p:txBody>
      </p:sp>
      <p:sp>
        <p:nvSpPr>
          <p:cNvPr id="38" name="object 38"/>
          <p:cNvSpPr/>
          <p:nvPr/>
        </p:nvSpPr>
        <p:spPr>
          <a:xfrm>
            <a:off x="461172" y="6489957"/>
            <a:ext cx="0" cy="0"/>
          </a:xfrm>
          <a:custGeom>
            <a:avLst/>
            <a:gdLst/>
            <a:ahLst/>
            <a:cxnLst/>
            <a:rect l="l" t="t" r="r" b="b"/>
            <a:pathLst>
              <a:path>
                <a:moveTo>
                  <a:pt x="0" y="0"/>
                </a:moveTo>
                <a:lnTo>
                  <a:pt x="0" y="0"/>
                </a:lnTo>
              </a:path>
            </a:pathLst>
          </a:custGeom>
          <a:ln w="3175">
            <a:solidFill>
              <a:srgbClr val="F4E600"/>
            </a:solidFill>
          </a:ln>
        </p:spPr>
        <p:txBody>
          <a:bodyPr wrap="square" lIns="0" tIns="0" rIns="0" bIns="0" rtlCol="0"/>
          <a:lstStyle/>
          <a:p>
            <a:endParaRPr/>
          </a:p>
        </p:txBody>
      </p:sp>
      <p:sp>
        <p:nvSpPr>
          <p:cNvPr id="39" name="object 39"/>
          <p:cNvSpPr/>
          <p:nvPr/>
        </p:nvSpPr>
        <p:spPr>
          <a:xfrm>
            <a:off x="1607670" y="6515630"/>
            <a:ext cx="295275" cy="0"/>
          </a:xfrm>
          <a:custGeom>
            <a:avLst/>
            <a:gdLst/>
            <a:ahLst/>
            <a:cxnLst/>
            <a:rect l="l" t="t" r="r" b="b"/>
            <a:pathLst>
              <a:path w="295275">
                <a:moveTo>
                  <a:pt x="0" y="0"/>
                </a:moveTo>
                <a:lnTo>
                  <a:pt x="294707" y="0"/>
                </a:lnTo>
              </a:path>
            </a:pathLst>
          </a:custGeom>
          <a:ln w="3175">
            <a:solidFill>
              <a:srgbClr val="000000"/>
            </a:solidFill>
          </a:ln>
        </p:spPr>
        <p:txBody>
          <a:bodyPr wrap="square" lIns="0" tIns="0" rIns="0" bIns="0" rtlCol="0"/>
          <a:lstStyle/>
          <a:p>
            <a:endParaRPr/>
          </a:p>
        </p:txBody>
      </p:sp>
      <p:sp>
        <p:nvSpPr>
          <p:cNvPr id="40" name="object 40"/>
          <p:cNvSpPr/>
          <p:nvPr/>
        </p:nvSpPr>
        <p:spPr>
          <a:xfrm>
            <a:off x="1529032" y="5895977"/>
            <a:ext cx="0" cy="340995"/>
          </a:xfrm>
          <a:custGeom>
            <a:avLst/>
            <a:gdLst/>
            <a:ahLst/>
            <a:cxnLst/>
            <a:rect l="l" t="t" r="r" b="b"/>
            <a:pathLst>
              <a:path h="340995">
                <a:moveTo>
                  <a:pt x="0" y="340796"/>
                </a:moveTo>
                <a:lnTo>
                  <a:pt x="0" y="0"/>
                </a:lnTo>
              </a:path>
            </a:pathLst>
          </a:custGeom>
          <a:ln w="3234">
            <a:solidFill>
              <a:srgbClr val="000000"/>
            </a:solidFill>
          </a:ln>
        </p:spPr>
        <p:txBody>
          <a:bodyPr wrap="square" lIns="0" tIns="0" rIns="0" bIns="0" rtlCol="0"/>
          <a:lstStyle/>
          <a:p>
            <a:endParaRPr/>
          </a:p>
        </p:txBody>
      </p:sp>
      <p:sp>
        <p:nvSpPr>
          <p:cNvPr id="41" name="object 41"/>
          <p:cNvSpPr/>
          <p:nvPr/>
        </p:nvSpPr>
        <p:spPr>
          <a:xfrm>
            <a:off x="1490870" y="5895978"/>
            <a:ext cx="38735" cy="0"/>
          </a:xfrm>
          <a:custGeom>
            <a:avLst/>
            <a:gdLst/>
            <a:ahLst/>
            <a:cxnLst/>
            <a:rect l="l" t="t" r="r" b="b"/>
            <a:pathLst>
              <a:path w="38734">
                <a:moveTo>
                  <a:pt x="38161" y="0"/>
                </a:moveTo>
                <a:lnTo>
                  <a:pt x="0" y="0"/>
                </a:lnTo>
              </a:path>
            </a:pathLst>
          </a:custGeom>
          <a:ln w="3175">
            <a:solidFill>
              <a:srgbClr val="000000"/>
            </a:solidFill>
          </a:ln>
        </p:spPr>
        <p:txBody>
          <a:bodyPr wrap="square" lIns="0" tIns="0" rIns="0" bIns="0" rtlCol="0"/>
          <a:lstStyle/>
          <a:p>
            <a:endParaRPr/>
          </a:p>
        </p:txBody>
      </p:sp>
      <p:sp>
        <p:nvSpPr>
          <p:cNvPr id="42" name="object 42"/>
          <p:cNvSpPr/>
          <p:nvPr/>
        </p:nvSpPr>
        <p:spPr>
          <a:xfrm>
            <a:off x="1468275" y="5895978"/>
            <a:ext cx="22860" cy="14604"/>
          </a:xfrm>
          <a:custGeom>
            <a:avLst/>
            <a:gdLst/>
            <a:ahLst/>
            <a:cxnLst/>
            <a:rect l="l" t="t" r="r" b="b"/>
            <a:pathLst>
              <a:path w="22859" h="14604">
                <a:moveTo>
                  <a:pt x="22595" y="0"/>
                </a:moveTo>
                <a:lnTo>
                  <a:pt x="8995" y="3956"/>
                </a:lnTo>
                <a:lnTo>
                  <a:pt x="0" y="14189"/>
                </a:lnTo>
              </a:path>
            </a:pathLst>
          </a:custGeom>
          <a:ln w="3176">
            <a:solidFill>
              <a:srgbClr val="000000"/>
            </a:solidFill>
          </a:ln>
        </p:spPr>
        <p:txBody>
          <a:bodyPr wrap="square" lIns="0" tIns="0" rIns="0" bIns="0" rtlCol="0"/>
          <a:lstStyle/>
          <a:p>
            <a:endParaRPr/>
          </a:p>
        </p:txBody>
      </p:sp>
      <p:sp>
        <p:nvSpPr>
          <p:cNvPr id="43" name="object 43"/>
          <p:cNvSpPr/>
          <p:nvPr/>
        </p:nvSpPr>
        <p:spPr>
          <a:xfrm>
            <a:off x="1466065" y="5919815"/>
            <a:ext cx="0" cy="297815"/>
          </a:xfrm>
          <a:custGeom>
            <a:avLst/>
            <a:gdLst/>
            <a:ahLst/>
            <a:cxnLst/>
            <a:rect l="l" t="t" r="r" b="b"/>
            <a:pathLst>
              <a:path h="297814">
                <a:moveTo>
                  <a:pt x="0" y="0"/>
                </a:moveTo>
                <a:lnTo>
                  <a:pt x="0" y="297588"/>
                </a:lnTo>
              </a:path>
            </a:pathLst>
          </a:custGeom>
          <a:ln w="3234">
            <a:solidFill>
              <a:srgbClr val="000000"/>
            </a:solidFill>
          </a:ln>
        </p:spPr>
        <p:txBody>
          <a:bodyPr wrap="square" lIns="0" tIns="0" rIns="0" bIns="0" rtlCol="0"/>
          <a:lstStyle/>
          <a:p>
            <a:endParaRPr/>
          </a:p>
        </p:txBody>
      </p:sp>
      <p:sp>
        <p:nvSpPr>
          <p:cNvPr id="44" name="object 44"/>
          <p:cNvSpPr/>
          <p:nvPr/>
        </p:nvSpPr>
        <p:spPr>
          <a:xfrm>
            <a:off x="1382078" y="6229156"/>
            <a:ext cx="84455" cy="211454"/>
          </a:xfrm>
          <a:custGeom>
            <a:avLst/>
            <a:gdLst/>
            <a:ahLst/>
            <a:cxnLst/>
            <a:rect l="l" t="t" r="r" b="b"/>
            <a:pathLst>
              <a:path w="84455" h="211454">
                <a:moveTo>
                  <a:pt x="0" y="211303"/>
                </a:moveTo>
                <a:lnTo>
                  <a:pt x="24802" y="180865"/>
                </a:lnTo>
                <a:lnTo>
                  <a:pt x="45489" y="147987"/>
                </a:lnTo>
                <a:lnTo>
                  <a:pt x="61913" y="113065"/>
                </a:lnTo>
                <a:lnTo>
                  <a:pt x="73923" y="76496"/>
                </a:lnTo>
                <a:lnTo>
                  <a:pt x="81372" y="38675"/>
                </a:lnTo>
                <a:lnTo>
                  <a:pt x="83729" y="12962"/>
                </a:lnTo>
                <a:lnTo>
                  <a:pt x="84109" y="0"/>
                </a:lnTo>
              </a:path>
            </a:pathLst>
          </a:custGeom>
          <a:ln w="3223">
            <a:solidFill>
              <a:srgbClr val="000000"/>
            </a:solidFill>
          </a:ln>
        </p:spPr>
        <p:txBody>
          <a:bodyPr wrap="square" lIns="0" tIns="0" rIns="0" bIns="0" rtlCol="0"/>
          <a:lstStyle/>
          <a:p>
            <a:endParaRPr/>
          </a:p>
        </p:txBody>
      </p:sp>
      <p:sp>
        <p:nvSpPr>
          <p:cNvPr id="45" name="object 45"/>
          <p:cNvSpPr/>
          <p:nvPr/>
        </p:nvSpPr>
        <p:spPr>
          <a:xfrm>
            <a:off x="1382078" y="6440459"/>
            <a:ext cx="0" cy="75565"/>
          </a:xfrm>
          <a:custGeom>
            <a:avLst/>
            <a:gdLst/>
            <a:ahLst/>
            <a:cxnLst/>
            <a:rect l="l" t="t" r="r" b="b"/>
            <a:pathLst>
              <a:path h="75565">
                <a:moveTo>
                  <a:pt x="0" y="0"/>
                </a:moveTo>
                <a:lnTo>
                  <a:pt x="0" y="75162"/>
                </a:lnTo>
              </a:path>
            </a:pathLst>
          </a:custGeom>
          <a:ln w="3234">
            <a:solidFill>
              <a:srgbClr val="000000"/>
            </a:solidFill>
          </a:ln>
        </p:spPr>
        <p:txBody>
          <a:bodyPr wrap="square" lIns="0" tIns="0" rIns="0" bIns="0" rtlCol="0"/>
          <a:lstStyle/>
          <a:p>
            <a:endParaRPr/>
          </a:p>
        </p:txBody>
      </p:sp>
      <p:sp>
        <p:nvSpPr>
          <p:cNvPr id="46" name="object 46"/>
          <p:cNvSpPr/>
          <p:nvPr/>
        </p:nvSpPr>
        <p:spPr>
          <a:xfrm>
            <a:off x="1382079" y="6515622"/>
            <a:ext cx="11430" cy="0"/>
          </a:xfrm>
          <a:custGeom>
            <a:avLst/>
            <a:gdLst/>
            <a:ahLst/>
            <a:cxnLst/>
            <a:rect l="l" t="t" r="r" b="b"/>
            <a:pathLst>
              <a:path w="11430">
                <a:moveTo>
                  <a:pt x="11093" y="0"/>
                </a:moveTo>
                <a:lnTo>
                  <a:pt x="0" y="0"/>
                </a:lnTo>
              </a:path>
            </a:pathLst>
          </a:custGeom>
          <a:ln w="3175">
            <a:solidFill>
              <a:srgbClr val="000000"/>
            </a:solidFill>
          </a:ln>
        </p:spPr>
        <p:txBody>
          <a:bodyPr wrap="square" lIns="0" tIns="0" rIns="0" bIns="0" rtlCol="0"/>
          <a:lstStyle/>
          <a:p>
            <a:endParaRPr/>
          </a:p>
        </p:txBody>
      </p:sp>
      <p:sp>
        <p:nvSpPr>
          <p:cNvPr id="47" name="object 47"/>
          <p:cNvSpPr/>
          <p:nvPr/>
        </p:nvSpPr>
        <p:spPr>
          <a:xfrm>
            <a:off x="1843343" y="5917813"/>
            <a:ext cx="59055" cy="598170"/>
          </a:xfrm>
          <a:custGeom>
            <a:avLst/>
            <a:gdLst/>
            <a:ahLst/>
            <a:cxnLst/>
            <a:rect l="l" t="t" r="r" b="b"/>
            <a:pathLst>
              <a:path w="59055" h="598170">
                <a:moveTo>
                  <a:pt x="59034" y="597817"/>
                </a:moveTo>
                <a:lnTo>
                  <a:pt x="0" y="0"/>
                </a:lnTo>
              </a:path>
            </a:pathLst>
          </a:custGeom>
          <a:ln w="3233">
            <a:solidFill>
              <a:srgbClr val="000000"/>
            </a:solidFill>
          </a:ln>
        </p:spPr>
        <p:txBody>
          <a:bodyPr wrap="square" lIns="0" tIns="0" rIns="0" bIns="0" rtlCol="0"/>
          <a:lstStyle/>
          <a:p>
            <a:endParaRPr/>
          </a:p>
        </p:txBody>
      </p:sp>
      <p:sp>
        <p:nvSpPr>
          <p:cNvPr id="48" name="object 48"/>
          <p:cNvSpPr/>
          <p:nvPr/>
        </p:nvSpPr>
        <p:spPr>
          <a:xfrm>
            <a:off x="1827201" y="5897197"/>
            <a:ext cx="16510" cy="20955"/>
          </a:xfrm>
          <a:custGeom>
            <a:avLst/>
            <a:gdLst/>
            <a:ahLst/>
            <a:cxnLst/>
            <a:rect l="l" t="t" r="r" b="b"/>
            <a:pathLst>
              <a:path w="16510" h="20954">
                <a:moveTo>
                  <a:pt x="16142" y="20616"/>
                </a:moveTo>
                <a:lnTo>
                  <a:pt x="10991" y="7937"/>
                </a:lnTo>
                <a:lnTo>
                  <a:pt x="0" y="0"/>
                </a:lnTo>
              </a:path>
            </a:pathLst>
          </a:custGeom>
          <a:ln w="3203">
            <a:solidFill>
              <a:srgbClr val="000000"/>
            </a:solidFill>
          </a:ln>
        </p:spPr>
        <p:txBody>
          <a:bodyPr wrap="square" lIns="0" tIns="0" rIns="0" bIns="0" rtlCol="0"/>
          <a:lstStyle/>
          <a:p>
            <a:endParaRPr/>
          </a:p>
        </p:txBody>
      </p:sp>
      <p:sp>
        <p:nvSpPr>
          <p:cNvPr id="49" name="object 49"/>
          <p:cNvSpPr/>
          <p:nvPr/>
        </p:nvSpPr>
        <p:spPr>
          <a:xfrm>
            <a:off x="1669185" y="5895606"/>
            <a:ext cx="22860" cy="13970"/>
          </a:xfrm>
          <a:custGeom>
            <a:avLst/>
            <a:gdLst/>
            <a:ahLst/>
            <a:cxnLst/>
            <a:rect l="l" t="t" r="r" b="b"/>
            <a:pathLst>
              <a:path w="22860" h="13970">
                <a:moveTo>
                  <a:pt x="22593" y="0"/>
                </a:moveTo>
                <a:lnTo>
                  <a:pt x="9156" y="3784"/>
                </a:lnTo>
                <a:lnTo>
                  <a:pt x="0" y="13691"/>
                </a:lnTo>
              </a:path>
            </a:pathLst>
          </a:custGeom>
          <a:ln w="3175">
            <a:solidFill>
              <a:srgbClr val="000000"/>
            </a:solidFill>
          </a:ln>
        </p:spPr>
        <p:txBody>
          <a:bodyPr wrap="square" lIns="0" tIns="0" rIns="0" bIns="0" rtlCol="0"/>
          <a:lstStyle/>
          <a:p>
            <a:endParaRPr/>
          </a:p>
        </p:txBody>
      </p:sp>
      <p:sp>
        <p:nvSpPr>
          <p:cNvPr id="50" name="object 50"/>
          <p:cNvSpPr/>
          <p:nvPr/>
        </p:nvSpPr>
        <p:spPr>
          <a:xfrm>
            <a:off x="1607670" y="5917814"/>
            <a:ext cx="59055" cy="598170"/>
          </a:xfrm>
          <a:custGeom>
            <a:avLst/>
            <a:gdLst/>
            <a:ahLst/>
            <a:cxnLst/>
            <a:rect l="l" t="t" r="r" b="b"/>
            <a:pathLst>
              <a:path w="59055" h="598170">
                <a:moveTo>
                  <a:pt x="59034" y="0"/>
                </a:moveTo>
                <a:lnTo>
                  <a:pt x="0" y="597817"/>
                </a:lnTo>
              </a:path>
            </a:pathLst>
          </a:custGeom>
          <a:ln w="3233">
            <a:solidFill>
              <a:srgbClr val="000000"/>
            </a:solidFill>
          </a:ln>
        </p:spPr>
        <p:txBody>
          <a:bodyPr wrap="square" lIns="0" tIns="0" rIns="0" bIns="0" rtlCol="0"/>
          <a:lstStyle/>
          <a:p>
            <a:endParaRPr/>
          </a:p>
        </p:txBody>
      </p:sp>
      <p:sp>
        <p:nvSpPr>
          <p:cNvPr id="51" name="object 51"/>
          <p:cNvSpPr/>
          <p:nvPr/>
        </p:nvSpPr>
        <p:spPr>
          <a:xfrm>
            <a:off x="1393172" y="6236773"/>
            <a:ext cx="135890" cy="279400"/>
          </a:xfrm>
          <a:custGeom>
            <a:avLst/>
            <a:gdLst/>
            <a:ahLst/>
            <a:cxnLst/>
            <a:rect l="l" t="t" r="r" b="b"/>
            <a:pathLst>
              <a:path w="135890" h="279400">
                <a:moveTo>
                  <a:pt x="0" y="278848"/>
                </a:moveTo>
                <a:lnTo>
                  <a:pt x="35249" y="245272"/>
                </a:lnTo>
                <a:lnTo>
                  <a:pt x="65633" y="207999"/>
                </a:lnTo>
                <a:lnTo>
                  <a:pt x="90905" y="167533"/>
                </a:lnTo>
                <a:lnTo>
                  <a:pt x="110818" y="124380"/>
                </a:lnTo>
                <a:lnTo>
                  <a:pt x="125129" y="79043"/>
                </a:lnTo>
                <a:lnTo>
                  <a:pt x="133590" y="32027"/>
                </a:lnTo>
                <a:lnTo>
                  <a:pt x="135068" y="16069"/>
                </a:lnTo>
                <a:lnTo>
                  <a:pt x="135860" y="0"/>
                </a:lnTo>
              </a:path>
            </a:pathLst>
          </a:custGeom>
          <a:ln w="3218">
            <a:solidFill>
              <a:srgbClr val="000000"/>
            </a:solidFill>
          </a:ln>
        </p:spPr>
        <p:txBody>
          <a:bodyPr wrap="square" lIns="0" tIns="0" rIns="0" bIns="0" rtlCol="0"/>
          <a:lstStyle/>
          <a:p>
            <a:endParaRPr/>
          </a:p>
        </p:txBody>
      </p:sp>
      <p:sp>
        <p:nvSpPr>
          <p:cNvPr id="52" name="object 52"/>
          <p:cNvSpPr/>
          <p:nvPr/>
        </p:nvSpPr>
        <p:spPr>
          <a:xfrm>
            <a:off x="1418345" y="6431895"/>
            <a:ext cx="19685" cy="19050"/>
          </a:xfrm>
          <a:custGeom>
            <a:avLst/>
            <a:gdLst/>
            <a:ahLst/>
            <a:cxnLst/>
            <a:rect l="l" t="t" r="r" b="b"/>
            <a:pathLst>
              <a:path w="19684" h="19050">
                <a:moveTo>
                  <a:pt x="0" y="9303"/>
                </a:moveTo>
                <a:lnTo>
                  <a:pt x="0" y="4164"/>
                </a:lnTo>
                <a:lnTo>
                  <a:pt x="4272" y="0"/>
                </a:lnTo>
                <a:lnTo>
                  <a:pt x="9540" y="0"/>
                </a:lnTo>
                <a:lnTo>
                  <a:pt x="14810" y="0"/>
                </a:lnTo>
                <a:lnTo>
                  <a:pt x="19084" y="4164"/>
                </a:lnTo>
                <a:lnTo>
                  <a:pt x="19084" y="9303"/>
                </a:lnTo>
                <a:lnTo>
                  <a:pt x="19084" y="14441"/>
                </a:lnTo>
                <a:lnTo>
                  <a:pt x="14810" y="18606"/>
                </a:lnTo>
                <a:lnTo>
                  <a:pt x="9540" y="18606"/>
                </a:lnTo>
                <a:lnTo>
                  <a:pt x="4272" y="18606"/>
                </a:lnTo>
                <a:lnTo>
                  <a:pt x="0" y="14441"/>
                </a:lnTo>
                <a:lnTo>
                  <a:pt x="0" y="9303"/>
                </a:lnTo>
                <a:close/>
              </a:path>
            </a:pathLst>
          </a:custGeom>
          <a:ln w="3192">
            <a:solidFill>
              <a:srgbClr val="000000"/>
            </a:solidFill>
          </a:ln>
        </p:spPr>
        <p:txBody>
          <a:bodyPr wrap="square" lIns="0" tIns="0" rIns="0" bIns="0" rtlCol="0"/>
          <a:lstStyle/>
          <a:p>
            <a:endParaRPr/>
          </a:p>
        </p:txBody>
      </p:sp>
      <p:sp>
        <p:nvSpPr>
          <p:cNvPr id="53" name="object 53"/>
          <p:cNvSpPr/>
          <p:nvPr/>
        </p:nvSpPr>
        <p:spPr>
          <a:xfrm>
            <a:off x="742975" y="6385074"/>
            <a:ext cx="405765" cy="130810"/>
          </a:xfrm>
          <a:custGeom>
            <a:avLst/>
            <a:gdLst/>
            <a:ahLst/>
            <a:cxnLst/>
            <a:rect l="l" t="t" r="r" b="b"/>
            <a:pathLst>
              <a:path w="405765" h="130809">
                <a:moveTo>
                  <a:pt x="0" y="0"/>
                </a:moveTo>
                <a:lnTo>
                  <a:pt x="405691" y="0"/>
                </a:lnTo>
                <a:lnTo>
                  <a:pt x="405691" y="130423"/>
                </a:lnTo>
                <a:lnTo>
                  <a:pt x="0" y="130423"/>
                </a:lnTo>
                <a:lnTo>
                  <a:pt x="0" y="0"/>
                </a:lnTo>
                <a:close/>
              </a:path>
            </a:pathLst>
          </a:custGeom>
          <a:solidFill>
            <a:srgbClr val="FFFFFF"/>
          </a:solidFill>
        </p:spPr>
        <p:txBody>
          <a:bodyPr wrap="square" lIns="0" tIns="0" rIns="0" bIns="0" rtlCol="0"/>
          <a:lstStyle/>
          <a:p>
            <a:endParaRPr/>
          </a:p>
        </p:txBody>
      </p:sp>
      <p:sp>
        <p:nvSpPr>
          <p:cNvPr id="54" name="object 54"/>
          <p:cNvSpPr/>
          <p:nvPr/>
        </p:nvSpPr>
        <p:spPr>
          <a:xfrm>
            <a:off x="742975" y="6385073"/>
            <a:ext cx="405765" cy="130810"/>
          </a:xfrm>
          <a:custGeom>
            <a:avLst/>
            <a:gdLst/>
            <a:ahLst/>
            <a:cxnLst/>
            <a:rect l="l" t="t" r="r" b="b"/>
            <a:pathLst>
              <a:path w="405765" h="130809">
                <a:moveTo>
                  <a:pt x="405689" y="130423"/>
                </a:moveTo>
                <a:lnTo>
                  <a:pt x="0" y="130423"/>
                </a:lnTo>
                <a:lnTo>
                  <a:pt x="0" y="0"/>
                </a:lnTo>
                <a:lnTo>
                  <a:pt x="405689" y="0"/>
                </a:lnTo>
                <a:lnTo>
                  <a:pt x="405689" y="130423"/>
                </a:lnTo>
                <a:close/>
              </a:path>
            </a:pathLst>
          </a:custGeom>
          <a:ln w="3175">
            <a:solidFill>
              <a:srgbClr val="000000"/>
            </a:solidFill>
          </a:ln>
        </p:spPr>
        <p:txBody>
          <a:bodyPr wrap="square" lIns="0" tIns="0" rIns="0" bIns="0" rtlCol="0"/>
          <a:lstStyle/>
          <a:p>
            <a:endParaRPr/>
          </a:p>
        </p:txBody>
      </p:sp>
      <p:sp>
        <p:nvSpPr>
          <p:cNvPr id="55" name="object 55"/>
          <p:cNvSpPr/>
          <p:nvPr/>
        </p:nvSpPr>
        <p:spPr>
          <a:xfrm>
            <a:off x="5533123" y="5575300"/>
            <a:ext cx="894575" cy="863066"/>
          </a:xfrm>
          <a:prstGeom prst="rect">
            <a:avLst/>
          </a:prstGeom>
          <a:blipFill>
            <a:blip r:embed="rId6" cstate="print"/>
            <a:stretch>
              <a:fillRect/>
            </a:stretch>
          </a:blipFill>
        </p:spPr>
        <p:txBody>
          <a:bodyPr wrap="square" lIns="0" tIns="0" rIns="0" bIns="0" rtlCol="0"/>
          <a:lstStyle/>
          <a:p>
            <a:endParaRPr/>
          </a:p>
        </p:txBody>
      </p:sp>
      <p:sp>
        <p:nvSpPr>
          <p:cNvPr id="56" name="object 56"/>
          <p:cNvSpPr/>
          <p:nvPr/>
        </p:nvSpPr>
        <p:spPr>
          <a:xfrm>
            <a:off x="5445450" y="5420144"/>
            <a:ext cx="982897" cy="1051064"/>
          </a:xfrm>
          <a:prstGeom prst="rect">
            <a:avLst/>
          </a:prstGeom>
          <a:blipFill>
            <a:blip r:embed="rId7" cstate="print"/>
            <a:stretch>
              <a:fillRect/>
            </a:stretch>
          </a:blipFill>
        </p:spPr>
        <p:txBody>
          <a:bodyPr wrap="square" lIns="0" tIns="0" rIns="0" bIns="0" rtlCol="0"/>
          <a:lstStyle/>
          <a:p>
            <a:endParaRPr/>
          </a:p>
        </p:txBody>
      </p:sp>
      <p:sp>
        <p:nvSpPr>
          <p:cNvPr id="58" name="object 58"/>
          <p:cNvSpPr/>
          <p:nvPr/>
        </p:nvSpPr>
        <p:spPr>
          <a:xfrm>
            <a:off x="4079925" y="5575300"/>
            <a:ext cx="894575" cy="863066"/>
          </a:xfrm>
          <a:prstGeom prst="rect">
            <a:avLst/>
          </a:prstGeom>
          <a:blipFill>
            <a:blip r:embed="rId8" cstate="print"/>
            <a:stretch>
              <a:fillRect/>
            </a:stretch>
          </a:blipFill>
        </p:spPr>
        <p:txBody>
          <a:bodyPr wrap="square" lIns="0" tIns="0" rIns="0" bIns="0" rtlCol="0"/>
          <a:lstStyle/>
          <a:p>
            <a:endParaRPr/>
          </a:p>
        </p:txBody>
      </p:sp>
      <p:sp>
        <p:nvSpPr>
          <p:cNvPr id="59" name="object 59"/>
          <p:cNvSpPr/>
          <p:nvPr/>
        </p:nvSpPr>
        <p:spPr>
          <a:xfrm>
            <a:off x="3991369" y="5420144"/>
            <a:ext cx="985029" cy="1051064"/>
          </a:xfrm>
          <a:prstGeom prst="rect">
            <a:avLst/>
          </a:prstGeom>
          <a:blipFill>
            <a:blip r:embed="rId9" cstate="print"/>
            <a:stretch>
              <a:fillRect/>
            </a:stretch>
          </a:blipFill>
        </p:spPr>
        <p:txBody>
          <a:bodyPr wrap="square" lIns="0" tIns="0" rIns="0" bIns="0" rtlCol="0"/>
          <a:lstStyle/>
          <a:p>
            <a:endParaRPr/>
          </a:p>
        </p:txBody>
      </p:sp>
      <p:sp>
        <p:nvSpPr>
          <p:cNvPr id="193" name="object 193"/>
          <p:cNvSpPr txBox="1"/>
          <p:nvPr/>
        </p:nvSpPr>
        <p:spPr>
          <a:xfrm>
            <a:off x="406532" y="7195085"/>
            <a:ext cx="4501515" cy="184666"/>
          </a:xfrm>
          <a:prstGeom prst="rect">
            <a:avLst/>
          </a:prstGeom>
        </p:spPr>
        <p:txBody>
          <a:bodyPr vert="horz" wrap="square" lIns="0" tIns="0" rIns="0" bIns="0" rtlCol="0">
            <a:spAutoFit/>
          </a:bodyPr>
          <a:lstStyle/>
          <a:p>
            <a:pPr marL="12700">
              <a:lnSpc>
                <a:spcPct val="100000"/>
              </a:lnSpc>
              <a:spcBef>
                <a:spcPts val="585"/>
              </a:spcBef>
            </a:pPr>
            <a:r>
              <a:rPr sz="1200" b="1" spc="10" smtClean="0">
                <a:solidFill>
                  <a:srgbClr val="E5007D"/>
                </a:solidFill>
                <a:latin typeface="Calibri"/>
                <a:cs typeface="Calibri"/>
              </a:rPr>
              <a:t>16</a:t>
            </a:r>
            <a:r>
              <a:rPr sz="1200" b="1" spc="40" smtClean="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dirty="0">
              <a:latin typeface="Calibri"/>
              <a:cs typeface="Calibri"/>
            </a:endParaRPr>
          </a:p>
        </p:txBody>
      </p:sp>
      <p:sp>
        <p:nvSpPr>
          <p:cNvPr id="197" name="object 197"/>
          <p:cNvSpPr txBox="1"/>
          <p:nvPr/>
        </p:nvSpPr>
        <p:spPr>
          <a:xfrm>
            <a:off x="520626" y="5635983"/>
            <a:ext cx="793823" cy="153888"/>
          </a:xfrm>
          <a:prstGeom prst="rect">
            <a:avLst/>
          </a:prstGeom>
        </p:spPr>
        <p:txBody>
          <a:bodyPr vert="horz" wrap="square" lIns="0" tIns="0" rIns="0" bIns="0" rtlCol="0">
            <a:spAutoFit/>
          </a:bodyPr>
          <a:lstStyle/>
          <a:p>
            <a:pPr marL="12700">
              <a:lnSpc>
                <a:spcPct val="100000"/>
              </a:lnSpc>
            </a:pPr>
            <a:r>
              <a:rPr sz="1000" spc="-20" dirty="0" smtClean="0">
                <a:solidFill>
                  <a:srgbClr val="575756"/>
                </a:solidFill>
                <a:latin typeface="Calibri"/>
                <a:cs typeface="Calibri"/>
              </a:rPr>
              <a:t>FL</a:t>
            </a:r>
            <a:r>
              <a:rPr sz="1000" spc="-75" dirty="0" smtClean="0">
                <a:solidFill>
                  <a:srgbClr val="575756"/>
                </a:solidFill>
                <a:latin typeface="Calibri"/>
                <a:cs typeface="Calibri"/>
              </a:rPr>
              <a:t>A</a:t>
            </a:r>
            <a:r>
              <a:rPr sz="1000" spc="-45" dirty="0" smtClean="0">
                <a:solidFill>
                  <a:srgbClr val="575756"/>
                </a:solidFill>
                <a:latin typeface="Calibri"/>
                <a:cs typeface="Calibri"/>
              </a:rPr>
              <a:t>T</a:t>
            </a:r>
            <a:r>
              <a:rPr lang="ru-RU" sz="1000" spc="-45" dirty="0" smtClean="0">
                <a:solidFill>
                  <a:srgbClr val="575756"/>
                </a:solidFill>
                <a:latin typeface="Calibri"/>
                <a:cs typeface="Calibri"/>
              </a:rPr>
              <a:t>-ТЛОСКИЙ</a:t>
            </a:r>
            <a:endParaRPr sz="1000" dirty="0">
              <a:latin typeface="Calibri"/>
              <a:cs typeface="Calibri"/>
            </a:endParaRPr>
          </a:p>
        </p:txBody>
      </p:sp>
      <p:sp>
        <p:nvSpPr>
          <p:cNvPr id="198" name="object 198"/>
          <p:cNvSpPr txBox="1"/>
          <p:nvPr/>
        </p:nvSpPr>
        <p:spPr>
          <a:xfrm>
            <a:off x="1520842" y="5635984"/>
            <a:ext cx="898508" cy="153888"/>
          </a:xfrm>
          <a:prstGeom prst="rect">
            <a:avLst/>
          </a:prstGeom>
        </p:spPr>
        <p:txBody>
          <a:bodyPr vert="horz" wrap="square" lIns="0" tIns="0" rIns="0" bIns="0" rtlCol="0">
            <a:spAutoFit/>
          </a:bodyPr>
          <a:lstStyle/>
          <a:p>
            <a:pPr marL="12700">
              <a:lnSpc>
                <a:spcPct val="100000"/>
              </a:lnSpc>
            </a:pPr>
            <a:r>
              <a:rPr sz="1000" spc="-30" dirty="0" smtClean="0">
                <a:solidFill>
                  <a:srgbClr val="575756"/>
                </a:solidFill>
                <a:latin typeface="Calibri"/>
                <a:cs typeface="Calibri"/>
              </a:rPr>
              <a:t>SLIM</a:t>
            </a:r>
            <a:r>
              <a:rPr lang="ru-RU" sz="1000" spc="-30" dirty="0" smtClean="0">
                <a:solidFill>
                  <a:srgbClr val="575756"/>
                </a:solidFill>
                <a:latin typeface="Calibri"/>
                <a:cs typeface="Calibri"/>
              </a:rPr>
              <a:t>-ТОНКИЙ</a:t>
            </a:r>
            <a:endParaRPr sz="1000" dirty="0">
              <a:latin typeface="Calibri"/>
              <a:cs typeface="Calibri"/>
            </a:endParaRPr>
          </a:p>
        </p:txBody>
      </p:sp>
      <p:sp>
        <p:nvSpPr>
          <p:cNvPr id="203" name="object 203"/>
          <p:cNvSpPr txBox="1"/>
          <p:nvPr/>
        </p:nvSpPr>
        <p:spPr>
          <a:xfrm>
            <a:off x="1168083" y="3242479"/>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2</a:t>
            </a:r>
            <a:endParaRPr sz="800">
              <a:latin typeface="Calibri"/>
              <a:cs typeface="Calibri"/>
            </a:endParaRPr>
          </a:p>
        </p:txBody>
      </p:sp>
      <p:sp>
        <p:nvSpPr>
          <p:cNvPr id="204" name="object 204"/>
          <p:cNvSpPr txBox="1"/>
          <p:nvPr/>
        </p:nvSpPr>
        <p:spPr>
          <a:xfrm>
            <a:off x="5243259" y="3073315"/>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p:txBody>
      </p:sp>
      <p:sp>
        <p:nvSpPr>
          <p:cNvPr id="205" name="object 205"/>
          <p:cNvSpPr txBox="1"/>
          <p:nvPr/>
        </p:nvSpPr>
        <p:spPr>
          <a:xfrm>
            <a:off x="4469270" y="3177760"/>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3</a:t>
            </a:r>
            <a:endParaRPr sz="800">
              <a:latin typeface="Calibri"/>
              <a:cs typeface="Calibri"/>
            </a:endParaRPr>
          </a:p>
        </p:txBody>
      </p:sp>
      <p:sp>
        <p:nvSpPr>
          <p:cNvPr id="206" name="object 206"/>
          <p:cNvSpPr txBox="1"/>
          <p:nvPr/>
        </p:nvSpPr>
        <p:spPr>
          <a:xfrm>
            <a:off x="7871245" y="3195743"/>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4</a:t>
            </a:r>
            <a:endParaRPr sz="800">
              <a:latin typeface="Calibri"/>
              <a:cs typeface="Calibri"/>
            </a:endParaRPr>
          </a:p>
        </p:txBody>
      </p:sp>
      <p:sp>
        <p:nvSpPr>
          <p:cNvPr id="213" name="object 213"/>
          <p:cNvSpPr txBox="1"/>
          <p:nvPr/>
        </p:nvSpPr>
        <p:spPr>
          <a:xfrm>
            <a:off x="3497835" y="6575228"/>
            <a:ext cx="1858467" cy="217624"/>
          </a:xfrm>
          <a:prstGeom prst="rect">
            <a:avLst/>
          </a:prstGeom>
        </p:spPr>
        <p:txBody>
          <a:bodyPr vert="horz" wrap="square" lIns="0" tIns="0" rIns="0" bIns="0" rtlCol="0">
            <a:spAutoFit/>
          </a:bodyPr>
          <a:lstStyle/>
          <a:p>
            <a:pPr marR="164465">
              <a:lnSpc>
                <a:spcPct val="101200"/>
              </a:lnSpc>
            </a:pPr>
            <a:r>
              <a:rPr lang="fi-FI" sz="700" dirty="0" smtClean="0"/>
              <a:t>design load </a:t>
            </a:r>
            <a:r>
              <a:rPr lang="ru-RU" sz="700" dirty="0" smtClean="0"/>
              <a:t>/ </a:t>
            </a:r>
            <a:r>
              <a:rPr lang="uk-UA" sz="700" spc="-25" dirty="0" err="1" smtClean="0">
                <a:solidFill>
                  <a:srgbClr val="3C3C3B"/>
                </a:solidFill>
                <a:cs typeface="Calibri"/>
              </a:rPr>
              <a:t>расчетная</a:t>
            </a:r>
            <a:r>
              <a:rPr lang="uk-UA" sz="700" spc="-25" dirty="0" smtClean="0">
                <a:solidFill>
                  <a:srgbClr val="3C3C3B"/>
                </a:solidFill>
                <a:cs typeface="Calibri"/>
              </a:rPr>
              <a:t> </a:t>
            </a:r>
            <a:r>
              <a:rPr lang="uk-UA" sz="700" spc="-25" dirty="0" err="1" smtClean="0">
                <a:solidFill>
                  <a:srgbClr val="3C3C3B"/>
                </a:solidFill>
                <a:cs typeface="Calibri"/>
              </a:rPr>
              <a:t>нагрузка</a:t>
            </a:r>
            <a:r>
              <a:rPr lang="uk-UA" sz="700" spc="-25" dirty="0" smtClean="0">
                <a:solidFill>
                  <a:srgbClr val="3C3C3B"/>
                </a:solidFill>
                <a:cs typeface="Calibri"/>
              </a:rPr>
              <a:t>           </a:t>
            </a:r>
            <a:r>
              <a:rPr lang="ru-RU" sz="700" spc="-20" dirty="0" smtClean="0">
                <a:solidFill>
                  <a:srgbClr val="3C3C3B"/>
                </a:solidFill>
                <a:cs typeface="Calibri"/>
              </a:rPr>
              <a:t>1 </a:t>
            </a:r>
            <a:r>
              <a:rPr lang="ru-RU" sz="700" spc="-20" dirty="0" smtClean="0">
                <a:solidFill>
                  <a:srgbClr val="3C3C3B"/>
                </a:solidFill>
                <a:cs typeface="Calibri"/>
              </a:rPr>
              <a:t>кН</a:t>
            </a:r>
          </a:p>
          <a:p>
            <a:pPr marR="164465">
              <a:lnSpc>
                <a:spcPct val="101200"/>
              </a:lnSpc>
            </a:pPr>
            <a:r>
              <a:rPr lang="fi-FI" sz="700" dirty="0" smtClean="0"/>
              <a:t>ultimate strength </a:t>
            </a:r>
            <a:r>
              <a:rPr lang="ru-RU" sz="700" dirty="0" smtClean="0"/>
              <a:t>/ </a:t>
            </a:r>
            <a:r>
              <a:rPr lang="uk-UA" sz="700" spc="-35" dirty="0" err="1" smtClean="0">
                <a:solidFill>
                  <a:srgbClr val="3C3C3B"/>
                </a:solidFill>
                <a:cs typeface="Calibri"/>
              </a:rPr>
              <a:t>предел</a:t>
            </a:r>
            <a:r>
              <a:rPr lang="uk-UA" sz="700" spc="-35" dirty="0" smtClean="0">
                <a:solidFill>
                  <a:srgbClr val="3C3C3B"/>
                </a:solidFill>
                <a:cs typeface="Calibri"/>
              </a:rPr>
              <a:t> </a:t>
            </a:r>
            <a:r>
              <a:rPr lang="uk-UA" sz="700" spc="-35" dirty="0" err="1" smtClean="0">
                <a:solidFill>
                  <a:srgbClr val="3C3C3B"/>
                </a:solidFill>
                <a:cs typeface="Calibri"/>
              </a:rPr>
              <a:t>прочности</a:t>
            </a:r>
            <a:r>
              <a:rPr lang="uk-UA" sz="700" spc="-35" dirty="0" smtClean="0">
                <a:solidFill>
                  <a:srgbClr val="3C3C3B"/>
                </a:solidFill>
                <a:cs typeface="Calibri"/>
              </a:rPr>
              <a:t>      </a:t>
            </a:r>
            <a:r>
              <a:rPr lang="ru-RU" sz="700" spc="-35" dirty="0" smtClean="0">
                <a:solidFill>
                  <a:srgbClr val="3C3C3B"/>
                </a:solidFill>
                <a:cs typeface="Calibri"/>
              </a:rPr>
              <a:t>1,75 </a:t>
            </a:r>
            <a:r>
              <a:rPr lang="ru-RU" sz="700" spc="-20" dirty="0" smtClean="0">
                <a:solidFill>
                  <a:srgbClr val="3C3C3B"/>
                </a:solidFill>
                <a:cs typeface="Calibri"/>
              </a:rPr>
              <a:t>кН</a:t>
            </a:r>
            <a:endParaRPr sz="700" dirty="0" smtClean="0">
              <a:cs typeface="Calibri"/>
            </a:endParaRPr>
          </a:p>
        </p:txBody>
      </p:sp>
      <p:sp>
        <p:nvSpPr>
          <p:cNvPr id="216" name="object 216"/>
          <p:cNvSpPr txBox="1"/>
          <p:nvPr/>
        </p:nvSpPr>
        <p:spPr>
          <a:xfrm>
            <a:off x="3890737" y="6387088"/>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5</a:t>
            </a:r>
            <a:endParaRPr sz="800">
              <a:latin typeface="Calibri"/>
              <a:cs typeface="Calibri"/>
            </a:endParaRPr>
          </a:p>
        </p:txBody>
      </p:sp>
      <p:sp>
        <p:nvSpPr>
          <p:cNvPr id="217" name="object 217"/>
          <p:cNvSpPr txBox="1"/>
          <p:nvPr/>
        </p:nvSpPr>
        <p:spPr>
          <a:xfrm>
            <a:off x="5351237" y="6387088"/>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6</a:t>
            </a:r>
            <a:endParaRPr sz="800">
              <a:latin typeface="Calibri"/>
              <a:cs typeface="Calibri"/>
            </a:endParaRPr>
          </a:p>
        </p:txBody>
      </p:sp>
      <p:sp>
        <p:nvSpPr>
          <p:cNvPr id="222" name="object 222"/>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223" name="object 223"/>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224" name="object 224"/>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225" name="object 225"/>
          <p:cNvSpPr txBox="1"/>
          <p:nvPr/>
        </p:nvSpPr>
        <p:spPr>
          <a:xfrm>
            <a:off x="9031913" y="6559446"/>
            <a:ext cx="1099185" cy="127000"/>
          </a:xfrm>
          <a:prstGeom prst="rect">
            <a:avLst/>
          </a:prstGeom>
        </p:spPr>
        <p:txBody>
          <a:bodyPr vert="horz" wrap="square" lIns="0" tIns="0" rIns="0" bIns="0" rtlCol="0">
            <a:spAutoFit/>
          </a:bodyPr>
          <a:lstStyle/>
          <a:p>
            <a:pPr marL="12700">
              <a:lnSpc>
                <a:spcPct val="10000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r>
              <a:rPr sz="550" b="1" dirty="0">
                <a:solidFill>
                  <a:srgbClr val="575756"/>
                </a:solidFill>
                <a:latin typeface="Calibri"/>
                <a:cs typeface="Calibri"/>
              </a:rPr>
              <a:t>    </a:t>
            </a:r>
            <a:r>
              <a:rPr sz="550" b="1" spc="45" dirty="0">
                <a:solidFill>
                  <a:srgbClr val="575756"/>
                </a:solidFill>
                <a:latin typeface="Calibri"/>
                <a:cs typeface="Calibri"/>
              </a:rPr>
              <a:t> </a:t>
            </a:r>
            <a:r>
              <a:rPr lang="uk-UA" sz="800" spc="-45" dirty="0" smtClean="0">
                <a:solidFill>
                  <a:srgbClr val="3C3C3B"/>
                </a:solidFill>
                <a:latin typeface="Calibri"/>
                <a:cs typeface="Calibri"/>
              </a:rPr>
              <a:t>ВИДЕО-УРОК</a:t>
            </a:r>
            <a:endParaRPr sz="800" dirty="0">
              <a:latin typeface="Calibri"/>
              <a:cs typeface="Calibri"/>
            </a:endParaRPr>
          </a:p>
        </p:txBody>
      </p:sp>
      <p:sp>
        <p:nvSpPr>
          <p:cNvPr id="226" name="object 226"/>
          <p:cNvSpPr txBox="1"/>
          <p:nvPr/>
        </p:nvSpPr>
        <p:spPr>
          <a:xfrm>
            <a:off x="444500" y="165018"/>
            <a:ext cx="2138045" cy="215900"/>
          </a:xfrm>
          <a:prstGeom prst="rect">
            <a:avLst/>
          </a:prstGeom>
        </p:spPr>
        <p:txBody>
          <a:bodyPr vert="horz" wrap="square" lIns="0" tIns="0" rIns="0" bIns="0" rtlCol="0">
            <a:spAutoFit/>
          </a:bodyPr>
          <a:lstStyle/>
          <a:p>
            <a:pPr marL="12700">
              <a:lnSpc>
                <a:spcPct val="100000"/>
              </a:lnSpc>
            </a:pPr>
            <a:r>
              <a:rPr sz="1500" spc="-35" dirty="0">
                <a:solidFill>
                  <a:srgbClr val="3C3C3B"/>
                </a:solidFill>
                <a:latin typeface="Futura Bk BT"/>
                <a:cs typeface="Futura Bk BT"/>
              </a:rPr>
              <a:t>CHAMELEON</a:t>
            </a:r>
            <a:r>
              <a:rPr sz="1500" spc="-15" dirty="0">
                <a:solidFill>
                  <a:srgbClr val="3C3C3B"/>
                </a:solidFill>
                <a:latin typeface="Futura Bk BT"/>
                <a:cs typeface="Futura Bk BT"/>
              </a:rPr>
              <a:t> </a:t>
            </a:r>
            <a:r>
              <a:rPr sz="1500" spc="-30" dirty="0">
                <a:solidFill>
                  <a:srgbClr val="3C3C3B"/>
                </a:solidFill>
                <a:latin typeface="Futura Bk BT"/>
                <a:cs typeface="Futura Bk BT"/>
              </a:rPr>
              <a:t>FRAMELESS</a:t>
            </a:r>
            <a:endParaRPr sz="1500">
              <a:latin typeface="Futura Bk BT"/>
              <a:cs typeface="Futura Bk BT"/>
            </a:endParaRPr>
          </a:p>
        </p:txBody>
      </p:sp>
      <p:sp>
        <p:nvSpPr>
          <p:cNvPr id="227" name="object 227"/>
          <p:cNvSpPr txBox="1"/>
          <p:nvPr/>
        </p:nvSpPr>
        <p:spPr>
          <a:xfrm>
            <a:off x="9012473" y="6364488"/>
            <a:ext cx="396240" cy="250825"/>
          </a:xfrm>
          <a:prstGeom prst="rect">
            <a:avLst/>
          </a:prstGeom>
        </p:spPr>
        <p:txBody>
          <a:bodyPr vert="horz" wrap="square" lIns="0" tIns="0" rIns="0" bIns="0" rtlCol="0">
            <a:spAutoFit/>
          </a:bodyPr>
          <a:lstStyle/>
          <a:p>
            <a:pPr marL="12700">
              <a:lnSpc>
                <a:spcPct val="100000"/>
              </a:lnSpc>
            </a:pPr>
            <a:r>
              <a:rPr sz="1750" b="1" spc="-20" dirty="0">
                <a:solidFill>
                  <a:srgbClr val="E5007D"/>
                </a:solidFill>
                <a:latin typeface="Calibri"/>
                <a:cs typeface="Calibri"/>
              </a:rPr>
              <a:t>BIM</a:t>
            </a:r>
            <a:endParaRPr sz="1750">
              <a:latin typeface="Calibri"/>
              <a:cs typeface="Calibri"/>
            </a:endParaRPr>
          </a:p>
        </p:txBody>
      </p:sp>
      <p:graphicFrame>
        <p:nvGraphicFramePr>
          <p:cNvPr id="228" name="Таблица 227"/>
          <p:cNvGraphicFramePr>
            <a:graphicFrameLocks noGrp="1"/>
          </p:cNvGraphicFramePr>
          <p:nvPr>
            <p:extLst>
              <p:ext uri="{D42A27DB-BD31-4B8C-83A1-F6EECF244321}">
                <p14:modId xmlns:p14="http://schemas.microsoft.com/office/powerpoint/2010/main" xmlns="" val="12699186"/>
              </p:ext>
            </p:extLst>
          </p:nvPr>
        </p:nvGraphicFramePr>
        <p:xfrm>
          <a:off x="485958" y="3684548"/>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General Characteristics</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 Frameless Chameleon are railing systems </a:t>
                      </a:r>
                      <a:r>
                        <a:rPr lang="en-US" sz="700" b="0" dirty="0" err="1" smtClean="0">
                          <a:solidFill>
                            <a:schemeClr val="tx1">
                              <a:lumMod val="75000"/>
                              <a:lumOff val="25000"/>
                            </a:schemeClr>
                          </a:solidFill>
                          <a:latin typeface="Arial Narrow" pitchFamily="34" charset="0"/>
                          <a:ea typeface="Times New Roman"/>
                        </a:rPr>
                        <a:t>characterised</a:t>
                      </a:r>
                      <a:r>
                        <a:rPr lang="en-US" sz="700" b="0" dirty="0" smtClean="0">
                          <a:solidFill>
                            <a:schemeClr val="tx1">
                              <a:lumMod val="75000"/>
                              <a:lumOff val="25000"/>
                            </a:schemeClr>
                          </a:solidFill>
                          <a:latin typeface="Arial Narrow" pitchFamily="34" charset="0"/>
                          <a:ea typeface="Times New Roman"/>
                        </a:rPr>
                        <a:t> by customizable floor supports.</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 interchangeable covers allow you to adapt them to any environment making them invisible, or conversely, in contrast to the environment.</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Общие характеристики</a:t>
                      </a:r>
                    </a:p>
                    <a:p>
                      <a:pPr>
                        <a:spcAft>
                          <a:spcPts val="600"/>
                        </a:spcAft>
                      </a:pPr>
                      <a:r>
                        <a:rPr lang="ru-RU" sz="700" b="0" dirty="0" smtClean="0">
                          <a:solidFill>
                            <a:schemeClr val="tx1">
                              <a:lumMod val="75000"/>
                              <a:lumOff val="25000"/>
                            </a:schemeClr>
                          </a:solidFill>
                          <a:latin typeface="Arial Narrow" pitchFamily="34" charset="0"/>
                          <a:ea typeface="Times New Roman"/>
                        </a:rPr>
                        <a:t>Бескаркасный хамелеон - это изгороди, которые характеризуются настраиваемыми напольными опорами.</a:t>
                      </a:r>
                    </a:p>
                    <a:p>
                      <a:pPr>
                        <a:spcAft>
                          <a:spcPts val="600"/>
                        </a:spcAft>
                      </a:pPr>
                      <a:r>
                        <a:rPr lang="ru-RU" sz="700" b="0" dirty="0" smtClean="0">
                          <a:solidFill>
                            <a:schemeClr val="tx1">
                              <a:lumMod val="75000"/>
                              <a:lumOff val="25000"/>
                            </a:schemeClr>
                          </a:solidFill>
                          <a:latin typeface="Arial Narrow" pitchFamily="34" charset="0"/>
                          <a:ea typeface="Times New Roman"/>
                        </a:rPr>
                        <a:t>Сменные крышки позволяют адаптировать их к любой среде, делая их невидимыми или наоборот, выделяющимися на фоне окружающей среды.</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29" name="Таблица 228"/>
          <p:cNvGraphicFramePr>
            <a:graphicFrameLocks noGrp="1"/>
          </p:cNvGraphicFramePr>
          <p:nvPr>
            <p:extLst>
              <p:ext uri="{D42A27DB-BD31-4B8C-83A1-F6EECF244321}">
                <p14:modId xmlns:p14="http://schemas.microsoft.com/office/powerpoint/2010/main" xmlns="" val="512670382"/>
              </p:ext>
            </p:extLst>
          </p:nvPr>
        </p:nvGraphicFramePr>
        <p:xfrm>
          <a:off x="3807128" y="3684548"/>
          <a:ext cx="3060000" cy="163329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633299">
                <a:tc>
                  <a:txBody>
                    <a:bodyPr/>
                    <a:lstStyle/>
                    <a:p>
                      <a:pPr>
                        <a:spcAft>
                          <a:spcPts val="300"/>
                        </a:spcAft>
                      </a:pPr>
                      <a:r>
                        <a:rPr lang="en-US" sz="700" b="0" dirty="0" smtClean="0">
                          <a:solidFill>
                            <a:schemeClr val="tx1">
                              <a:lumMod val="75000"/>
                              <a:lumOff val="25000"/>
                            </a:schemeClr>
                          </a:solidFill>
                          <a:latin typeface="Arial Narrow" pitchFamily="34" charset="0"/>
                          <a:ea typeface="Times New Roman"/>
                        </a:rPr>
                        <a:t>Technical Features and configuration</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300"/>
                        </a:spcAft>
                      </a:pPr>
                      <a:r>
                        <a:rPr lang="en-US" sz="700" b="0" dirty="0" smtClean="0">
                          <a:solidFill>
                            <a:schemeClr val="tx1">
                              <a:lumMod val="75000"/>
                              <a:lumOff val="25000"/>
                            </a:schemeClr>
                          </a:solidFill>
                          <a:latin typeface="Arial Narrow" pitchFamily="34" charset="0"/>
                          <a:ea typeface="Times New Roman"/>
                        </a:rPr>
                        <a:t>1	Reinforced </a:t>
                      </a:r>
                      <a:r>
                        <a:rPr lang="en-US" sz="700" b="0" dirty="0" err="1" smtClean="0">
                          <a:solidFill>
                            <a:schemeClr val="tx1">
                              <a:lumMod val="75000"/>
                              <a:lumOff val="25000"/>
                            </a:schemeClr>
                          </a:solidFill>
                          <a:latin typeface="Arial Narrow" pitchFamily="34" charset="0"/>
                          <a:ea typeface="Times New Roman"/>
                        </a:rPr>
                        <a:t>zamak</a:t>
                      </a:r>
                      <a:r>
                        <a:rPr lang="en-US" sz="700" b="0" dirty="0" smtClean="0">
                          <a:solidFill>
                            <a:schemeClr val="tx1">
                              <a:lumMod val="75000"/>
                              <a:lumOff val="25000"/>
                            </a:schemeClr>
                          </a:solidFill>
                          <a:latin typeface="Arial Narrow" pitchFamily="34" charset="0"/>
                          <a:ea typeface="Times New Roman"/>
                        </a:rPr>
                        <a:t> structure.</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300"/>
                        </a:spcAft>
                      </a:pPr>
                      <a:r>
                        <a:rPr lang="en-US" sz="700" b="0" dirty="0" smtClean="0">
                          <a:solidFill>
                            <a:schemeClr val="tx1">
                              <a:lumMod val="75000"/>
                              <a:lumOff val="25000"/>
                            </a:schemeClr>
                          </a:solidFill>
                          <a:latin typeface="Arial Narrow" pitchFamily="34" charset="0"/>
                          <a:ea typeface="Times New Roman"/>
                        </a:rPr>
                        <a:t>2	Flat satin cover.</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300"/>
                        </a:spcAft>
                      </a:pPr>
                      <a:r>
                        <a:rPr lang="en-US" sz="700" b="0" dirty="0" smtClean="0">
                          <a:solidFill>
                            <a:schemeClr val="tx1">
                              <a:lumMod val="75000"/>
                              <a:lumOff val="25000"/>
                            </a:schemeClr>
                          </a:solidFill>
                          <a:latin typeface="Arial Narrow" pitchFamily="34" charset="0"/>
                          <a:ea typeface="Times New Roman"/>
                        </a:rPr>
                        <a:t>3	Flat cover in polished mirror.</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300"/>
                        </a:spcAft>
                      </a:pPr>
                      <a:r>
                        <a:rPr lang="en-US" sz="700" b="0" dirty="0" smtClean="0">
                          <a:solidFill>
                            <a:schemeClr val="tx1">
                              <a:lumMod val="75000"/>
                              <a:lumOff val="25000"/>
                            </a:schemeClr>
                          </a:solidFill>
                          <a:latin typeface="Arial Narrow" pitchFamily="34" charset="0"/>
                          <a:ea typeface="Times New Roman"/>
                        </a:rPr>
                        <a:t>4	Slim cover with satin finish.</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300"/>
                        </a:spcAft>
                      </a:pPr>
                      <a:r>
                        <a:rPr lang="en-US" sz="700" b="0" dirty="0" smtClean="0">
                          <a:solidFill>
                            <a:schemeClr val="tx1">
                              <a:lumMod val="75000"/>
                              <a:lumOff val="25000"/>
                            </a:schemeClr>
                          </a:solidFill>
                          <a:latin typeface="Arial Narrow" pitchFamily="34" charset="0"/>
                          <a:ea typeface="Times New Roman"/>
                        </a:rPr>
                        <a:t>5	Installation of 2 per m/linear*</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300"/>
                        </a:spcAft>
                      </a:pPr>
                      <a:r>
                        <a:rPr lang="en-US" sz="700" b="0" dirty="0" smtClean="0">
                          <a:solidFill>
                            <a:schemeClr val="tx1">
                              <a:lumMod val="75000"/>
                              <a:lumOff val="25000"/>
                            </a:schemeClr>
                          </a:solidFill>
                          <a:latin typeface="Arial Narrow" pitchFamily="34" charset="0"/>
                          <a:ea typeface="Times New Roman"/>
                        </a:rPr>
                        <a:t>6	Installation of 3 per m/linear*</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300"/>
                        </a:spcAft>
                      </a:pPr>
                      <a:r>
                        <a:rPr lang="en-US" sz="700" b="0" dirty="0" smtClean="0">
                          <a:solidFill>
                            <a:schemeClr val="tx1">
                              <a:lumMod val="75000"/>
                              <a:lumOff val="25000"/>
                            </a:schemeClr>
                          </a:solidFill>
                          <a:latin typeface="Arial Narrow" pitchFamily="34" charset="0"/>
                          <a:ea typeface="Times New Roman"/>
                        </a:rPr>
                        <a:t>	* With tempered glass 8+8 +1.52 mm [8.8.4]</a:t>
                      </a:r>
                      <a:endParaRPr lang="ru-RU" sz="10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300"/>
                        </a:spcAft>
                      </a:pPr>
                      <a:r>
                        <a:rPr lang="ru-RU" sz="700" b="0" dirty="0" smtClean="0">
                          <a:solidFill>
                            <a:schemeClr val="tx1">
                              <a:lumMod val="75000"/>
                              <a:lumOff val="25000"/>
                            </a:schemeClr>
                          </a:solidFill>
                          <a:latin typeface="Arial Narrow" pitchFamily="34" charset="0"/>
                          <a:ea typeface="Times New Roman"/>
                        </a:rPr>
                        <a:t>Технические характеристики и конфигурация</a:t>
                      </a:r>
                    </a:p>
                    <a:p>
                      <a:pPr marL="179388" indent="-179388" algn="l" defTabSz="1043148" rtl="0" eaLnBrk="1" latinLnBrk="0" hangingPunct="1">
                        <a:spcAft>
                          <a:spcPts val="300"/>
                        </a:spcAft>
                      </a:pPr>
                      <a:r>
                        <a:rPr lang="ru-RU" sz="700" b="0" kern="1200" dirty="0" smtClean="0">
                          <a:solidFill>
                            <a:schemeClr val="tx1">
                              <a:lumMod val="75000"/>
                              <a:lumOff val="25000"/>
                            </a:schemeClr>
                          </a:solidFill>
                          <a:latin typeface="Arial Narrow" pitchFamily="34" charset="0"/>
                          <a:ea typeface="Times New Roman"/>
                          <a:cs typeface="+mn-cs"/>
                        </a:rPr>
                        <a:t>1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Усиленная конструкция </a:t>
                      </a:r>
                      <a:r>
                        <a:rPr lang="ru-RU" sz="700" b="0" kern="1200" dirty="0" err="1" smtClean="0">
                          <a:solidFill>
                            <a:schemeClr val="tx1">
                              <a:lumMod val="75000"/>
                              <a:lumOff val="25000"/>
                            </a:schemeClr>
                          </a:solidFill>
                          <a:latin typeface="Arial Narrow" pitchFamily="34" charset="0"/>
                          <a:ea typeface="Times New Roman"/>
                          <a:cs typeface="+mn-cs"/>
                        </a:rPr>
                        <a:t>Замак</a:t>
                      </a:r>
                      <a:r>
                        <a:rPr lang="ru-RU" sz="700" b="0" kern="1200" dirty="0" smtClean="0">
                          <a:solidFill>
                            <a:schemeClr val="tx1">
                              <a:lumMod val="75000"/>
                              <a:lumOff val="25000"/>
                            </a:schemeClr>
                          </a:solidFill>
                          <a:latin typeface="Arial Narrow" pitchFamily="34" charset="0"/>
                          <a:ea typeface="Times New Roman"/>
                          <a:cs typeface="+mn-cs"/>
                        </a:rPr>
                        <a:t>.</a:t>
                      </a:r>
                    </a:p>
                    <a:p>
                      <a:pPr marL="179388" indent="-179388" algn="l" defTabSz="1043148" rtl="0" eaLnBrk="1" latinLnBrk="0" hangingPunct="1">
                        <a:spcAft>
                          <a:spcPts val="300"/>
                        </a:spcAft>
                      </a:pPr>
                      <a:r>
                        <a:rPr lang="ru-RU" sz="700" b="0" kern="1200" dirty="0" smtClean="0">
                          <a:solidFill>
                            <a:schemeClr val="tx1">
                              <a:lumMod val="75000"/>
                              <a:lumOff val="25000"/>
                            </a:schemeClr>
                          </a:solidFill>
                          <a:latin typeface="Arial Narrow" pitchFamily="34" charset="0"/>
                          <a:ea typeface="Times New Roman"/>
                          <a:cs typeface="+mn-cs"/>
                        </a:rPr>
                        <a:t>2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Плоская атласная крышка.</a:t>
                      </a:r>
                    </a:p>
                    <a:p>
                      <a:pPr marL="179388" indent="-179388" algn="l" defTabSz="1043148" rtl="0" eaLnBrk="1" latinLnBrk="0" hangingPunct="1">
                        <a:spcAft>
                          <a:spcPts val="300"/>
                        </a:spcAft>
                      </a:pPr>
                      <a:r>
                        <a:rPr lang="ru-RU" sz="700" b="0" kern="1200" dirty="0" smtClean="0">
                          <a:solidFill>
                            <a:schemeClr val="tx1">
                              <a:lumMod val="75000"/>
                              <a:lumOff val="25000"/>
                            </a:schemeClr>
                          </a:solidFill>
                          <a:latin typeface="Arial Narrow" pitchFamily="34" charset="0"/>
                          <a:ea typeface="Times New Roman"/>
                          <a:cs typeface="+mn-cs"/>
                        </a:rPr>
                        <a:t>3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Плоская крышка в полированном зеркале.</a:t>
                      </a:r>
                    </a:p>
                    <a:p>
                      <a:pPr marL="179388" indent="-179388" algn="l" defTabSz="1043148" rtl="0" eaLnBrk="1" latinLnBrk="0" hangingPunct="1">
                        <a:spcAft>
                          <a:spcPts val="300"/>
                        </a:spcAft>
                      </a:pPr>
                      <a:r>
                        <a:rPr lang="ru-RU" sz="700" b="0" kern="1200" dirty="0" smtClean="0">
                          <a:solidFill>
                            <a:schemeClr val="tx1">
                              <a:lumMod val="75000"/>
                              <a:lumOff val="25000"/>
                            </a:schemeClr>
                          </a:solidFill>
                          <a:latin typeface="Arial Narrow" pitchFamily="34" charset="0"/>
                          <a:ea typeface="Times New Roman"/>
                          <a:cs typeface="+mn-cs"/>
                        </a:rPr>
                        <a:t>4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Тонкий чехол с атласной отделкой.</a:t>
                      </a:r>
                    </a:p>
                    <a:p>
                      <a:pPr marL="179388" indent="-179388" algn="l" defTabSz="1043148" rtl="0" eaLnBrk="1" latinLnBrk="0" hangingPunct="1">
                        <a:spcAft>
                          <a:spcPts val="300"/>
                        </a:spcAft>
                      </a:pPr>
                      <a:r>
                        <a:rPr lang="ru-RU" sz="700" b="0" kern="1200" dirty="0" smtClean="0">
                          <a:solidFill>
                            <a:schemeClr val="tx1">
                              <a:lumMod val="75000"/>
                              <a:lumOff val="25000"/>
                            </a:schemeClr>
                          </a:solidFill>
                          <a:latin typeface="Arial Narrow" pitchFamily="34" charset="0"/>
                          <a:ea typeface="Times New Roman"/>
                          <a:cs typeface="+mn-cs"/>
                        </a:rPr>
                        <a:t>5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Установка 2 на м / линейный *</a:t>
                      </a:r>
                    </a:p>
                    <a:p>
                      <a:pPr marL="179388" indent="-179388" algn="l" defTabSz="1043148" rtl="0" eaLnBrk="1" latinLnBrk="0" hangingPunct="1">
                        <a:spcAft>
                          <a:spcPts val="300"/>
                        </a:spcAft>
                      </a:pPr>
                      <a:r>
                        <a:rPr lang="ru-RU" sz="700" b="0" kern="1200" dirty="0" smtClean="0">
                          <a:solidFill>
                            <a:schemeClr val="tx1">
                              <a:lumMod val="75000"/>
                              <a:lumOff val="25000"/>
                            </a:schemeClr>
                          </a:solidFill>
                          <a:latin typeface="Arial Narrow" pitchFamily="34" charset="0"/>
                          <a:ea typeface="Times New Roman"/>
                          <a:cs typeface="+mn-cs"/>
                        </a:rPr>
                        <a:t>6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Установка 3 на м / линейный *</a:t>
                      </a:r>
                    </a:p>
                    <a:p>
                      <a:pPr marL="179388" indent="-179388" algn="l" defTabSz="1043148" rtl="0" eaLnBrk="1" latinLnBrk="0" hangingPunct="1">
                        <a:spcAft>
                          <a:spcPts val="300"/>
                        </a:spcAft>
                      </a:pP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 С закаленным стеклом 8 + 8 +1,52 мм [8.8.4]</a:t>
                      </a:r>
                      <a:endParaRPr lang="ru-RU" sz="700" b="0" kern="1200" dirty="0">
                        <a:solidFill>
                          <a:schemeClr val="tx1">
                            <a:lumMod val="75000"/>
                            <a:lumOff val="25000"/>
                          </a:schemeClr>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30" name="Таблица 229"/>
          <p:cNvGraphicFramePr>
            <a:graphicFrameLocks noGrp="1"/>
          </p:cNvGraphicFramePr>
          <p:nvPr>
            <p:extLst>
              <p:ext uri="{D42A27DB-BD31-4B8C-83A1-F6EECF244321}">
                <p14:modId xmlns:p14="http://schemas.microsoft.com/office/powerpoint/2010/main" xmlns="" val="2013734983"/>
              </p:ext>
            </p:extLst>
          </p:nvPr>
        </p:nvGraphicFramePr>
        <p:xfrm>
          <a:off x="7173532" y="3608748"/>
          <a:ext cx="3060000" cy="124548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237151">
                <a:tc>
                  <a:txBody>
                    <a:bodyPr/>
                    <a:lstStyle/>
                    <a:p>
                      <a:pPr>
                        <a:spcAft>
                          <a:spcPts val="0"/>
                        </a:spcAft>
                      </a:pPr>
                      <a:r>
                        <a:rPr lang="en-US" sz="700" b="0" dirty="0" smtClean="0">
                          <a:solidFill>
                            <a:schemeClr val="tx1">
                              <a:lumMod val="75000"/>
                              <a:lumOff val="25000"/>
                            </a:schemeClr>
                          </a:solidFill>
                          <a:latin typeface="Arial Narrow" pitchFamily="34" charset="0"/>
                          <a:ea typeface="Times New Roman"/>
                        </a:rPr>
                        <a:t>Chameleon Frameless SPECS:</a:t>
                      </a:r>
                    </a:p>
                    <a:p>
                      <a:pPr>
                        <a:spcAft>
                          <a:spcPts val="0"/>
                        </a:spcAft>
                      </a:pP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Ideal for home and public use;</a:t>
                      </a: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Easy to install;</a:t>
                      </a: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No visible screws;</a:t>
                      </a: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Various covers available;</a:t>
                      </a: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Simple design;</a:t>
                      </a: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Customizable color and finish;</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lumMod val="75000"/>
                              <a:lumOff val="25000"/>
                            </a:schemeClr>
                          </a:solidFill>
                          <a:latin typeface="Arial Narrow" pitchFamily="34" charset="0"/>
                          <a:ea typeface="Times New Roman"/>
                        </a:rPr>
                        <a:t>Характеристики Бескаркасного хамелеона:</a:t>
                      </a:r>
                    </a:p>
                    <a:p>
                      <a:pPr>
                        <a:spcAft>
                          <a:spcPts val="0"/>
                        </a:spcAft>
                      </a:pPr>
                      <a:endParaRPr lang="ru-RU" sz="700" b="0" dirty="0" smtClean="0">
                        <a:solidFill>
                          <a:schemeClr val="tx1">
                            <a:lumMod val="75000"/>
                            <a:lumOff val="25000"/>
                          </a:schemeClr>
                        </a:solidFill>
                        <a:latin typeface="Arial Narrow" pitchFamily="34" charset="0"/>
                        <a:ea typeface="Times New Roman"/>
                      </a:endParaRPr>
                    </a:p>
                    <a:p>
                      <a:pPr marL="88900" indent="-88900"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Идеально подходит для домашнего и общественного пользования;</a:t>
                      </a:r>
                    </a:p>
                    <a:p>
                      <a:pPr marL="88900" indent="-88900"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Простота установки;</a:t>
                      </a:r>
                    </a:p>
                    <a:p>
                      <a:pPr marL="88900" indent="-88900"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Нет видимых винтов;</a:t>
                      </a:r>
                    </a:p>
                    <a:p>
                      <a:pPr marL="88900" indent="-88900"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Доступны различные покрытия;</a:t>
                      </a:r>
                    </a:p>
                    <a:p>
                      <a:pPr marL="88900" indent="-88900"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Простой дизайн;</a:t>
                      </a:r>
                    </a:p>
                    <a:p>
                      <a:pPr marL="88900" indent="-88900"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Цвет и отделка по желанию Заказчика;</a:t>
                      </a:r>
                      <a:endParaRPr lang="ru-RU" sz="700" b="0" kern="1200" dirty="0">
                        <a:solidFill>
                          <a:schemeClr val="tx1">
                            <a:lumMod val="75000"/>
                            <a:lumOff val="25000"/>
                          </a:schemeClr>
                        </a:solidFill>
                        <a:latin typeface="Arial Narrow" pitchFamily="34" charset="0"/>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31" name="Таблица 230"/>
          <p:cNvGraphicFramePr>
            <a:graphicFrameLocks noGrp="1"/>
          </p:cNvGraphicFramePr>
          <p:nvPr>
            <p:extLst>
              <p:ext uri="{D42A27DB-BD31-4B8C-83A1-F6EECF244321}">
                <p14:modId xmlns:p14="http://schemas.microsoft.com/office/powerpoint/2010/main" xmlns="" val="3648717800"/>
              </p:ext>
            </p:extLst>
          </p:nvPr>
        </p:nvGraphicFramePr>
        <p:xfrm>
          <a:off x="7128675" y="4861881"/>
          <a:ext cx="3082502" cy="124548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16137">
                <a:tc>
                  <a:txBody>
                    <a:bodyPr/>
                    <a:lstStyle/>
                    <a:p>
                      <a:pPr>
                        <a:spcAft>
                          <a:spcPts val="0"/>
                        </a:spcAft>
                      </a:pPr>
                      <a:r>
                        <a:rPr lang="en-US" sz="550" b="0" dirty="0" smtClean="0">
                          <a:solidFill>
                            <a:schemeClr val="tx1">
                              <a:lumMod val="75000"/>
                              <a:lumOff val="25000"/>
                            </a:schemeClr>
                          </a:solidFill>
                          <a:latin typeface="Arial Narrow" pitchFamily="34" charset="0"/>
                          <a:ea typeface="Times New Roman"/>
                        </a:rPr>
                        <a:t>Designed for: home use and public places</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Use: internal and external</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Variations: floor mounted</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Applications: stairs, balconies and balustrades</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Material: Stainless steel AISI 316, 304 and </a:t>
                      </a:r>
                      <a:r>
                        <a:rPr lang="en-US" sz="550" b="0" dirty="0" err="1" smtClean="0">
                          <a:solidFill>
                            <a:schemeClr val="tx1">
                              <a:lumMod val="75000"/>
                              <a:lumOff val="25000"/>
                            </a:schemeClr>
                          </a:solidFill>
                          <a:latin typeface="Arial Narrow" pitchFamily="34" charset="0"/>
                          <a:ea typeface="Times New Roman"/>
                        </a:rPr>
                        <a:t>Zamak</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Infill: glass</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Glass thickness: from 12,76 to 17,52 mm</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Upper finish: stainless steel, marble, wood or other materials</a:t>
                      </a:r>
                      <a:endParaRPr lang="ru-RU" sz="550" b="0" dirty="0">
                        <a:solidFill>
                          <a:schemeClr val="tx1">
                            <a:lumMod val="75000"/>
                            <a:lumOff val="25000"/>
                          </a:schemeClr>
                        </a:solidFill>
                        <a:latin typeface="Arial Narrow" pitchFamily="34" charset="0"/>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550" b="0" dirty="0" smtClean="0">
                          <a:solidFill>
                            <a:schemeClr val="tx1">
                              <a:lumMod val="75000"/>
                              <a:lumOff val="25000"/>
                            </a:schemeClr>
                          </a:solidFill>
                          <a:latin typeface="Arial Narrow" pitchFamily="34" charset="0"/>
                          <a:ea typeface="Times New Roman"/>
                        </a:rPr>
                        <a:t>Предназначен для: домашнего использования</a:t>
                      </a:r>
                    </a:p>
                    <a:p>
                      <a:pPr>
                        <a:spcAft>
                          <a:spcPts val="0"/>
                        </a:spcAft>
                      </a:pPr>
                      <a:r>
                        <a:rPr lang="ru-RU" sz="550" b="0" dirty="0" smtClean="0">
                          <a:solidFill>
                            <a:schemeClr val="tx1">
                              <a:lumMod val="75000"/>
                              <a:lumOff val="25000"/>
                            </a:schemeClr>
                          </a:solidFill>
                          <a:latin typeface="Arial Narrow" pitchFamily="34" charset="0"/>
                          <a:ea typeface="Times New Roman"/>
                        </a:rPr>
                        <a:t>(проектная нагрузка 1кН / м)</a:t>
                      </a:r>
                    </a:p>
                    <a:p>
                      <a:pPr>
                        <a:spcAft>
                          <a:spcPts val="0"/>
                        </a:spcAft>
                      </a:pPr>
                      <a:r>
                        <a:rPr lang="ru-RU" sz="550" b="0" dirty="0" smtClean="0">
                          <a:solidFill>
                            <a:schemeClr val="tx1">
                              <a:lumMod val="75000"/>
                              <a:lumOff val="25000"/>
                            </a:schemeClr>
                          </a:solidFill>
                          <a:latin typeface="Arial Narrow" pitchFamily="34" charset="0"/>
                          <a:ea typeface="Times New Roman"/>
                        </a:rPr>
                        <a:t>Использование: внутри и снаружи, также у моря</a:t>
                      </a:r>
                    </a:p>
                    <a:p>
                      <a:pPr>
                        <a:spcAft>
                          <a:spcPts val="0"/>
                        </a:spcAft>
                      </a:pPr>
                      <a:r>
                        <a:rPr lang="ru-RU" sz="550" b="0" dirty="0" smtClean="0">
                          <a:solidFill>
                            <a:schemeClr val="tx1">
                              <a:lumMod val="75000"/>
                              <a:lumOff val="25000"/>
                            </a:schemeClr>
                          </a:solidFill>
                          <a:latin typeface="Arial Narrow" pitchFamily="34" charset="0"/>
                          <a:ea typeface="Times New Roman"/>
                        </a:rPr>
                        <a:t>Области применения: лестницы, балконы и балюстрады</a:t>
                      </a:r>
                    </a:p>
                    <a:p>
                      <a:pPr>
                        <a:spcAft>
                          <a:spcPts val="0"/>
                        </a:spcAft>
                      </a:pPr>
                      <a:r>
                        <a:rPr lang="ru-RU" sz="550" b="0" dirty="0" smtClean="0">
                          <a:solidFill>
                            <a:schemeClr val="tx1">
                              <a:lumMod val="75000"/>
                              <a:lumOff val="25000"/>
                            </a:schemeClr>
                          </a:solidFill>
                          <a:latin typeface="Arial Narrow" pitchFamily="34" charset="0"/>
                          <a:ea typeface="Times New Roman"/>
                        </a:rPr>
                        <a:t>Вариации: напольные или боковые</a:t>
                      </a:r>
                    </a:p>
                    <a:p>
                      <a:pPr>
                        <a:spcAft>
                          <a:spcPts val="0"/>
                        </a:spcAft>
                      </a:pPr>
                      <a:r>
                        <a:rPr lang="ru-RU" sz="550" b="0" dirty="0" smtClean="0">
                          <a:solidFill>
                            <a:schemeClr val="tx1">
                              <a:lumMod val="75000"/>
                              <a:lumOff val="25000"/>
                            </a:schemeClr>
                          </a:solidFill>
                          <a:latin typeface="Arial Narrow" pitchFamily="34" charset="0"/>
                          <a:ea typeface="Times New Roman"/>
                        </a:rPr>
                        <a:t>Материал: алюминий с эффектом нержавеющей стали</a:t>
                      </a:r>
                    </a:p>
                    <a:p>
                      <a:pPr>
                        <a:spcAft>
                          <a:spcPts val="0"/>
                        </a:spcAft>
                      </a:pPr>
                      <a:r>
                        <a:rPr lang="ru-RU" sz="550" b="0" dirty="0" smtClean="0">
                          <a:solidFill>
                            <a:schemeClr val="tx1">
                              <a:lumMod val="75000"/>
                              <a:lumOff val="25000"/>
                            </a:schemeClr>
                          </a:solidFill>
                          <a:latin typeface="Arial Narrow" pitchFamily="34" charset="0"/>
                          <a:ea typeface="Times New Roman"/>
                        </a:rPr>
                        <a:t>Размеры: 42 мм х 120 мм</a:t>
                      </a:r>
                    </a:p>
                    <a:p>
                      <a:pPr>
                        <a:spcAft>
                          <a:spcPts val="0"/>
                        </a:spcAft>
                      </a:pPr>
                      <a:r>
                        <a:rPr lang="ru-RU" sz="550" b="0" dirty="0" smtClean="0">
                          <a:solidFill>
                            <a:schemeClr val="tx1">
                              <a:lumMod val="75000"/>
                              <a:lumOff val="25000"/>
                            </a:schemeClr>
                          </a:solidFill>
                          <a:latin typeface="Arial Narrow" pitchFamily="34" charset="0"/>
                          <a:ea typeface="Times New Roman"/>
                        </a:rPr>
                        <a:t>(внутренний спиральный канал 110 мм)</a:t>
                      </a:r>
                    </a:p>
                    <a:p>
                      <a:pPr>
                        <a:spcAft>
                          <a:spcPts val="0"/>
                        </a:spcAft>
                      </a:pPr>
                      <a:r>
                        <a:rPr lang="ru-RU" sz="550" b="0" dirty="0" smtClean="0">
                          <a:solidFill>
                            <a:schemeClr val="tx1">
                              <a:lumMod val="75000"/>
                              <a:lumOff val="25000"/>
                            </a:schemeClr>
                          </a:solidFill>
                          <a:latin typeface="Arial Narrow" pitchFamily="34" charset="0"/>
                          <a:ea typeface="Times New Roman"/>
                        </a:rPr>
                        <a:t>Заполнение: стекло</a:t>
                      </a:r>
                    </a:p>
                    <a:p>
                      <a:pPr>
                        <a:spcAft>
                          <a:spcPts val="0"/>
                        </a:spcAft>
                      </a:pPr>
                      <a:r>
                        <a:rPr lang="ru-RU" sz="550" b="0" dirty="0" smtClean="0">
                          <a:solidFill>
                            <a:schemeClr val="tx1">
                              <a:lumMod val="75000"/>
                              <a:lumOff val="25000"/>
                            </a:schemeClr>
                          </a:solidFill>
                          <a:latin typeface="Arial Narrow" pitchFamily="34" charset="0"/>
                          <a:ea typeface="Times New Roman"/>
                        </a:rPr>
                        <a:t>Толщина стекла: 13,52-16,76-17,52-20,76 мм</a:t>
                      </a:r>
                    </a:p>
                    <a:p>
                      <a:pPr>
                        <a:spcAft>
                          <a:spcPts val="0"/>
                        </a:spcAft>
                      </a:pPr>
                      <a:r>
                        <a:rPr lang="ru-RU" sz="550" b="0" dirty="0" smtClean="0">
                          <a:solidFill>
                            <a:schemeClr val="tx1">
                              <a:lumMod val="75000"/>
                              <a:lumOff val="25000"/>
                            </a:schemeClr>
                          </a:solidFill>
                          <a:latin typeface="Arial Narrow" pitchFamily="34" charset="0"/>
                          <a:ea typeface="Times New Roman"/>
                        </a:rPr>
                        <a:t>Верхняя отделка: натуральный алюминиевый цвет с серебристым эффектом</a:t>
                      </a:r>
                      <a:endParaRPr lang="ru-RU" sz="55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232" name="Picture 2"/>
          <p:cNvPicPr>
            <a:picLocks noChangeAspect="1" noChangeArrowheads="1"/>
          </p:cNvPicPr>
          <p:nvPr/>
        </p:nvPicPr>
        <p:blipFill>
          <a:blip r:embed="rId10"/>
          <a:srcRect/>
          <a:stretch>
            <a:fillRect/>
          </a:stretch>
        </p:blipFill>
        <p:spPr bwMode="auto">
          <a:xfrm>
            <a:off x="9544828" y="6163902"/>
            <a:ext cx="419100" cy="412750"/>
          </a:xfrm>
          <a:prstGeom prst="rect">
            <a:avLst/>
          </a:prstGeom>
          <a:noFill/>
          <a:ln w="9525">
            <a:noFill/>
            <a:miter lim="800000"/>
            <a:headEnd/>
            <a:tailEnd/>
          </a:ln>
        </p:spPr>
      </p:pic>
      <p:sp>
        <p:nvSpPr>
          <p:cNvPr id="84" name="TextBox 83"/>
          <p:cNvSpPr txBox="1"/>
          <p:nvPr/>
        </p:nvSpPr>
        <p:spPr>
          <a:xfrm>
            <a:off x="5279010" y="7047951"/>
            <a:ext cx="45719" cy="369332"/>
          </a:xfrm>
          <a:prstGeom prst="rect">
            <a:avLst/>
          </a:prstGeom>
          <a:noFill/>
        </p:spPr>
        <p:txBody>
          <a:bodyPr wrap="square" rtlCol="0">
            <a:spAutoFit/>
          </a:bodyPr>
          <a:lstStyle/>
          <a:p>
            <a:endParaRPr lang="ru-RU" dirty="0"/>
          </a:p>
        </p:txBody>
      </p:sp>
      <p:sp>
        <p:nvSpPr>
          <p:cNvPr id="85" name="TextBox 84"/>
          <p:cNvSpPr txBox="1"/>
          <p:nvPr/>
        </p:nvSpPr>
        <p:spPr>
          <a:xfrm>
            <a:off x="4042022" y="6905134"/>
            <a:ext cx="1026884" cy="276999"/>
          </a:xfrm>
          <a:prstGeom prst="rect">
            <a:avLst/>
          </a:prstGeom>
          <a:noFill/>
        </p:spPr>
        <p:txBody>
          <a:bodyPr wrap="none" lIns="0" tIns="0" rIns="0" bIns="0" rtlCol="0">
            <a:spAutoFit/>
          </a:bodyPr>
          <a:lstStyle/>
          <a:p>
            <a:pPr marR="5080"/>
            <a:r>
              <a:rPr lang="fi-FI" sz="900" spc="-35" dirty="0" smtClean="0">
                <a:solidFill>
                  <a:srgbClr val="3C3C3B"/>
                </a:solidFill>
                <a:latin typeface="Calibri"/>
                <a:cs typeface="Calibri"/>
              </a:rPr>
              <a:t>Floor</a:t>
            </a:r>
            <a:r>
              <a:rPr lang="fi-FI" sz="900" spc="10" dirty="0" smtClean="0">
                <a:solidFill>
                  <a:srgbClr val="3C3C3B"/>
                </a:solidFill>
                <a:latin typeface="Calibri"/>
                <a:cs typeface="Calibri"/>
              </a:rPr>
              <a:t> </a:t>
            </a:r>
            <a:r>
              <a:rPr lang="fi-FI" sz="900" spc="-30" dirty="0" smtClean="0">
                <a:solidFill>
                  <a:srgbClr val="3C3C3B"/>
                </a:solidFill>
                <a:latin typeface="Calibri"/>
                <a:cs typeface="Calibri"/>
              </a:rPr>
              <a:t>anchorage</a:t>
            </a:r>
            <a:endParaRPr lang="fi-FI" sz="900" dirty="0" smtClean="0">
              <a:latin typeface="Calibri"/>
              <a:cs typeface="Calibri"/>
            </a:endParaRPr>
          </a:p>
          <a:p>
            <a:pPr marR="5080">
              <a:lnSpc>
                <a:spcPct val="100000"/>
              </a:lnSpc>
            </a:pPr>
            <a:r>
              <a:rPr lang="ru-RU" sz="900" spc="-30" dirty="0" smtClean="0">
                <a:solidFill>
                  <a:srgbClr val="706F6F"/>
                </a:solidFill>
                <a:latin typeface="Calibri"/>
                <a:cs typeface="Calibri"/>
              </a:rPr>
              <a:t>Напольное крепление</a:t>
            </a:r>
            <a:endParaRPr lang="ru-RU" sz="900" dirty="0"/>
          </a:p>
        </p:txBody>
      </p:sp>
      <p:sp>
        <p:nvSpPr>
          <p:cNvPr id="83" name="object 213"/>
          <p:cNvSpPr txBox="1"/>
          <p:nvPr/>
        </p:nvSpPr>
        <p:spPr>
          <a:xfrm>
            <a:off x="5516426" y="6571262"/>
            <a:ext cx="1858467" cy="217624"/>
          </a:xfrm>
          <a:prstGeom prst="rect">
            <a:avLst/>
          </a:prstGeom>
        </p:spPr>
        <p:txBody>
          <a:bodyPr vert="horz" wrap="square" lIns="0" tIns="0" rIns="0" bIns="0" rtlCol="0">
            <a:spAutoFit/>
          </a:bodyPr>
          <a:lstStyle/>
          <a:p>
            <a:pPr marR="164465">
              <a:lnSpc>
                <a:spcPct val="101200"/>
              </a:lnSpc>
            </a:pPr>
            <a:r>
              <a:rPr lang="fi-FI" sz="700" dirty="0" smtClean="0"/>
              <a:t>design load </a:t>
            </a:r>
            <a:r>
              <a:rPr lang="ru-RU" sz="700" dirty="0" smtClean="0"/>
              <a:t>/ </a:t>
            </a:r>
            <a:r>
              <a:rPr lang="uk-UA" sz="700" spc="-25" dirty="0" err="1" smtClean="0">
                <a:solidFill>
                  <a:srgbClr val="3C3C3B"/>
                </a:solidFill>
                <a:cs typeface="Calibri"/>
              </a:rPr>
              <a:t>расчетная</a:t>
            </a:r>
            <a:r>
              <a:rPr lang="uk-UA" sz="700" spc="-25" dirty="0" smtClean="0">
                <a:solidFill>
                  <a:srgbClr val="3C3C3B"/>
                </a:solidFill>
                <a:cs typeface="Calibri"/>
              </a:rPr>
              <a:t> </a:t>
            </a:r>
            <a:r>
              <a:rPr lang="uk-UA" sz="700" spc="-25" dirty="0" err="1" smtClean="0">
                <a:solidFill>
                  <a:srgbClr val="3C3C3B"/>
                </a:solidFill>
                <a:cs typeface="Calibri"/>
              </a:rPr>
              <a:t>нагрузка</a:t>
            </a:r>
            <a:r>
              <a:rPr lang="uk-UA" sz="700" spc="-25" dirty="0" smtClean="0">
                <a:solidFill>
                  <a:srgbClr val="3C3C3B"/>
                </a:solidFill>
                <a:cs typeface="Calibri"/>
              </a:rPr>
              <a:t>           </a:t>
            </a:r>
            <a:r>
              <a:rPr lang="ru-RU" sz="700" spc="-20" dirty="0" smtClean="0">
                <a:solidFill>
                  <a:srgbClr val="3C3C3B"/>
                </a:solidFill>
                <a:cs typeface="Calibri"/>
              </a:rPr>
              <a:t>1,5 </a:t>
            </a:r>
            <a:r>
              <a:rPr lang="ru-RU" sz="700" spc="-20" dirty="0" smtClean="0">
                <a:solidFill>
                  <a:srgbClr val="3C3C3B"/>
                </a:solidFill>
                <a:cs typeface="Calibri"/>
              </a:rPr>
              <a:t>кН</a:t>
            </a:r>
          </a:p>
          <a:p>
            <a:pPr marR="164465">
              <a:lnSpc>
                <a:spcPct val="101200"/>
              </a:lnSpc>
            </a:pPr>
            <a:r>
              <a:rPr lang="fi-FI" sz="700" dirty="0" smtClean="0"/>
              <a:t>ultimate strength </a:t>
            </a:r>
            <a:r>
              <a:rPr lang="ru-RU" sz="700" dirty="0" smtClean="0"/>
              <a:t>/ </a:t>
            </a:r>
            <a:r>
              <a:rPr lang="uk-UA" sz="700" spc="-35" dirty="0" err="1" smtClean="0">
                <a:solidFill>
                  <a:srgbClr val="3C3C3B"/>
                </a:solidFill>
                <a:cs typeface="Calibri"/>
              </a:rPr>
              <a:t>предел</a:t>
            </a:r>
            <a:r>
              <a:rPr lang="uk-UA" sz="700" spc="-35" dirty="0" smtClean="0">
                <a:solidFill>
                  <a:srgbClr val="3C3C3B"/>
                </a:solidFill>
                <a:cs typeface="Calibri"/>
              </a:rPr>
              <a:t> </a:t>
            </a:r>
            <a:r>
              <a:rPr lang="uk-UA" sz="700" spc="-35" dirty="0" err="1" smtClean="0">
                <a:solidFill>
                  <a:srgbClr val="3C3C3B"/>
                </a:solidFill>
                <a:cs typeface="Calibri"/>
              </a:rPr>
              <a:t>прочности</a:t>
            </a:r>
            <a:r>
              <a:rPr lang="uk-UA" sz="700" spc="-35" dirty="0" smtClean="0">
                <a:solidFill>
                  <a:srgbClr val="3C3C3B"/>
                </a:solidFill>
                <a:cs typeface="Calibri"/>
              </a:rPr>
              <a:t>      </a:t>
            </a:r>
            <a:r>
              <a:rPr lang="ru-RU" sz="700" spc="-35" dirty="0" smtClean="0">
                <a:solidFill>
                  <a:srgbClr val="3C3C3B"/>
                </a:solidFill>
                <a:cs typeface="Calibri"/>
              </a:rPr>
              <a:t>2,5 </a:t>
            </a:r>
            <a:r>
              <a:rPr lang="ru-RU" sz="700" spc="-20" dirty="0" smtClean="0">
                <a:solidFill>
                  <a:srgbClr val="3C3C3B"/>
                </a:solidFill>
                <a:cs typeface="Calibri"/>
              </a:rPr>
              <a:t>кН</a:t>
            </a:r>
            <a:endParaRPr sz="700" dirty="0" smtClean="0">
              <a:cs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0" y="0"/>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DADADA"/>
          </a:solidFill>
        </p:spPr>
        <p:txBody>
          <a:bodyPr wrap="square" lIns="0" tIns="0" rIns="0" bIns="0" rtlCol="0"/>
          <a:lstStyle/>
          <a:p>
            <a:endParaRPr/>
          </a:p>
        </p:txBody>
      </p:sp>
      <p:sp>
        <p:nvSpPr>
          <p:cNvPr id="3" name="object 3"/>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17</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4" name="object 4"/>
          <p:cNvSpPr txBox="1"/>
          <p:nvPr/>
        </p:nvSpPr>
        <p:spPr>
          <a:xfrm>
            <a:off x="7239543" y="191869"/>
            <a:ext cx="3013075" cy="230832"/>
          </a:xfrm>
          <a:prstGeom prst="rect">
            <a:avLst/>
          </a:prstGeom>
        </p:spPr>
        <p:txBody>
          <a:bodyPr vert="horz" wrap="square" lIns="0" tIns="0" rIns="0" bIns="0" rtlCol="0">
            <a:spAutoFit/>
          </a:bodyPr>
          <a:lstStyle/>
          <a:p>
            <a:pPr marL="12700" algn="r">
              <a:lnSpc>
                <a:spcPct val="100000"/>
              </a:lnSpc>
            </a:pPr>
            <a:r>
              <a:rPr sz="1500" spc="-30" dirty="0">
                <a:latin typeface="Futura Bk BT"/>
                <a:cs typeface="Futura Bk BT"/>
              </a:rPr>
              <a:t>DEEPENING</a:t>
            </a:r>
            <a:r>
              <a:rPr sz="1500" spc="-20" dirty="0">
                <a:latin typeface="Futura Bk BT"/>
                <a:cs typeface="Futura Bk BT"/>
              </a:rPr>
              <a:t> </a:t>
            </a:r>
            <a:r>
              <a:rPr sz="1500" spc="-35" dirty="0">
                <a:latin typeface="Futura Bk BT"/>
                <a:cs typeface="Futura Bk BT"/>
              </a:rPr>
              <a:t>-</a:t>
            </a:r>
            <a:r>
              <a:rPr sz="1500" spc="-15" dirty="0">
                <a:latin typeface="Futura Bk BT"/>
                <a:cs typeface="Futura Bk BT"/>
              </a:rPr>
              <a:t> </a:t>
            </a:r>
            <a:r>
              <a:rPr lang="uk-UA" sz="1500" spc="-15" dirty="0" smtClean="0">
                <a:latin typeface="Futura Bk BT"/>
                <a:cs typeface="Futura Bk BT"/>
              </a:rPr>
              <a:t>УГЛУБЛЕНИЕ</a:t>
            </a:r>
            <a:endParaRPr sz="1500" dirty="0">
              <a:latin typeface="Futura Bk BT"/>
              <a:cs typeface="Futura Bk BT"/>
            </a:endParaRPr>
          </a:p>
        </p:txBody>
      </p:sp>
      <p:sp>
        <p:nvSpPr>
          <p:cNvPr id="14" name="object 14"/>
          <p:cNvSpPr txBox="1"/>
          <p:nvPr/>
        </p:nvSpPr>
        <p:spPr>
          <a:xfrm>
            <a:off x="3791915" y="3908648"/>
            <a:ext cx="1477010" cy="256096"/>
          </a:xfrm>
          <a:prstGeom prst="rect">
            <a:avLst/>
          </a:prstGeom>
        </p:spPr>
        <p:txBody>
          <a:bodyPr vert="horz" wrap="square" lIns="0" tIns="0" rIns="0" bIns="0" rtlCol="0">
            <a:spAutoFit/>
          </a:bodyPr>
          <a:lstStyle/>
          <a:p>
            <a:pPr marL="138430" marR="5080" indent="-126364" algn="just">
              <a:lnSpc>
                <a:spcPct val="104200"/>
              </a:lnSpc>
            </a:pPr>
            <a:endParaRPr lang="en-US" sz="800" dirty="0" smtClean="0">
              <a:latin typeface="Calibri"/>
              <a:cs typeface="Calibri"/>
            </a:endParaRPr>
          </a:p>
          <a:p>
            <a:pPr marL="138430" marR="5080" indent="-126364">
              <a:lnSpc>
                <a:spcPct val="104200"/>
              </a:lnSpc>
            </a:pPr>
            <a:endParaRPr sz="800">
              <a:latin typeface="Calibri"/>
              <a:cs typeface="Calibri"/>
            </a:endParaRPr>
          </a:p>
        </p:txBody>
      </p:sp>
      <p:sp>
        <p:nvSpPr>
          <p:cNvPr id="20" name="object 20"/>
          <p:cNvSpPr/>
          <p:nvPr/>
        </p:nvSpPr>
        <p:spPr>
          <a:xfrm>
            <a:off x="457200" y="457200"/>
            <a:ext cx="3082823" cy="3097796"/>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3797998" y="458470"/>
            <a:ext cx="3096006" cy="3095993"/>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7141093" y="457200"/>
            <a:ext cx="3082836" cy="3085376"/>
          </a:xfrm>
          <a:prstGeom prst="rect">
            <a:avLst/>
          </a:prstGeom>
          <a:blipFill>
            <a:blip r:embed="rId5" cstate="print"/>
            <a:stretch>
              <a:fillRect/>
            </a:stretch>
          </a:blipFill>
        </p:spPr>
        <p:txBody>
          <a:bodyPr wrap="square" lIns="0" tIns="0" rIns="0" bIns="0" rtlCol="0"/>
          <a:lstStyle/>
          <a:p>
            <a:endParaRPr/>
          </a:p>
        </p:txBody>
      </p:sp>
      <p:sp>
        <p:nvSpPr>
          <p:cNvPr id="23" name="object 23"/>
          <p:cNvSpPr txBox="1"/>
          <p:nvPr/>
        </p:nvSpPr>
        <p:spPr>
          <a:xfrm>
            <a:off x="3206794" y="3379304"/>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1</a:t>
            </a:r>
            <a:endParaRPr sz="800">
              <a:latin typeface="Calibri"/>
              <a:cs typeface="Calibri"/>
            </a:endParaRPr>
          </a:p>
        </p:txBody>
      </p:sp>
      <p:sp>
        <p:nvSpPr>
          <p:cNvPr id="24" name="object 24"/>
          <p:cNvSpPr txBox="1"/>
          <p:nvPr/>
        </p:nvSpPr>
        <p:spPr>
          <a:xfrm>
            <a:off x="6683343" y="3379304"/>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2</a:t>
            </a:r>
            <a:endParaRPr sz="800">
              <a:latin typeface="Calibri"/>
              <a:cs typeface="Calibri"/>
            </a:endParaRPr>
          </a:p>
        </p:txBody>
      </p:sp>
      <p:sp>
        <p:nvSpPr>
          <p:cNvPr id="25" name="object 25"/>
          <p:cNvSpPr txBox="1"/>
          <p:nvPr/>
        </p:nvSpPr>
        <p:spPr>
          <a:xfrm>
            <a:off x="10046811" y="3379304"/>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3</a:t>
            </a:r>
            <a:endParaRPr sz="800">
              <a:latin typeface="Calibri"/>
              <a:cs typeface="Calibri"/>
            </a:endParaRPr>
          </a:p>
        </p:txBody>
      </p:sp>
      <p:graphicFrame>
        <p:nvGraphicFramePr>
          <p:cNvPr id="26" name="Таблица 25"/>
          <p:cNvGraphicFramePr>
            <a:graphicFrameLocks noGrp="1"/>
          </p:cNvGraphicFramePr>
          <p:nvPr>
            <p:extLst>
              <p:ext uri="{D42A27DB-BD31-4B8C-83A1-F6EECF244321}">
                <p14:modId xmlns:p14="http://schemas.microsoft.com/office/powerpoint/2010/main" xmlns="" val="3730052678"/>
              </p:ext>
            </p:extLst>
          </p:nvPr>
        </p:nvGraphicFramePr>
        <p:xfrm>
          <a:off x="451419" y="3747863"/>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marR="5080" defTabSz="1043148">
                        <a:lnSpc>
                          <a:spcPct val="104200"/>
                        </a:lnSpc>
                      </a:pPr>
                      <a:r>
                        <a:rPr lang="en-US" sz="700" b="0" dirty="0" smtClean="0">
                          <a:solidFill>
                            <a:schemeClr val="tx1">
                              <a:lumMod val="75000"/>
                              <a:lumOff val="25000"/>
                            </a:schemeClr>
                          </a:solidFill>
                          <a:latin typeface="Arial Narrow" pitchFamily="34" charset="0"/>
                          <a:ea typeface="Times New Roman"/>
                        </a:rPr>
                        <a:t>These    systems    are    designed    to be    100%    customizable    and    this feature  allows  them  to  adapt  to  any architectural requirement.</a:t>
                      </a:r>
                    </a:p>
                    <a:p>
                      <a:pPr marR="5080" defTabSz="1043148">
                        <a:lnSpc>
                          <a:spcPct val="104200"/>
                        </a:lnSpc>
                      </a:pPr>
                      <a:endParaRPr lang="en-US" sz="700" b="0" dirty="0" smtClean="0">
                        <a:solidFill>
                          <a:schemeClr val="tx1">
                            <a:lumMod val="75000"/>
                            <a:lumOff val="25000"/>
                          </a:schemeClr>
                        </a:solidFill>
                        <a:latin typeface="Arial Narrow" pitchFamily="34" charset="0"/>
                        <a:ea typeface="Times New Roman"/>
                      </a:endParaRPr>
                    </a:p>
                    <a:p>
                      <a:pPr marR="5080" defTabSz="1043148">
                        <a:lnSpc>
                          <a:spcPct val="104200"/>
                        </a:lnSpc>
                      </a:pPr>
                      <a:r>
                        <a:rPr lang="en-US" sz="700" b="0" dirty="0" smtClean="0">
                          <a:solidFill>
                            <a:schemeClr val="tx1">
                              <a:lumMod val="75000"/>
                              <a:lumOff val="25000"/>
                            </a:schemeClr>
                          </a:solidFill>
                          <a:latin typeface="Arial Narrow" pitchFamily="34" charset="0"/>
                          <a:ea typeface="Times New Roman"/>
                        </a:rPr>
                        <a:t>The  customizations  can  only  regard the  color  of  the  cover  or  even  the material   and   shape   of   the   cover according to the design requirements.</a:t>
                      </a: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lumMod val="75000"/>
                              <a:lumOff val="25000"/>
                            </a:schemeClr>
                          </a:solidFill>
                          <a:latin typeface="Arial Narrow" pitchFamily="34" charset="0"/>
                          <a:ea typeface="Times New Roman"/>
                        </a:rPr>
                        <a:t>Эти системы разработаны быть 100% настраиваемыми, и эта функция позволяет им адаптироваться к любым архитектурным требованиям.</a:t>
                      </a:r>
                    </a:p>
                    <a:p>
                      <a:pPr>
                        <a:spcAft>
                          <a:spcPts val="0"/>
                        </a:spcAft>
                      </a:pPr>
                      <a:endParaRPr lang="ru-RU" sz="700" b="0" dirty="0" smtClean="0">
                        <a:solidFill>
                          <a:schemeClr val="tx1">
                            <a:lumMod val="75000"/>
                            <a:lumOff val="25000"/>
                          </a:schemeClr>
                        </a:solidFill>
                        <a:latin typeface="Arial Narrow" pitchFamily="34" charset="0"/>
                        <a:ea typeface="Times New Roman"/>
                      </a:endParaRPr>
                    </a:p>
                    <a:p>
                      <a:pPr>
                        <a:spcAft>
                          <a:spcPts val="0"/>
                        </a:spcAft>
                      </a:pPr>
                      <a:r>
                        <a:rPr lang="ru-RU" sz="700" b="0" dirty="0" smtClean="0">
                          <a:solidFill>
                            <a:schemeClr val="tx1">
                              <a:lumMod val="75000"/>
                              <a:lumOff val="25000"/>
                            </a:schemeClr>
                          </a:solidFill>
                          <a:latin typeface="Arial Narrow" pitchFamily="34" charset="0"/>
                          <a:ea typeface="Times New Roman"/>
                        </a:rPr>
                        <a:t>Настройки могут учитывать только цвет покрытия или даже его материал и форму в соответствии с требованиями дизайна.</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xmlns="" val="4126648100"/>
              </p:ext>
            </p:extLst>
          </p:nvPr>
        </p:nvGraphicFramePr>
        <p:xfrm>
          <a:off x="3821469" y="3747863"/>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marL="179388" marR="5080" indent="-179388" defTabSz="1043148">
                        <a:lnSpc>
                          <a:spcPct val="104200"/>
                        </a:lnSpc>
                        <a:spcAft>
                          <a:spcPts val="600"/>
                        </a:spcAft>
                      </a:pPr>
                      <a:r>
                        <a:rPr lang="en-US" sz="700" b="0" dirty="0" smtClean="0">
                          <a:solidFill>
                            <a:schemeClr val="tx1">
                              <a:lumMod val="75000"/>
                              <a:lumOff val="25000"/>
                            </a:schemeClr>
                          </a:solidFill>
                          <a:ea typeface="Times New Roman"/>
                        </a:rPr>
                        <a:t>1	Example of Flat cover with opaque black painted surface.</a:t>
                      </a:r>
                    </a:p>
                    <a:p>
                      <a:pPr marL="179388" marR="5080" indent="-179388" defTabSz="1043148">
                        <a:lnSpc>
                          <a:spcPct val="104200"/>
                        </a:lnSpc>
                        <a:spcAft>
                          <a:spcPts val="600"/>
                        </a:spcAft>
                      </a:pPr>
                      <a:r>
                        <a:rPr lang="en-US" sz="700" b="0" dirty="0" smtClean="0">
                          <a:solidFill>
                            <a:schemeClr val="tx1">
                              <a:lumMod val="75000"/>
                              <a:lumOff val="25000"/>
                            </a:schemeClr>
                          </a:solidFill>
                          <a:ea typeface="Times New Roman"/>
                        </a:rPr>
                        <a:t>2	Example  of  a  100%  </a:t>
                      </a:r>
                      <a:r>
                        <a:rPr lang="en-US" sz="700" b="0" dirty="0" err="1" smtClean="0">
                          <a:solidFill>
                            <a:schemeClr val="tx1">
                              <a:lumMod val="75000"/>
                              <a:lumOff val="25000"/>
                            </a:schemeClr>
                          </a:solidFill>
                          <a:ea typeface="Times New Roman"/>
                        </a:rPr>
                        <a:t>customised</a:t>
                      </a:r>
                      <a:r>
                        <a:rPr lang="en-US" sz="700" b="0" dirty="0" smtClean="0">
                          <a:solidFill>
                            <a:schemeClr val="tx1">
                              <a:lumMod val="75000"/>
                              <a:lumOff val="25000"/>
                            </a:schemeClr>
                          </a:solidFill>
                          <a:ea typeface="Times New Roman"/>
                        </a:rPr>
                        <a:t> cover, both in design and material. This   particular   version   is   white </a:t>
                      </a:r>
                      <a:r>
                        <a:rPr lang="en-US" sz="700" b="0" dirty="0" err="1" smtClean="0">
                          <a:solidFill>
                            <a:schemeClr val="tx1">
                              <a:lumMod val="75000"/>
                              <a:lumOff val="25000"/>
                            </a:schemeClr>
                          </a:solidFill>
                          <a:ea typeface="Times New Roman"/>
                        </a:rPr>
                        <a:t>Carrara</a:t>
                      </a:r>
                      <a:r>
                        <a:rPr lang="en-US" sz="700" b="0" dirty="0" smtClean="0">
                          <a:solidFill>
                            <a:schemeClr val="tx1">
                              <a:lumMod val="75000"/>
                              <a:lumOff val="25000"/>
                            </a:schemeClr>
                          </a:solidFill>
                          <a:ea typeface="Times New Roman"/>
                        </a:rPr>
                        <a:t>  marble,  but  you  can  use other types of stones.</a:t>
                      </a:r>
                    </a:p>
                    <a:p>
                      <a:pPr marL="179388" marR="5080" indent="-179388" defTabSz="1043148">
                        <a:lnSpc>
                          <a:spcPct val="104200"/>
                        </a:lnSpc>
                        <a:spcAft>
                          <a:spcPts val="600"/>
                        </a:spcAft>
                      </a:pPr>
                      <a:r>
                        <a:rPr lang="en-US" sz="700" b="0" dirty="0" smtClean="0">
                          <a:solidFill>
                            <a:schemeClr val="tx1">
                              <a:lumMod val="75000"/>
                              <a:lumOff val="25000"/>
                            </a:schemeClr>
                          </a:solidFill>
                          <a:ea typeface="Times New Roman"/>
                        </a:rPr>
                        <a:t>3	 It is possible to use materials such as wood or marble on this system.</a:t>
                      </a:r>
                      <a:endParaRPr lang="en-US" sz="700" b="0" dirty="0">
                        <a:solidFill>
                          <a:schemeClr val="tx1">
                            <a:lumMod val="75000"/>
                            <a:lumOff val="25000"/>
                          </a:schemeClr>
                        </a:solidFill>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9388" marR="5080" indent="-179388" defTabSz="1043148">
                        <a:lnSpc>
                          <a:spcPct val="104200"/>
                        </a:lnSpc>
                        <a:spcAft>
                          <a:spcPts val="600"/>
                        </a:spcAft>
                      </a:pPr>
                      <a:r>
                        <a:rPr lang="ru-RU" sz="700" b="0" dirty="0" smtClean="0">
                          <a:solidFill>
                            <a:schemeClr val="tx1">
                              <a:lumMod val="75000"/>
                              <a:lumOff val="25000"/>
                            </a:schemeClr>
                          </a:solidFill>
                          <a:ea typeface="Times New Roman"/>
                        </a:rPr>
                        <a:t>1</a:t>
                      </a:r>
                      <a:r>
                        <a:rPr lang="en-US" sz="700" b="0" dirty="0" smtClean="0">
                          <a:solidFill>
                            <a:schemeClr val="tx1">
                              <a:lumMod val="75000"/>
                              <a:lumOff val="25000"/>
                            </a:schemeClr>
                          </a:solidFill>
                          <a:ea typeface="Times New Roman"/>
                        </a:rPr>
                        <a:t>	</a:t>
                      </a:r>
                      <a:r>
                        <a:rPr lang="ru-RU" sz="700" b="0" dirty="0" smtClean="0">
                          <a:solidFill>
                            <a:schemeClr val="tx1">
                              <a:lumMod val="75000"/>
                              <a:lumOff val="25000"/>
                            </a:schemeClr>
                          </a:solidFill>
                          <a:ea typeface="Times New Roman"/>
                        </a:rPr>
                        <a:t>Пример плоского покрытия с матовой черной краской.</a:t>
                      </a:r>
                    </a:p>
                    <a:p>
                      <a:pPr marL="179388" marR="5080" indent="-179388" defTabSz="1043148">
                        <a:lnSpc>
                          <a:spcPct val="104200"/>
                        </a:lnSpc>
                        <a:spcAft>
                          <a:spcPts val="600"/>
                        </a:spcAft>
                      </a:pPr>
                      <a:r>
                        <a:rPr lang="ru-RU" sz="700" b="0" dirty="0" smtClean="0">
                          <a:solidFill>
                            <a:schemeClr val="tx1">
                              <a:lumMod val="75000"/>
                              <a:lumOff val="25000"/>
                            </a:schemeClr>
                          </a:solidFill>
                          <a:ea typeface="Times New Roman"/>
                        </a:rPr>
                        <a:t>2</a:t>
                      </a:r>
                      <a:r>
                        <a:rPr lang="en-US" sz="700" b="0" dirty="0" smtClean="0">
                          <a:solidFill>
                            <a:schemeClr val="tx1">
                              <a:lumMod val="75000"/>
                              <a:lumOff val="25000"/>
                            </a:schemeClr>
                          </a:solidFill>
                          <a:ea typeface="Times New Roman"/>
                        </a:rPr>
                        <a:t>	</a:t>
                      </a:r>
                      <a:r>
                        <a:rPr lang="ru-RU" sz="700" b="0" dirty="0" smtClean="0">
                          <a:solidFill>
                            <a:schemeClr val="tx1">
                              <a:lumMod val="75000"/>
                              <a:lumOff val="25000"/>
                            </a:schemeClr>
                          </a:solidFill>
                          <a:ea typeface="Times New Roman"/>
                        </a:rPr>
                        <a:t>Пример 100% индивидуального оформления, как по дизайну, так и по материалу. Это</a:t>
                      </a:r>
                      <a:r>
                        <a:rPr lang="ru-RU" sz="700" b="0" baseline="0" dirty="0" smtClean="0">
                          <a:solidFill>
                            <a:schemeClr val="tx1">
                              <a:lumMod val="75000"/>
                              <a:lumOff val="25000"/>
                            </a:schemeClr>
                          </a:solidFill>
                          <a:ea typeface="Times New Roman"/>
                        </a:rPr>
                        <a:t> особая</a:t>
                      </a:r>
                      <a:r>
                        <a:rPr lang="ru-RU" sz="700" b="0" dirty="0" smtClean="0">
                          <a:solidFill>
                            <a:schemeClr val="tx1">
                              <a:lumMod val="75000"/>
                              <a:lumOff val="25000"/>
                            </a:schemeClr>
                          </a:solidFill>
                          <a:ea typeface="Times New Roman"/>
                        </a:rPr>
                        <a:t> версия белого каррарского мрамора, но вы можете использовать другие типы камней.</a:t>
                      </a:r>
                    </a:p>
                    <a:p>
                      <a:pPr marL="179388" marR="5080" indent="-179388" defTabSz="1043148">
                        <a:lnSpc>
                          <a:spcPct val="104200"/>
                        </a:lnSpc>
                        <a:spcAft>
                          <a:spcPts val="600"/>
                        </a:spcAft>
                      </a:pPr>
                      <a:r>
                        <a:rPr lang="ru-RU" sz="700" b="0" dirty="0" smtClean="0">
                          <a:solidFill>
                            <a:schemeClr val="tx1">
                              <a:lumMod val="75000"/>
                              <a:lumOff val="25000"/>
                            </a:schemeClr>
                          </a:solidFill>
                          <a:ea typeface="Times New Roman"/>
                        </a:rPr>
                        <a:t>3</a:t>
                      </a:r>
                      <a:r>
                        <a:rPr lang="en-US" sz="700" b="0" dirty="0" smtClean="0">
                          <a:solidFill>
                            <a:schemeClr val="tx1">
                              <a:lumMod val="75000"/>
                              <a:lumOff val="25000"/>
                            </a:schemeClr>
                          </a:solidFill>
                          <a:ea typeface="Times New Roman"/>
                        </a:rPr>
                        <a:t>	</a:t>
                      </a:r>
                      <a:r>
                        <a:rPr lang="ru-RU" sz="700" b="0" dirty="0" smtClean="0">
                          <a:solidFill>
                            <a:schemeClr val="tx1">
                              <a:lumMod val="75000"/>
                              <a:lumOff val="25000"/>
                            </a:schemeClr>
                          </a:solidFill>
                          <a:ea typeface="Times New Roman"/>
                        </a:rPr>
                        <a:t>В этой системе можно использовать такие материалы, как дерево или мрамор.</a:t>
                      </a:r>
                      <a:endParaRPr lang="en-US" sz="700" b="0" dirty="0">
                        <a:solidFill>
                          <a:schemeClr val="tx1">
                            <a:lumMod val="75000"/>
                            <a:lumOff val="25000"/>
                          </a:schemeClr>
                        </a:solidFill>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8" name="Таблица 27"/>
          <p:cNvGraphicFramePr>
            <a:graphicFrameLocks noGrp="1"/>
          </p:cNvGraphicFramePr>
          <p:nvPr>
            <p:extLst>
              <p:ext uri="{D42A27DB-BD31-4B8C-83A1-F6EECF244321}">
                <p14:modId xmlns:p14="http://schemas.microsoft.com/office/powerpoint/2010/main" xmlns="" val="3387766372"/>
              </p:ext>
            </p:extLst>
          </p:nvPr>
        </p:nvGraphicFramePr>
        <p:xfrm>
          <a:off x="7188756" y="3747863"/>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marR="5080" algn="l" defTabSz="1043148">
                        <a:lnSpc>
                          <a:spcPct val="104200"/>
                        </a:lnSpc>
                        <a:spcAft>
                          <a:spcPts val="600"/>
                        </a:spcAft>
                      </a:pPr>
                      <a:r>
                        <a:rPr lang="en-US" sz="700" b="0" dirty="0" smtClean="0">
                          <a:solidFill>
                            <a:schemeClr val="tx1">
                              <a:lumMod val="75000"/>
                              <a:lumOff val="25000"/>
                            </a:schemeClr>
                          </a:solidFill>
                          <a:latin typeface="Arial Narrow" pitchFamily="34" charset="0"/>
                          <a:ea typeface="Times New Roman"/>
                        </a:rPr>
                        <a:t>The technical and structural</a:t>
                      </a:r>
                      <a:r>
                        <a:rPr lang="en-US" sz="700" b="0" baseline="0" dirty="0" smtClean="0">
                          <a:solidFill>
                            <a:schemeClr val="tx1">
                              <a:lumMod val="75000"/>
                              <a:lumOff val="25000"/>
                            </a:schemeClr>
                          </a:solidFill>
                          <a:latin typeface="Arial Narrow" pitchFamily="34" charset="0"/>
                          <a:ea typeface="Times New Roman"/>
                        </a:rPr>
                        <a:t> </a:t>
                      </a:r>
                      <a:r>
                        <a:rPr lang="en-US" sz="700" b="0" dirty="0" err="1" smtClean="0">
                          <a:solidFill>
                            <a:schemeClr val="tx1">
                              <a:lumMod val="75000"/>
                              <a:lumOff val="25000"/>
                            </a:schemeClr>
                          </a:solidFill>
                          <a:latin typeface="Arial Narrow" pitchFamily="34" charset="0"/>
                          <a:ea typeface="Times New Roman"/>
                        </a:rPr>
                        <a:t>haracteristics</a:t>
                      </a:r>
                      <a:r>
                        <a:rPr lang="en-US" sz="700" b="0" dirty="0" smtClean="0">
                          <a:solidFill>
                            <a:schemeClr val="tx1">
                              <a:lumMod val="75000"/>
                              <a:lumOff val="25000"/>
                            </a:schemeClr>
                          </a:solidFill>
                          <a:latin typeface="Arial Narrow" pitchFamily="34" charset="0"/>
                          <a:ea typeface="Times New Roman"/>
                        </a:rPr>
                        <a:t>     remain unchanged despite the customization.</a:t>
                      </a:r>
                      <a:endParaRPr lang="en-US"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R="5080" defTabSz="1043148">
                        <a:lnSpc>
                          <a:spcPct val="104200"/>
                        </a:lnSpc>
                        <a:spcAft>
                          <a:spcPts val="600"/>
                        </a:spcAft>
                      </a:pPr>
                      <a:r>
                        <a:rPr lang="ru-RU" sz="700" b="0" dirty="0" smtClean="0">
                          <a:solidFill>
                            <a:schemeClr val="tx1">
                              <a:lumMod val="75000"/>
                              <a:lumOff val="25000"/>
                            </a:schemeClr>
                          </a:solidFill>
                          <a:latin typeface="Arial Narrow" pitchFamily="34" charset="0"/>
                          <a:ea typeface="Times New Roman"/>
                        </a:rPr>
                        <a:t>Технические и структурные характеристики остаются</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неизменными, несмотря на изменения.</a:t>
                      </a:r>
                      <a:endParaRPr lang="en-US"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1" y="457200"/>
            <a:ext cx="9777598" cy="5128806"/>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444500" y="5944689"/>
            <a:ext cx="6794500" cy="754053"/>
          </a:xfrm>
          <a:prstGeom prst="rect">
            <a:avLst/>
          </a:prstGeom>
        </p:spPr>
        <p:txBody>
          <a:bodyPr vert="horz" wrap="square" lIns="0" tIns="0" rIns="0" bIns="0" rtlCol="0">
            <a:spAutoFit/>
          </a:bodyPr>
          <a:lstStyle/>
          <a:p>
            <a:pPr marL="12700">
              <a:lnSpc>
                <a:spcPct val="100000"/>
              </a:lnSpc>
              <a:spcBef>
                <a:spcPts val="600"/>
              </a:spcBef>
            </a:pPr>
            <a:r>
              <a:rPr sz="1100" spc="-145" dirty="0">
                <a:latin typeface="Calibri"/>
                <a:cs typeface="Calibri"/>
              </a:rPr>
              <a:t>/ </a:t>
            </a:r>
            <a:r>
              <a:rPr sz="1100" spc="-15" dirty="0">
                <a:latin typeface="Calibri"/>
                <a:cs typeface="Calibri"/>
              </a:rPr>
              <a:t> </a:t>
            </a:r>
            <a:r>
              <a:rPr sz="1100" spc="85" dirty="0">
                <a:latin typeface="Calibri"/>
                <a:cs typeface="Calibri"/>
              </a:rPr>
              <a:t>Designin</a:t>
            </a:r>
            <a:r>
              <a:rPr sz="1100" spc="-30" dirty="0">
                <a:latin typeface="Calibri"/>
                <a:cs typeface="Calibri"/>
              </a:rPr>
              <a:t>g</a:t>
            </a:r>
            <a:r>
              <a:rPr sz="1100" dirty="0">
                <a:latin typeface="Calibri"/>
                <a:cs typeface="Calibri"/>
              </a:rPr>
              <a:t> </a:t>
            </a:r>
            <a:r>
              <a:rPr sz="1100" spc="-20" dirty="0">
                <a:latin typeface="Calibri"/>
                <a:cs typeface="Calibri"/>
              </a:rPr>
              <a:t> </a:t>
            </a:r>
            <a:r>
              <a:rPr sz="1100" spc="50" dirty="0">
                <a:latin typeface="Calibri"/>
                <a:cs typeface="Calibri"/>
              </a:rPr>
              <a:t>meta</a:t>
            </a:r>
            <a:r>
              <a:rPr sz="1100" spc="-25" dirty="0">
                <a:latin typeface="Calibri"/>
                <a:cs typeface="Calibri"/>
              </a:rPr>
              <a:t>l</a:t>
            </a:r>
            <a:r>
              <a:rPr sz="1100" dirty="0">
                <a:latin typeface="Calibri"/>
                <a:cs typeface="Calibri"/>
              </a:rPr>
              <a:t> </a:t>
            </a:r>
            <a:r>
              <a:rPr sz="1100" spc="-15" dirty="0">
                <a:latin typeface="Calibri"/>
                <a:cs typeface="Calibri"/>
              </a:rPr>
              <a:t> </a:t>
            </a:r>
            <a:r>
              <a:rPr sz="1100" spc="90" dirty="0">
                <a:latin typeface="Calibri"/>
                <a:cs typeface="Calibri"/>
              </a:rPr>
              <a:t>i</a:t>
            </a:r>
            <a:r>
              <a:rPr sz="1100" spc="-25" dirty="0">
                <a:latin typeface="Calibri"/>
                <a:cs typeface="Calibri"/>
              </a:rPr>
              <a:t>s</a:t>
            </a:r>
            <a:r>
              <a:rPr sz="1100" dirty="0">
                <a:latin typeface="Calibri"/>
                <a:cs typeface="Calibri"/>
              </a:rPr>
              <a:t> </a:t>
            </a:r>
            <a:r>
              <a:rPr sz="1100" spc="-15" dirty="0">
                <a:latin typeface="Calibri"/>
                <a:cs typeface="Calibri"/>
              </a:rPr>
              <a:t> </a:t>
            </a:r>
            <a:r>
              <a:rPr sz="1100" spc="45" dirty="0">
                <a:latin typeface="Calibri"/>
                <a:cs typeface="Calibri"/>
              </a:rPr>
              <a:t>ou</a:t>
            </a:r>
            <a:r>
              <a:rPr sz="1100" spc="-45" dirty="0">
                <a:latin typeface="Calibri"/>
                <a:cs typeface="Calibri"/>
              </a:rPr>
              <a:t>r</a:t>
            </a:r>
            <a:r>
              <a:rPr sz="1100" dirty="0">
                <a:latin typeface="Calibri"/>
                <a:cs typeface="Calibri"/>
              </a:rPr>
              <a:t> </a:t>
            </a:r>
            <a:r>
              <a:rPr sz="1100" spc="-15" dirty="0">
                <a:latin typeface="Calibri"/>
                <a:cs typeface="Calibri"/>
              </a:rPr>
              <a:t> </a:t>
            </a:r>
            <a:r>
              <a:rPr sz="1100" spc="50" dirty="0">
                <a:latin typeface="Calibri"/>
                <a:cs typeface="Calibri"/>
              </a:rPr>
              <a:t>purpos</a:t>
            </a:r>
            <a:r>
              <a:rPr sz="1100" spc="-55" dirty="0">
                <a:latin typeface="Calibri"/>
                <a:cs typeface="Calibri"/>
              </a:rPr>
              <a:t>e</a:t>
            </a:r>
            <a:r>
              <a:rPr sz="1100" dirty="0">
                <a:latin typeface="Calibri"/>
                <a:cs typeface="Calibri"/>
              </a:rPr>
              <a:t> </a:t>
            </a:r>
            <a:r>
              <a:rPr sz="1100" spc="-15" dirty="0">
                <a:latin typeface="Calibri"/>
                <a:cs typeface="Calibri"/>
              </a:rPr>
              <a:t> </a:t>
            </a:r>
            <a:r>
              <a:rPr sz="1100" spc="85" dirty="0">
                <a:latin typeface="Calibri"/>
                <a:cs typeface="Calibri"/>
              </a:rPr>
              <a:t>i</a:t>
            </a:r>
            <a:r>
              <a:rPr sz="1100" spc="-45" dirty="0">
                <a:latin typeface="Calibri"/>
                <a:cs typeface="Calibri"/>
              </a:rPr>
              <a:t>n</a:t>
            </a:r>
            <a:r>
              <a:rPr sz="1100" dirty="0">
                <a:latin typeface="Calibri"/>
                <a:cs typeface="Calibri"/>
              </a:rPr>
              <a:t> </a:t>
            </a:r>
            <a:r>
              <a:rPr sz="1100" spc="-15" dirty="0">
                <a:latin typeface="Calibri"/>
                <a:cs typeface="Calibri"/>
              </a:rPr>
              <a:t> </a:t>
            </a:r>
            <a:r>
              <a:rPr sz="1100" spc="80">
                <a:latin typeface="Calibri"/>
                <a:cs typeface="Calibri"/>
              </a:rPr>
              <a:t>lif</a:t>
            </a:r>
            <a:r>
              <a:rPr sz="1100" spc="-45">
                <a:latin typeface="Calibri"/>
                <a:cs typeface="Calibri"/>
              </a:rPr>
              <a:t>e</a:t>
            </a:r>
            <a:r>
              <a:rPr sz="1100">
                <a:latin typeface="Calibri"/>
                <a:cs typeface="Calibri"/>
              </a:rPr>
              <a:t> </a:t>
            </a:r>
            <a:r>
              <a:rPr sz="1100" spc="-15">
                <a:latin typeface="Calibri"/>
                <a:cs typeface="Calibri"/>
              </a:rPr>
              <a:t> </a:t>
            </a:r>
            <a:r>
              <a:rPr sz="1100" spc="-145" smtClean="0">
                <a:latin typeface="Calibri"/>
                <a:cs typeface="Calibri"/>
              </a:rPr>
              <a:t>/</a:t>
            </a:r>
            <a:r>
              <a:rPr lang="ru-RU" sz="1100" spc="-145" dirty="0" smtClean="0">
                <a:latin typeface="Calibri"/>
                <a:cs typeface="Calibri"/>
              </a:rPr>
              <a:t/>
            </a:r>
            <a:br>
              <a:rPr lang="ru-RU" sz="1100" spc="-145" dirty="0" smtClean="0">
                <a:latin typeface="Calibri"/>
                <a:cs typeface="Calibri"/>
              </a:rPr>
            </a:br>
            <a:r>
              <a:rPr sz="1100" spc="-145" smtClean="0">
                <a:latin typeface="Calibri"/>
                <a:cs typeface="Calibri"/>
              </a:rPr>
              <a:t>/ </a:t>
            </a:r>
            <a:r>
              <a:rPr sz="1100" spc="-15" smtClean="0">
                <a:latin typeface="Calibri"/>
                <a:cs typeface="Calibri"/>
              </a:rPr>
              <a:t> </a:t>
            </a:r>
            <a:r>
              <a:rPr sz="1100" spc="75" dirty="0">
                <a:latin typeface="Calibri"/>
                <a:cs typeface="Calibri"/>
              </a:rPr>
              <a:t>Creatin</a:t>
            </a:r>
            <a:r>
              <a:rPr sz="1100" spc="-35" dirty="0">
                <a:latin typeface="Calibri"/>
                <a:cs typeface="Calibri"/>
              </a:rPr>
              <a:t>g</a:t>
            </a:r>
            <a:r>
              <a:rPr sz="1100" dirty="0">
                <a:latin typeface="Calibri"/>
                <a:cs typeface="Calibri"/>
              </a:rPr>
              <a:t> </a:t>
            </a:r>
            <a:r>
              <a:rPr sz="1100" spc="-15" dirty="0">
                <a:latin typeface="Calibri"/>
                <a:cs typeface="Calibri"/>
              </a:rPr>
              <a:t> </a:t>
            </a:r>
            <a:r>
              <a:rPr sz="1100" spc="-25" dirty="0">
                <a:latin typeface="Calibri"/>
                <a:cs typeface="Calibri"/>
              </a:rPr>
              <a:t>a</a:t>
            </a:r>
            <a:r>
              <a:rPr sz="1100" dirty="0">
                <a:latin typeface="Calibri"/>
                <a:cs typeface="Calibri"/>
              </a:rPr>
              <a:t> </a:t>
            </a:r>
            <a:r>
              <a:rPr sz="1100" spc="-15" dirty="0">
                <a:latin typeface="Calibri"/>
                <a:cs typeface="Calibri"/>
              </a:rPr>
              <a:t> </a:t>
            </a:r>
            <a:r>
              <a:rPr sz="1100" spc="50" dirty="0">
                <a:latin typeface="Calibri"/>
                <a:cs typeface="Calibri"/>
              </a:rPr>
              <a:t>produc</a:t>
            </a:r>
            <a:r>
              <a:rPr sz="1100" spc="-40" dirty="0">
                <a:latin typeface="Calibri"/>
                <a:cs typeface="Calibri"/>
              </a:rPr>
              <a:t>t</a:t>
            </a:r>
            <a:r>
              <a:rPr sz="1100" dirty="0">
                <a:latin typeface="Calibri"/>
                <a:cs typeface="Calibri"/>
              </a:rPr>
              <a:t> </a:t>
            </a:r>
            <a:r>
              <a:rPr sz="1100" spc="-15" dirty="0">
                <a:latin typeface="Calibri"/>
                <a:cs typeface="Calibri"/>
              </a:rPr>
              <a:t> </a:t>
            </a:r>
            <a:r>
              <a:rPr sz="1100" spc="70" dirty="0">
                <a:latin typeface="Calibri"/>
                <a:cs typeface="Calibri"/>
              </a:rPr>
              <a:t>knowledg</a:t>
            </a:r>
            <a:r>
              <a:rPr sz="1100" spc="-40" dirty="0">
                <a:latin typeface="Calibri"/>
                <a:cs typeface="Calibri"/>
              </a:rPr>
              <a:t>e</a:t>
            </a:r>
            <a:r>
              <a:rPr sz="1100" dirty="0">
                <a:latin typeface="Calibri"/>
                <a:cs typeface="Calibri"/>
              </a:rPr>
              <a:t> </a:t>
            </a:r>
            <a:r>
              <a:rPr sz="1100" spc="-20" dirty="0">
                <a:latin typeface="Calibri"/>
                <a:cs typeface="Calibri"/>
              </a:rPr>
              <a:t> </a:t>
            </a:r>
            <a:r>
              <a:rPr sz="1100" spc="70" dirty="0">
                <a:latin typeface="Calibri"/>
                <a:cs typeface="Calibri"/>
              </a:rPr>
              <a:t>throug</a:t>
            </a:r>
            <a:r>
              <a:rPr sz="1100" spc="-50" dirty="0">
                <a:latin typeface="Calibri"/>
                <a:cs typeface="Calibri"/>
              </a:rPr>
              <a:t>h</a:t>
            </a:r>
            <a:r>
              <a:rPr sz="1100" dirty="0">
                <a:latin typeface="Calibri"/>
                <a:cs typeface="Calibri"/>
              </a:rPr>
              <a:t> </a:t>
            </a:r>
            <a:r>
              <a:rPr sz="1100" spc="-15" dirty="0">
                <a:latin typeface="Calibri"/>
                <a:cs typeface="Calibri"/>
              </a:rPr>
              <a:t> </a:t>
            </a:r>
            <a:r>
              <a:rPr sz="1100" spc="-25" dirty="0">
                <a:latin typeface="Calibri"/>
                <a:cs typeface="Calibri"/>
              </a:rPr>
              <a:t>a</a:t>
            </a:r>
            <a:r>
              <a:rPr sz="1100" dirty="0">
                <a:latin typeface="Calibri"/>
                <a:cs typeface="Calibri"/>
              </a:rPr>
              <a:t> </a:t>
            </a:r>
            <a:r>
              <a:rPr sz="1100" spc="-15" dirty="0">
                <a:latin typeface="Calibri"/>
                <a:cs typeface="Calibri"/>
              </a:rPr>
              <a:t> </a:t>
            </a:r>
            <a:r>
              <a:rPr sz="1100" spc="60" dirty="0">
                <a:latin typeface="Calibri"/>
                <a:cs typeface="Calibri"/>
              </a:rPr>
              <a:t>constan</a:t>
            </a:r>
            <a:r>
              <a:rPr sz="1100" spc="-30" dirty="0">
                <a:latin typeface="Calibri"/>
                <a:cs typeface="Calibri"/>
              </a:rPr>
              <a:t>t</a:t>
            </a:r>
            <a:r>
              <a:rPr sz="1100" dirty="0">
                <a:latin typeface="Calibri"/>
                <a:cs typeface="Calibri"/>
              </a:rPr>
              <a:t> </a:t>
            </a:r>
            <a:r>
              <a:rPr sz="1100" spc="-15" dirty="0">
                <a:latin typeface="Calibri"/>
                <a:cs typeface="Calibri"/>
              </a:rPr>
              <a:t> </a:t>
            </a:r>
            <a:r>
              <a:rPr sz="1100" spc="60" dirty="0">
                <a:latin typeface="Calibri"/>
                <a:cs typeface="Calibri"/>
              </a:rPr>
              <a:t>researc</a:t>
            </a:r>
            <a:r>
              <a:rPr sz="1100" spc="-60" dirty="0">
                <a:latin typeface="Calibri"/>
                <a:cs typeface="Calibri"/>
              </a:rPr>
              <a:t>h</a:t>
            </a:r>
            <a:r>
              <a:rPr sz="1100" dirty="0">
                <a:latin typeface="Calibri"/>
                <a:cs typeface="Calibri"/>
              </a:rPr>
              <a:t> </a:t>
            </a:r>
            <a:r>
              <a:rPr sz="1100" spc="-15" dirty="0">
                <a:latin typeface="Calibri"/>
                <a:cs typeface="Calibri"/>
              </a:rPr>
              <a:t> </a:t>
            </a:r>
            <a:r>
              <a:rPr sz="1100" spc="65" dirty="0">
                <a:latin typeface="Calibri"/>
                <a:cs typeface="Calibri"/>
              </a:rPr>
              <a:t>amon</a:t>
            </a:r>
            <a:r>
              <a:rPr sz="1100" spc="-40" dirty="0">
                <a:latin typeface="Calibri"/>
                <a:cs typeface="Calibri"/>
              </a:rPr>
              <a:t>g</a:t>
            </a:r>
            <a:r>
              <a:rPr sz="1100" dirty="0">
                <a:latin typeface="Calibri"/>
                <a:cs typeface="Calibri"/>
              </a:rPr>
              <a:t> </a:t>
            </a:r>
            <a:r>
              <a:rPr sz="1100" spc="-15" dirty="0">
                <a:latin typeface="Calibri"/>
                <a:cs typeface="Calibri"/>
              </a:rPr>
              <a:t> </a:t>
            </a:r>
            <a:r>
              <a:rPr sz="1100" spc="75" dirty="0">
                <a:latin typeface="Calibri"/>
                <a:cs typeface="Calibri"/>
              </a:rPr>
              <a:t>past</a:t>
            </a:r>
            <a:r>
              <a:rPr sz="1100" spc="-20" dirty="0">
                <a:latin typeface="Calibri"/>
                <a:cs typeface="Calibri"/>
              </a:rPr>
              <a:t>,</a:t>
            </a:r>
            <a:r>
              <a:rPr sz="1100" dirty="0">
                <a:latin typeface="Calibri"/>
                <a:cs typeface="Calibri"/>
              </a:rPr>
              <a:t> </a:t>
            </a:r>
            <a:r>
              <a:rPr sz="1100" spc="-55" dirty="0">
                <a:latin typeface="Calibri"/>
                <a:cs typeface="Calibri"/>
              </a:rPr>
              <a:t> </a:t>
            </a:r>
            <a:r>
              <a:rPr sz="1100" spc="50" dirty="0">
                <a:latin typeface="Calibri"/>
                <a:cs typeface="Calibri"/>
              </a:rPr>
              <a:t>presen</a:t>
            </a:r>
            <a:r>
              <a:rPr sz="1100" spc="-40" dirty="0">
                <a:latin typeface="Calibri"/>
                <a:cs typeface="Calibri"/>
              </a:rPr>
              <a:t>t</a:t>
            </a:r>
            <a:r>
              <a:rPr sz="1100" dirty="0">
                <a:latin typeface="Calibri"/>
                <a:cs typeface="Calibri"/>
              </a:rPr>
              <a:t> </a:t>
            </a:r>
            <a:r>
              <a:rPr sz="1100" spc="-15" dirty="0">
                <a:latin typeface="Calibri"/>
                <a:cs typeface="Calibri"/>
              </a:rPr>
              <a:t> </a:t>
            </a:r>
            <a:r>
              <a:rPr sz="1100" spc="70" dirty="0">
                <a:latin typeface="Calibri"/>
                <a:cs typeface="Calibri"/>
              </a:rPr>
              <a:t>an</a:t>
            </a:r>
            <a:r>
              <a:rPr sz="1100" spc="-45" dirty="0">
                <a:latin typeface="Calibri"/>
                <a:cs typeface="Calibri"/>
              </a:rPr>
              <a:t>d</a:t>
            </a:r>
            <a:r>
              <a:rPr sz="1100" dirty="0">
                <a:latin typeface="Calibri"/>
                <a:cs typeface="Calibri"/>
              </a:rPr>
              <a:t> </a:t>
            </a:r>
            <a:r>
              <a:rPr sz="1100" spc="-15" dirty="0">
                <a:latin typeface="Calibri"/>
                <a:cs typeface="Calibri"/>
              </a:rPr>
              <a:t> </a:t>
            </a:r>
            <a:r>
              <a:rPr sz="1100" spc="60" dirty="0">
                <a:latin typeface="Calibri"/>
                <a:cs typeface="Calibri"/>
              </a:rPr>
              <a:t>futur</a:t>
            </a:r>
            <a:r>
              <a:rPr sz="1100" spc="-65" dirty="0">
                <a:latin typeface="Calibri"/>
                <a:cs typeface="Calibri"/>
              </a:rPr>
              <a:t>e</a:t>
            </a:r>
            <a:r>
              <a:rPr sz="1100" dirty="0">
                <a:latin typeface="Calibri"/>
                <a:cs typeface="Calibri"/>
              </a:rPr>
              <a:t> </a:t>
            </a:r>
            <a:r>
              <a:rPr sz="1100" spc="-15" dirty="0">
                <a:latin typeface="Calibri"/>
                <a:cs typeface="Calibri"/>
              </a:rPr>
              <a:t> </a:t>
            </a:r>
            <a:r>
              <a:rPr sz="1100" spc="-145" dirty="0">
                <a:latin typeface="Calibri"/>
                <a:cs typeface="Calibri"/>
              </a:rPr>
              <a:t>/</a:t>
            </a:r>
            <a:endParaRPr sz="1100" dirty="0">
              <a:latin typeface="Calibri"/>
              <a:cs typeface="Calibri"/>
            </a:endParaRPr>
          </a:p>
          <a:p>
            <a:pPr marL="12700">
              <a:lnSpc>
                <a:spcPct val="100000"/>
              </a:lnSpc>
              <a:spcBef>
                <a:spcPts val="600"/>
              </a:spcBef>
            </a:pPr>
            <a:r>
              <a:rPr lang="uk-UA" sz="1100" spc="150" dirty="0" smtClean="0">
                <a:solidFill>
                  <a:schemeClr val="bg1">
                    <a:lumMod val="50000"/>
                  </a:schemeClr>
                </a:solidFill>
                <a:latin typeface="Calibri" panose="020F0502020204030204" pitchFamily="34" charset="0"/>
                <a:cs typeface="Calibri"/>
              </a:rPr>
              <a:t>/ </a:t>
            </a:r>
            <a:r>
              <a:rPr lang="ru-RU" sz="1100" spc="150" dirty="0" smtClean="0">
                <a:solidFill>
                  <a:schemeClr val="bg1">
                    <a:lumMod val="50000"/>
                  </a:schemeClr>
                </a:solidFill>
                <a:latin typeface="Calibri" panose="020F0502020204030204" pitchFamily="34" charset="0"/>
              </a:rPr>
              <a:t>Наша </a:t>
            </a:r>
            <a:r>
              <a:rPr lang="ru-RU" sz="1100" spc="150" dirty="0">
                <a:solidFill>
                  <a:schemeClr val="bg1">
                    <a:lumMod val="50000"/>
                  </a:schemeClr>
                </a:solidFill>
                <a:latin typeface="Calibri" panose="020F0502020204030204" pitchFamily="34" charset="0"/>
              </a:rPr>
              <a:t>главная цель - создавать проекты </a:t>
            </a:r>
            <a:r>
              <a:rPr lang="ru-RU" sz="1100" spc="150" dirty="0" smtClean="0">
                <a:solidFill>
                  <a:schemeClr val="bg1">
                    <a:lumMod val="50000"/>
                  </a:schemeClr>
                </a:solidFill>
                <a:latin typeface="Calibri" panose="020F0502020204030204" pitchFamily="34" charset="0"/>
              </a:rPr>
              <a:t>металлических конструкций </a:t>
            </a:r>
            <a:r>
              <a:rPr lang="uk-UA" sz="1100" spc="150" dirty="0" smtClean="0">
                <a:solidFill>
                  <a:schemeClr val="bg1">
                    <a:lumMod val="50000"/>
                  </a:schemeClr>
                </a:solidFill>
                <a:latin typeface="Calibri" panose="020F0502020204030204" pitchFamily="34" charset="0"/>
                <a:cs typeface="Calibri"/>
              </a:rPr>
              <a:t>/</a:t>
            </a:r>
            <a:br>
              <a:rPr lang="uk-UA" sz="1100" spc="150" dirty="0" smtClean="0">
                <a:solidFill>
                  <a:schemeClr val="bg1">
                    <a:lumMod val="50000"/>
                  </a:schemeClr>
                </a:solidFill>
                <a:latin typeface="Calibri" panose="020F0502020204030204" pitchFamily="34" charset="0"/>
                <a:cs typeface="Calibri"/>
              </a:rPr>
            </a:br>
            <a:r>
              <a:rPr lang="ru-RU" sz="1100" spc="150" dirty="0" smtClean="0">
                <a:solidFill>
                  <a:schemeClr val="bg1">
                    <a:lumMod val="50000"/>
                  </a:schemeClr>
                </a:solidFill>
                <a:latin typeface="Calibri" panose="020F0502020204030204" pitchFamily="34" charset="0"/>
              </a:rPr>
              <a:t>/ Создавать базу знаний по продукции, исследуя прошлое, настоящее и будущее /</a:t>
            </a:r>
            <a:endParaRPr sz="1100" spc="150" dirty="0">
              <a:solidFill>
                <a:schemeClr val="bg1">
                  <a:lumMod val="50000"/>
                </a:schemeClr>
              </a:solidFill>
              <a:latin typeface="Calibri" panose="020F0502020204030204" pitchFamily="34" charset="0"/>
              <a:cs typeface="Calibri"/>
            </a:endParaRPr>
          </a:p>
        </p:txBody>
      </p:sp>
      <p:pic>
        <p:nvPicPr>
          <p:cNvPr id="13314" name="Picture 2"/>
          <p:cNvPicPr>
            <a:picLocks noChangeAspect="1" noChangeArrowheads="1"/>
          </p:cNvPicPr>
          <p:nvPr/>
        </p:nvPicPr>
        <p:blipFill>
          <a:blip r:embed="rId4"/>
          <a:srcRect/>
          <a:stretch>
            <a:fillRect/>
          </a:stretch>
        </p:blipFill>
        <p:spPr bwMode="auto">
          <a:xfrm>
            <a:off x="7736541" y="6239435"/>
            <a:ext cx="2514600" cy="66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18</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0"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19</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33" y="457212"/>
            <a:ext cx="3658870" cy="664559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35995" y="3762006"/>
            <a:ext cx="5699125" cy="3341370"/>
          </a:xfrm>
          <a:custGeom>
            <a:avLst/>
            <a:gdLst/>
            <a:ahLst/>
            <a:cxnLst/>
            <a:rect l="l" t="t" r="r" b="b"/>
            <a:pathLst>
              <a:path w="5699125" h="3341370">
                <a:moveTo>
                  <a:pt x="0" y="3340798"/>
                </a:moveTo>
                <a:lnTo>
                  <a:pt x="5698794" y="3340798"/>
                </a:lnTo>
                <a:lnTo>
                  <a:pt x="5698794" y="0"/>
                </a:lnTo>
                <a:lnTo>
                  <a:pt x="0" y="0"/>
                </a:lnTo>
                <a:lnTo>
                  <a:pt x="0" y="3340798"/>
                </a:lnTo>
                <a:close/>
              </a:path>
            </a:pathLst>
          </a:custGeom>
          <a:solidFill>
            <a:srgbClr val="FADCEB"/>
          </a:solidFill>
        </p:spPr>
        <p:txBody>
          <a:bodyPr wrap="square" lIns="0" tIns="0" rIns="0" bIns="0" rtlCol="0"/>
          <a:lstStyle/>
          <a:p>
            <a:endParaRPr/>
          </a:p>
        </p:txBody>
      </p:sp>
      <p:sp>
        <p:nvSpPr>
          <p:cNvPr id="5" name="object 5"/>
          <p:cNvSpPr/>
          <p:nvPr/>
        </p:nvSpPr>
        <p:spPr>
          <a:xfrm>
            <a:off x="4536001" y="3762006"/>
            <a:ext cx="5698801" cy="3340798"/>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8915400" y="1148018"/>
            <a:ext cx="1333394" cy="369332"/>
          </a:xfrm>
          <a:prstGeom prst="rect">
            <a:avLst/>
          </a:prstGeom>
        </p:spPr>
        <p:txBody>
          <a:bodyPr vert="horz" wrap="square" lIns="0" tIns="0" rIns="0" bIns="0" rtlCol="0">
            <a:spAutoFit/>
          </a:bodyPr>
          <a:lstStyle/>
          <a:p>
            <a:pPr marL="12700" algn="r">
              <a:lnSpc>
                <a:spcPct val="100000"/>
              </a:lnSpc>
            </a:pPr>
            <a:r>
              <a:rPr sz="1200" spc="-45" dirty="0" smtClean="0">
                <a:solidFill>
                  <a:srgbClr val="706F6F"/>
                </a:solidFill>
                <a:latin typeface="Calibri"/>
                <a:cs typeface="Calibri"/>
              </a:rPr>
              <a:t>POST</a:t>
            </a:r>
            <a:endParaRPr lang="ru-RU" sz="1200" spc="-45" dirty="0" smtClean="0">
              <a:solidFill>
                <a:srgbClr val="706F6F"/>
              </a:solidFill>
              <a:latin typeface="Calibri"/>
              <a:cs typeface="Calibri"/>
            </a:endParaRPr>
          </a:p>
          <a:p>
            <a:pPr marL="12700" algn="r">
              <a:lnSpc>
                <a:spcPct val="100000"/>
              </a:lnSpc>
            </a:pPr>
            <a:r>
              <a:rPr lang="ru-RU" sz="1200" spc="-45" dirty="0" smtClean="0">
                <a:solidFill>
                  <a:srgbClr val="706F6F"/>
                </a:solidFill>
                <a:latin typeface="Calibri"/>
                <a:cs typeface="Calibri"/>
              </a:rPr>
              <a:t>КОЛОННА</a:t>
            </a:r>
            <a:endParaRPr sz="1200" dirty="0">
              <a:latin typeface="Calibri"/>
              <a:cs typeface="Calibri"/>
            </a:endParaRPr>
          </a:p>
        </p:txBody>
      </p:sp>
      <p:sp>
        <p:nvSpPr>
          <p:cNvPr id="7" name="object 7"/>
          <p:cNvSpPr txBox="1"/>
          <p:nvPr/>
        </p:nvSpPr>
        <p:spPr>
          <a:xfrm>
            <a:off x="4523299" y="2634169"/>
            <a:ext cx="2480945" cy="508000"/>
          </a:xfrm>
          <a:prstGeom prst="rect">
            <a:avLst/>
          </a:prstGeom>
        </p:spPr>
        <p:txBody>
          <a:bodyPr vert="horz" wrap="square" lIns="0" tIns="0" rIns="0" bIns="0" rtlCol="0">
            <a:spAutoFit/>
          </a:bodyPr>
          <a:lstStyle/>
          <a:p>
            <a:pPr marL="12700" marR="5080" algn="just">
              <a:lnSpc>
                <a:spcPct val="104200"/>
              </a:lnSpc>
            </a:pPr>
            <a:r>
              <a:rPr sz="800" dirty="0">
                <a:solidFill>
                  <a:srgbClr val="3C3C3B"/>
                </a:solidFill>
                <a:latin typeface="Calibri"/>
                <a:cs typeface="Calibri"/>
              </a:rPr>
              <a:t>The Chameleon Post supports meet all architectural requirements. They express their essence thanks to glass elements that fit into the stainless steel columns and make this balustrade unyielding and durable.</a:t>
            </a:r>
            <a:endParaRPr sz="800" dirty="0">
              <a:latin typeface="Calibri"/>
              <a:cs typeface="Calibri"/>
            </a:endParaRPr>
          </a:p>
        </p:txBody>
      </p:sp>
      <p:sp>
        <p:nvSpPr>
          <p:cNvPr id="8" name="object 8"/>
          <p:cNvSpPr txBox="1"/>
          <p:nvPr/>
        </p:nvSpPr>
        <p:spPr>
          <a:xfrm>
            <a:off x="7770638" y="2634169"/>
            <a:ext cx="2477770" cy="635367"/>
          </a:xfrm>
          <a:prstGeom prst="rect">
            <a:avLst/>
          </a:prstGeom>
        </p:spPr>
        <p:txBody>
          <a:bodyPr vert="horz" wrap="square" lIns="0" tIns="0" rIns="0" bIns="0" rtlCol="0">
            <a:spAutoFit/>
          </a:bodyPr>
          <a:lstStyle/>
          <a:p>
            <a:pPr marL="12700" marR="5080" algn="just">
              <a:lnSpc>
                <a:spcPct val="104200"/>
              </a:lnSpc>
            </a:pPr>
            <a:r>
              <a:rPr lang="ru-RU" sz="800" dirty="0">
                <a:solidFill>
                  <a:srgbClr val="706F6F"/>
                </a:solidFill>
                <a:latin typeface="Calibri"/>
                <a:cs typeface="Calibri"/>
              </a:rPr>
              <a:t>Опоры </a:t>
            </a:r>
            <a:r>
              <a:rPr lang="ru-RU" sz="800" dirty="0" err="1">
                <a:solidFill>
                  <a:srgbClr val="706F6F"/>
                </a:solidFill>
                <a:latin typeface="Calibri"/>
                <a:cs typeface="Calibri"/>
              </a:rPr>
              <a:t>Chameleon</a:t>
            </a:r>
            <a:r>
              <a:rPr lang="ru-RU" sz="800" dirty="0">
                <a:solidFill>
                  <a:srgbClr val="706F6F"/>
                </a:solidFill>
                <a:latin typeface="Calibri"/>
                <a:cs typeface="Calibri"/>
              </a:rPr>
              <a:t> </a:t>
            </a:r>
            <a:r>
              <a:rPr lang="ru-RU" sz="800" dirty="0" err="1">
                <a:solidFill>
                  <a:srgbClr val="706F6F"/>
                </a:solidFill>
                <a:latin typeface="Calibri"/>
                <a:cs typeface="Calibri"/>
              </a:rPr>
              <a:t>Post</a:t>
            </a:r>
            <a:r>
              <a:rPr lang="ru-RU" sz="800" dirty="0">
                <a:solidFill>
                  <a:srgbClr val="706F6F"/>
                </a:solidFill>
                <a:latin typeface="Calibri"/>
                <a:cs typeface="Calibri"/>
              </a:rPr>
              <a:t> </a:t>
            </a:r>
            <a:r>
              <a:rPr lang="ru-RU" sz="800" dirty="0" smtClean="0">
                <a:solidFill>
                  <a:srgbClr val="706F6F"/>
                </a:solidFill>
                <a:latin typeface="Calibri"/>
                <a:cs typeface="Calibri"/>
              </a:rPr>
              <a:t>соответствуют </a:t>
            </a:r>
            <a:r>
              <a:rPr lang="ru-RU" sz="800" dirty="0">
                <a:solidFill>
                  <a:srgbClr val="706F6F"/>
                </a:solidFill>
                <a:latin typeface="Calibri"/>
                <a:cs typeface="Calibri"/>
              </a:rPr>
              <a:t>всем архитектурным требованиям. Они выражают свою сущность благодаря стеклянным элементам, которые </a:t>
            </a:r>
            <a:r>
              <a:rPr lang="ru-RU" sz="800" dirty="0" smtClean="0">
                <a:solidFill>
                  <a:srgbClr val="706F6F"/>
                </a:solidFill>
                <a:latin typeface="Calibri"/>
                <a:cs typeface="Calibri"/>
              </a:rPr>
              <a:t>встраиваются </a:t>
            </a:r>
            <a:r>
              <a:rPr lang="ru-RU" sz="800" dirty="0">
                <a:solidFill>
                  <a:srgbClr val="706F6F"/>
                </a:solidFill>
                <a:latin typeface="Calibri"/>
                <a:cs typeface="Calibri"/>
              </a:rPr>
              <a:t>в колонны из нержавеющей стали и делают эту балюстраду </a:t>
            </a:r>
            <a:r>
              <a:rPr lang="ru-RU" sz="800" dirty="0" smtClean="0">
                <a:solidFill>
                  <a:srgbClr val="706F6F"/>
                </a:solidFill>
                <a:latin typeface="Calibri"/>
                <a:cs typeface="Calibri"/>
              </a:rPr>
              <a:t>прочной </a:t>
            </a:r>
            <a:r>
              <a:rPr lang="ru-RU" sz="800" dirty="0">
                <a:solidFill>
                  <a:srgbClr val="706F6F"/>
                </a:solidFill>
                <a:latin typeface="Calibri"/>
                <a:cs typeface="Calibri"/>
              </a:rPr>
              <a:t>и долговечной.</a:t>
            </a:r>
            <a:endParaRPr sz="800" dirty="0">
              <a:latin typeface="Calibri"/>
              <a:cs typeface="Calibri"/>
            </a:endParaRPr>
          </a:p>
        </p:txBody>
      </p:sp>
      <p:sp>
        <p:nvSpPr>
          <p:cNvPr id="9" name="object 9"/>
          <p:cNvSpPr txBox="1">
            <a:spLocks noGrp="1"/>
          </p:cNvSpPr>
          <p:nvPr>
            <p:ph type="title"/>
          </p:nvPr>
        </p:nvSpPr>
        <p:spPr>
          <a:xfrm>
            <a:off x="624734" y="457212"/>
            <a:ext cx="9624060" cy="430887"/>
          </a:xfrm>
          <a:prstGeom prst="rect">
            <a:avLst/>
          </a:prstGeom>
        </p:spPr>
        <p:txBody>
          <a:bodyPr vert="horz" wrap="square" lIns="0" tIns="0" rIns="0" bIns="0" rtlCol="0">
            <a:spAutoFit/>
          </a:bodyPr>
          <a:lstStyle/>
          <a:p>
            <a:pPr marL="7405688" indent="-3105150" algn="r"/>
            <a:r>
              <a:rPr sz="2800" spc="85" dirty="0">
                <a:solidFill>
                  <a:schemeClr val="bg1">
                    <a:lumMod val="50000"/>
                  </a:schemeClr>
                </a:solidFill>
              </a:rPr>
              <a:t>CHAMELEON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12"/>
            <a:ext cx="3082810" cy="308537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3797998" y="458470"/>
            <a:ext cx="3096006" cy="3084114"/>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7150696" y="457212"/>
            <a:ext cx="3082836" cy="3085376"/>
          </a:xfrm>
          <a:prstGeom prst="rect">
            <a:avLst/>
          </a:prstGeom>
          <a:blipFill>
            <a:blip r:embed="rId5" cstate="print"/>
            <a:stretch>
              <a:fillRect/>
            </a:stretch>
          </a:blipFill>
        </p:spPr>
        <p:txBody>
          <a:bodyPr wrap="square" lIns="0" tIns="0" rIns="0" bIns="0" rtlCol="0"/>
          <a:lstStyle/>
          <a:p>
            <a:endParaRPr/>
          </a:p>
        </p:txBody>
      </p:sp>
      <p:sp>
        <p:nvSpPr>
          <p:cNvPr id="67" name="object 67"/>
          <p:cNvSpPr txBox="1"/>
          <p:nvPr/>
        </p:nvSpPr>
        <p:spPr>
          <a:xfrm>
            <a:off x="4336100" y="1399304"/>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1</a:t>
            </a:r>
            <a:endParaRPr sz="800">
              <a:latin typeface="Calibri"/>
              <a:cs typeface="Calibri"/>
            </a:endParaRPr>
          </a:p>
        </p:txBody>
      </p:sp>
      <p:sp>
        <p:nvSpPr>
          <p:cNvPr id="68" name="object 68"/>
          <p:cNvSpPr txBox="1"/>
          <p:nvPr/>
        </p:nvSpPr>
        <p:spPr>
          <a:xfrm>
            <a:off x="5560075" y="570045"/>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2</a:t>
            </a:r>
            <a:endParaRPr sz="800">
              <a:latin typeface="Calibri"/>
              <a:cs typeface="Calibri"/>
            </a:endParaRPr>
          </a:p>
        </p:txBody>
      </p:sp>
      <p:sp>
        <p:nvSpPr>
          <p:cNvPr id="69" name="object 69"/>
          <p:cNvSpPr txBox="1"/>
          <p:nvPr/>
        </p:nvSpPr>
        <p:spPr>
          <a:xfrm>
            <a:off x="2118476" y="3001333"/>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3</a:t>
            </a:r>
            <a:endParaRPr sz="800">
              <a:latin typeface="Calibri"/>
              <a:cs typeface="Calibri"/>
            </a:endParaRPr>
          </a:p>
        </p:txBody>
      </p:sp>
      <p:sp>
        <p:nvSpPr>
          <p:cNvPr id="95" name="object 95"/>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96" name="object 96"/>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97" name="object 97"/>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98" name="object 98"/>
          <p:cNvSpPr txBox="1"/>
          <p:nvPr/>
        </p:nvSpPr>
        <p:spPr>
          <a:xfrm>
            <a:off x="444500" y="165018"/>
            <a:ext cx="1656714" cy="215900"/>
          </a:xfrm>
          <a:prstGeom prst="rect">
            <a:avLst/>
          </a:prstGeom>
        </p:spPr>
        <p:txBody>
          <a:bodyPr vert="horz" wrap="square" lIns="0" tIns="0" rIns="0" bIns="0" rtlCol="0">
            <a:spAutoFit/>
          </a:bodyPr>
          <a:lstStyle/>
          <a:p>
            <a:pPr marL="12700">
              <a:lnSpc>
                <a:spcPct val="100000"/>
              </a:lnSpc>
            </a:pPr>
            <a:r>
              <a:rPr sz="1500" spc="-35" dirty="0">
                <a:solidFill>
                  <a:srgbClr val="3C3C3B"/>
                </a:solidFill>
                <a:latin typeface="Futura Bk BT"/>
                <a:cs typeface="Futura Bk BT"/>
              </a:rPr>
              <a:t>CHAMELEON</a:t>
            </a:r>
            <a:r>
              <a:rPr sz="1500" spc="-15" dirty="0">
                <a:solidFill>
                  <a:srgbClr val="3C3C3B"/>
                </a:solidFill>
                <a:latin typeface="Futura Bk BT"/>
                <a:cs typeface="Futura Bk BT"/>
              </a:rPr>
              <a:t> </a:t>
            </a:r>
            <a:r>
              <a:rPr sz="1500" spc="-20" dirty="0">
                <a:solidFill>
                  <a:srgbClr val="3C3C3B"/>
                </a:solidFill>
                <a:latin typeface="Futura Bk BT"/>
                <a:cs typeface="Futura Bk BT"/>
              </a:rPr>
              <a:t>POST</a:t>
            </a:r>
            <a:endParaRPr sz="1500">
              <a:latin typeface="Futura Bk BT"/>
              <a:cs typeface="Futura Bk BT"/>
            </a:endParaRPr>
          </a:p>
        </p:txBody>
      </p:sp>
      <p:graphicFrame>
        <p:nvGraphicFramePr>
          <p:cNvPr id="99" name="Таблица 98"/>
          <p:cNvGraphicFramePr>
            <a:graphicFrameLocks noGrp="1"/>
          </p:cNvGraphicFramePr>
          <p:nvPr>
            <p:extLst>
              <p:ext uri="{D42A27DB-BD31-4B8C-83A1-F6EECF244321}">
                <p14:modId xmlns:p14="http://schemas.microsoft.com/office/powerpoint/2010/main" xmlns="" val="4018653466"/>
              </p:ext>
            </p:extLst>
          </p:nvPr>
        </p:nvGraphicFramePr>
        <p:xfrm>
          <a:off x="485958" y="3684548"/>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General Characteristics</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 Chameleon Posts are railing systems with glass </a:t>
                      </a:r>
                      <a:r>
                        <a:rPr lang="en-US" sz="700" b="0" dirty="0" err="1" smtClean="0">
                          <a:solidFill>
                            <a:schemeClr val="tx1">
                              <a:lumMod val="75000"/>
                              <a:lumOff val="25000"/>
                            </a:schemeClr>
                          </a:solidFill>
                          <a:latin typeface="Arial Narrow" pitchFamily="34" charset="0"/>
                          <a:ea typeface="Times New Roman"/>
                        </a:rPr>
                        <a:t>infills</a:t>
                      </a:r>
                      <a:r>
                        <a:rPr lang="en-US" sz="700" b="0" dirty="0" smtClean="0">
                          <a:solidFill>
                            <a:schemeClr val="tx1">
                              <a:lumMod val="75000"/>
                              <a:lumOff val="25000"/>
                            </a:schemeClr>
                          </a:solidFill>
                          <a:latin typeface="Arial Narrow" pitchFamily="34" charset="0"/>
                          <a:ea typeface="Times New Roman"/>
                        </a:rPr>
                        <a:t> that can be </a:t>
                      </a:r>
                      <a:r>
                        <a:rPr lang="en-US" sz="700" b="0" dirty="0" err="1" smtClean="0">
                          <a:solidFill>
                            <a:schemeClr val="tx1">
                              <a:lumMod val="75000"/>
                              <a:lumOff val="25000"/>
                            </a:schemeClr>
                          </a:solidFill>
                          <a:latin typeface="Arial Narrow" pitchFamily="34" charset="0"/>
                          <a:ea typeface="Times New Roman"/>
                        </a:rPr>
                        <a:t>customised</a:t>
                      </a:r>
                      <a:r>
                        <a:rPr lang="en-US" sz="700" b="0" dirty="0" smtClean="0">
                          <a:solidFill>
                            <a:schemeClr val="tx1">
                              <a:lumMod val="75000"/>
                              <a:lumOff val="25000"/>
                            </a:schemeClr>
                          </a:solidFill>
                          <a:latin typeface="Arial Narrow" pitchFamily="34" charset="0"/>
                          <a:ea typeface="Times New Roman"/>
                        </a:rPr>
                        <a:t> in terms of colors, shapes and materials in all their height.</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Ideal for both private and public environments thanks to their high resistance.</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Общие характеристики</a:t>
                      </a:r>
                    </a:p>
                    <a:p>
                      <a:pPr>
                        <a:spcAft>
                          <a:spcPts val="600"/>
                        </a:spcAft>
                      </a:pPr>
                      <a:r>
                        <a:rPr lang="en-US" sz="700" b="0" dirty="0" smtClean="0">
                          <a:solidFill>
                            <a:schemeClr val="tx1">
                              <a:lumMod val="75000"/>
                              <a:lumOff val="25000"/>
                            </a:schemeClr>
                          </a:solidFill>
                          <a:latin typeface="Arial Narrow" pitchFamily="34" charset="0"/>
                          <a:ea typeface="Times New Roman"/>
                        </a:rPr>
                        <a:t>Chameleon Posts </a:t>
                      </a:r>
                      <a:r>
                        <a:rPr lang="ru-RU" sz="700" b="0" dirty="0" smtClean="0">
                          <a:solidFill>
                            <a:schemeClr val="tx1">
                              <a:lumMod val="75000"/>
                              <a:lumOff val="25000"/>
                            </a:schemeClr>
                          </a:solidFill>
                          <a:latin typeface="Arial Narrow" pitchFamily="34" charset="0"/>
                          <a:ea typeface="Times New Roman"/>
                        </a:rPr>
                        <a:t>- это изгороди со стеклянными вставками, которые можно настроить в соответствии с цветами, формами и материалами во всей их высоте.</a:t>
                      </a:r>
                    </a:p>
                    <a:p>
                      <a:pPr>
                        <a:spcAft>
                          <a:spcPts val="600"/>
                        </a:spcAft>
                      </a:pPr>
                      <a:r>
                        <a:rPr lang="ru-RU" sz="700" b="0" dirty="0" smtClean="0">
                          <a:solidFill>
                            <a:schemeClr val="tx1">
                              <a:lumMod val="75000"/>
                              <a:lumOff val="25000"/>
                            </a:schemeClr>
                          </a:solidFill>
                          <a:latin typeface="Arial Narrow" pitchFamily="34" charset="0"/>
                          <a:ea typeface="Times New Roman"/>
                        </a:rPr>
                        <a:t>Идеально подходит как для частных, так и общественных помещений благодаря их высокой стойкости.</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00" name="Таблица 99"/>
          <p:cNvGraphicFramePr>
            <a:graphicFrameLocks noGrp="1"/>
          </p:cNvGraphicFramePr>
          <p:nvPr>
            <p:extLst>
              <p:ext uri="{D42A27DB-BD31-4B8C-83A1-F6EECF244321}">
                <p14:modId xmlns:p14="http://schemas.microsoft.com/office/powerpoint/2010/main" xmlns="" val="2918656127"/>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Technical Features and configuration</a:t>
                      </a:r>
                      <a:endParaRPr lang="ru-RU" sz="7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1	Simplified installation of glass infill thanks to the fixing system hidden within the structure.</a:t>
                      </a:r>
                      <a:endParaRPr lang="ru-RU" sz="7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2 	Base and top closure accommodate and incorporate custom covers.</a:t>
                      </a:r>
                      <a:endParaRPr lang="ru-RU" sz="7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3	If not specified, the Chameleon Posts are supplied in the raw carbon steel version.</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Технические характеристики и конфигурация</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1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Упрощенная установка стеклянного </a:t>
                      </a:r>
                      <a:r>
                        <a:rPr lang="ru-RU" sz="700" b="0" kern="1200" dirty="0" err="1" smtClean="0">
                          <a:solidFill>
                            <a:schemeClr val="tx1">
                              <a:lumMod val="75000"/>
                              <a:lumOff val="25000"/>
                            </a:schemeClr>
                          </a:solidFill>
                          <a:latin typeface="Arial Narrow" pitchFamily="34" charset="0"/>
                          <a:ea typeface="Times New Roman"/>
                          <a:cs typeface="+mn-cs"/>
                        </a:rPr>
                        <a:t>олотна</a:t>
                      </a:r>
                      <a:r>
                        <a:rPr lang="ru-RU" sz="700" b="0" kern="1200" dirty="0" smtClean="0">
                          <a:solidFill>
                            <a:schemeClr val="tx1">
                              <a:lumMod val="75000"/>
                              <a:lumOff val="25000"/>
                            </a:schemeClr>
                          </a:solidFill>
                          <a:latin typeface="Arial Narrow" pitchFamily="34" charset="0"/>
                          <a:ea typeface="Times New Roman"/>
                          <a:cs typeface="+mn-cs"/>
                        </a:rPr>
                        <a:t> благодаря системе крепления, скрытой внутри конструкции.</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2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Основание и верхняя крышка вмещают и включают специальные крышки.</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3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Если не указано иное, </a:t>
                      </a:r>
                      <a:r>
                        <a:rPr lang="en-US" sz="700" b="0" kern="1200" dirty="0" smtClean="0">
                          <a:solidFill>
                            <a:schemeClr val="tx1">
                              <a:lumMod val="75000"/>
                              <a:lumOff val="25000"/>
                            </a:schemeClr>
                          </a:solidFill>
                          <a:latin typeface="Arial Narrow" pitchFamily="34" charset="0"/>
                          <a:ea typeface="Times New Roman"/>
                          <a:cs typeface="+mn-cs"/>
                        </a:rPr>
                        <a:t>Chameleon Posts</a:t>
                      </a:r>
                      <a:r>
                        <a:rPr lang="ru-RU" sz="700" b="0" kern="1200" dirty="0" smtClean="0">
                          <a:solidFill>
                            <a:schemeClr val="tx1">
                              <a:lumMod val="75000"/>
                              <a:lumOff val="25000"/>
                            </a:schemeClr>
                          </a:solidFill>
                          <a:latin typeface="Arial Narrow" pitchFamily="34" charset="0"/>
                          <a:ea typeface="Times New Roman"/>
                          <a:cs typeface="+mn-cs"/>
                        </a:rPr>
                        <a:t>поставляются в версии из необработанной углеродистой стали.</a:t>
                      </a:r>
                      <a:endParaRPr lang="ru-RU" sz="700" b="0" kern="1200" dirty="0">
                        <a:solidFill>
                          <a:schemeClr val="tx1">
                            <a:lumMod val="75000"/>
                            <a:lumOff val="25000"/>
                          </a:schemeClr>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01" name="Таблица 100"/>
          <p:cNvGraphicFramePr>
            <a:graphicFrameLocks noGrp="1"/>
          </p:cNvGraphicFramePr>
          <p:nvPr>
            <p:extLst>
              <p:ext uri="{D42A27DB-BD31-4B8C-83A1-F6EECF244321}">
                <p14:modId xmlns:p14="http://schemas.microsoft.com/office/powerpoint/2010/main" xmlns="" val="1573692232"/>
              </p:ext>
            </p:extLst>
          </p:nvPr>
        </p:nvGraphicFramePr>
        <p:xfrm>
          <a:off x="7161114" y="3684548"/>
          <a:ext cx="3060000" cy="104356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043569">
                <a:tc>
                  <a:txBody>
                    <a:bodyPr/>
                    <a:lstStyle/>
                    <a:p>
                      <a:pPr>
                        <a:spcAft>
                          <a:spcPts val="0"/>
                        </a:spcAft>
                      </a:pPr>
                      <a:r>
                        <a:rPr lang="en-US" sz="700" b="0" dirty="0" smtClean="0">
                          <a:solidFill>
                            <a:schemeClr val="tx1">
                              <a:lumMod val="75000"/>
                              <a:lumOff val="25000"/>
                            </a:schemeClr>
                          </a:solidFill>
                          <a:latin typeface="Arial Narrow" pitchFamily="34" charset="0"/>
                          <a:ea typeface="Times New Roman"/>
                        </a:rPr>
                        <a:t>Chameleon Post SPECS:</a:t>
                      </a:r>
                    </a:p>
                    <a:p>
                      <a:pPr>
                        <a:spcAft>
                          <a:spcPts val="0"/>
                        </a:spcAft>
                      </a:pP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Ideal for home and public use;</a:t>
                      </a: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Easy to install;</a:t>
                      </a: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Simple design with multiple; customizable finishes;</a:t>
                      </a:r>
                      <a:endParaRPr lang="ru-RU" sz="700" b="0" dirty="0" smtClean="0">
                        <a:solidFill>
                          <a:schemeClr val="tx1">
                            <a:lumMod val="75000"/>
                            <a:lumOff val="25000"/>
                          </a:schemeClr>
                        </a:solidFill>
                        <a:latin typeface="Arial Narrow" pitchFamily="34" charset="0"/>
                        <a:ea typeface="Times New Roman"/>
                      </a:endParaRPr>
                    </a:p>
                    <a:p>
                      <a:pPr marL="87313" indent="-87313">
                        <a:spcAft>
                          <a:spcPts val="0"/>
                        </a:spcAft>
                      </a:pPr>
                      <a:r>
                        <a:rPr lang="en-US" sz="700" b="0" dirty="0" smtClean="0">
                          <a:solidFill>
                            <a:schemeClr val="tx1">
                              <a:lumMod val="75000"/>
                              <a:lumOff val="25000"/>
                            </a:schemeClr>
                          </a:solidFill>
                          <a:latin typeface="Arial Narrow" pitchFamily="34" charset="0"/>
                          <a:ea typeface="Times New Roman"/>
                          <a:cs typeface="Times New Roman"/>
                        </a:rPr>
                        <a:t>•	</a:t>
                      </a:r>
                      <a:r>
                        <a:rPr lang="en-US" sz="700" b="0" dirty="0" smtClean="0">
                          <a:solidFill>
                            <a:schemeClr val="tx1">
                              <a:lumMod val="75000"/>
                              <a:lumOff val="25000"/>
                            </a:schemeClr>
                          </a:solidFill>
                          <a:latin typeface="Arial Narrow" pitchFamily="34" charset="0"/>
                          <a:ea typeface="Times New Roman"/>
                        </a:rPr>
                        <a:t>Easy to move;</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lumMod val="75000"/>
                              <a:lumOff val="25000"/>
                            </a:schemeClr>
                          </a:solidFill>
                          <a:latin typeface="Arial Narrow" pitchFamily="34" charset="0"/>
                          <a:ea typeface="Times New Roman"/>
                        </a:rPr>
                        <a:t>Характеристики </a:t>
                      </a:r>
                      <a:r>
                        <a:rPr lang="en-US" sz="700" b="0" dirty="0" smtClean="0">
                          <a:solidFill>
                            <a:schemeClr val="tx1">
                              <a:lumMod val="75000"/>
                              <a:lumOff val="25000"/>
                            </a:schemeClr>
                          </a:solidFill>
                          <a:latin typeface="Arial Narrow" pitchFamily="34" charset="0"/>
                          <a:ea typeface="Times New Roman"/>
                        </a:rPr>
                        <a:t>Chameleon Post </a:t>
                      </a:r>
                      <a:endParaRPr lang="ru-RU" sz="700" b="0" dirty="0" smtClean="0">
                        <a:solidFill>
                          <a:schemeClr val="tx1">
                            <a:lumMod val="75000"/>
                            <a:lumOff val="25000"/>
                          </a:schemeClr>
                        </a:solidFill>
                        <a:latin typeface="Arial Narrow" pitchFamily="34" charset="0"/>
                        <a:ea typeface="Times New Roman"/>
                      </a:endParaRPr>
                    </a:p>
                    <a:p>
                      <a:pPr>
                        <a:spcAft>
                          <a:spcPts val="0"/>
                        </a:spcAft>
                      </a:pPr>
                      <a:endParaRPr lang="ru-RU" sz="700" b="0" dirty="0" smtClean="0">
                        <a:solidFill>
                          <a:schemeClr val="tx1">
                            <a:lumMod val="75000"/>
                            <a:lumOff val="25000"/>
                          </a:schemeClr>
                        </a:solidFill>
                        <a:latin typeface="Arial Narrow" pitchFamily="34" charset="0"/>
                        <a:ea typeface="Times New Roman"/>
                      </a:endParaRPr>
                    </a:p>
                    <a:p>
                      <a:pPr marL="87313" indent="-87313"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Идеально подходит для домашнего и общественного пользования;</a:t>
                      </a:r>
                    </a:p>
                    <a:p>
                      <a:pPr marL="87313" indent="-87313"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Простота установки;</a:t>
                      </a:r>
                    </a:p>
                    <a:p>
                      <a:pPr marL="87313" indent="-87313"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Простой дизайн с несколькими настраиваемыми отделками;</a:t>
                      </a:r>
                    </a:p>
                    <a:p>
                      <a:pPr marL="87313" indent="-87313" algn="l" defTabSz="1043148" rtl="0" eaLnBrk="1" latinLnBrk="0" hangingPunct="1">
                        <a:spcAft>
                          <a:spcPts val="0"/>
                        </a:spcAft>
                      </a:pPr>
                      <a:r>
                        <a:rPr lang="ru-RU" sz="700" b="0" kern="1200" dirty="0" smtClean="0">
                          <a:solidFill>
                            <a:schemeClr val="tx1">
                              <a:lumMod val="75000"/>
                              <a:lumOff val="25000"/>
                            </a:schemeClr>
                          </a:solidFill>
                          <a:latin typeface="Arial Narrow" pitchFamily="34" charset="0"/>
                          <a:ea typeface="Times New Roman"/>
                          <a:cs typeface="Times New Roman"/>
                        </a:rPr>
                        <a:t>• </a:t>
                      </a:r>
                      <a:r>
                        <a:rPr lang="en-US" sz="700" b="0" kern="1200" dirty="0" smtClean="0">
                          <a:solidFill>
                            <a:schemeClr val="tx1">
                              <a:lumMod val="75000"/>
                              <a:lumOff val="25000"/>
                            </a:schemeClr>
                          </a:solidFill>
                          <a:latin typeface="Arial Narrow" pitchFamily="34" charset="0"/>
                          <a:ea typeface="Times New Roman"/>
                          <a:cs typeface="Times New Roman"/>
                        </a:rPr>
                        <a:t>	</a:t>
                      </a:r>
                      <a:r>
                        <a:rPr lang="ru-RU" sz="700" b="0" kern="1200" dirty="0" smtClean="0">
                          <a:solidFill>
                            <a:schemeClr val="tx1">
                              <a:lumMod val="75000"/>
                              <a:lumOff val="25000"/>
                            </a:schemeClr>
                          </a:solidFill>
                          <a:latin typeface="Arial Narrow" pitchFamily="34" charset="0"/>
                          <a:ea typeface="Times New Roman"/>
                          <a:cs typeface="Times New Roman"/>
                        </a:rPr>
                        <a:t>Легко передвигаются;</a:t>
                      </a:r>
                      <a:endParaRPr lang="ru-RU" sz="700" b="0" kern="1200" dirty="0">
                        <a:solidFill>
                          <a:schemeClr val="tx1">
                            <a:lumMod val="75000"/>
                            <a:lumOff val="25000"/>
                          </a:schemeClr>
                        </a:solidFill>
                        <a:latin typeface="Arial Narrow" pitchFamily="34" charset="0"/>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02" name="Таблица 101"/>
          <p:cNvGraphicFramePr>
            <a:graphicFrameLocks noGrp="1"/>
          </p:cNvGraphicFramePr>
          <p:nvPr>
            <p:extLst>
              <p:ext uri="{D42A27DB-BD31-4B8C-83A1-F6EECF244321}">
                <p14:modId xmlns:p14="http://schemas.microsoft.com/office/powerpoint/2010/main" xmlns="" val="1702771027"/>
              </p:ext>
            </p:extLst>
          </p:nvPr>
        </p:nvGraphicFramePr>
        <p:xfrm>
          <a:off x="7136481" y="4883115"/>
          <a:ext cx="3082502" cy="144360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16137">
                <a:tc>
                  <a:txBody>
                    <a:bodyPr/>
                    <a:lstStyle/>
                    <a:p>
                      <a:pPr>
                        <a:spcAft>
                          <a:spcPts val="0"/>
                        </a:spcAft>
                      </a:pPr>
                      <a:r>
                        <a:rPr lang="en-US" sz="600" b="0" dirty="0" smtClean="0">
                          <a:solidFill>
                            <a:schemeClr val="tx1">
                              <a:lumMod val="75000"/>
                              <a:lumOff val="25000"/>
                            </a:schemeClr>
                          </a:solidFill>
                          <a:latin typeface="Arial Narrow" pitchFamily="34" charset="0"/>
                          <a:ea typeface="Times New Roman"/>
                        </a:rPr>
                        <a:t>Designed for: domestic and low and medium traffic public use</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Use: internal and external</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Variations: floor mounted</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Applications: stairs, balconies and balustrades</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Material: internal supporting structure in hot-dip </a:t>
                      </a:r>
                      <a:r>
                        <a:rPr lang="en-US" sz="600" b="0" dirty="0" err="1" smtClean="0">
                          <a:solidFill>
                            <a:schemeClr val="tx1">
                              <a:lumMod val="75000"/>
                              <a:lumOff val="25000"/>
                            </a:schemeClr>
                          </a:solidFill>
                          <a:latin typeface="Arial Narrow" pitchFamily="34" charset="0"/>
                          <a:ea typeface="Times New Roman"/>
                        </a:rPr>
                        <a:t>galvanised</a:t>
                      </a:r>
                      <a:r>
                        <a:rPr lang="en-US" sz="600" b="0" dirty="0" smtClean="0">
                          <a:solidFill>
                            <a:schemeClr val="tx1">
                              <a:lumMod val="75000"/>
                              <a:lumOff val="25000"/>
                            </a:schemeClr>
                          </a:solidFill>
                          <a:latin typeface="Arial Narrow" pitchFamily="34" charset="0"/>
                          <a:ea typeface="Times New Roman"/>
                        </a:rPr>
                        <a:t> steel</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Infill: glass</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Glass thickness: from 12,76 to 17,52 mm</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External finish: stainless steel, aluminum, marble, wood or other materials</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Extras: materials, finishes and customizable colors</a:t>
                      </a:r>
                      <a:endParaRPr lang="ru-RU" sz="600" b="0" dirty="0">
                        <a:solidFill>
                          <a:schemeClr val="tx1">
                            <a:lumMod val="75000"/>
                            <a:lumOff val="25000"/>
                          </a:schemeClr>
                        </a:solidFill>
                        <a:latin typeface="Arial Narrow" pitchFamily="34" charset="0"/>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lumMod val="75000"/>
                              <a:lumOff val="25000"/>
                            </a:schemeClr>
                          </a:solidFill>
                          <a:latin typeface="Arial Narrow" pitchFamily="34" charset="0"/>
                          <a:ea typeface="Times New Roman"/>
                        </a:rPr>
                        <a:t>Предназначен для: внутреннего,</a:t>
                      </a:r>
                      <a:r>
                        <a:rPr lang="ru-RU" sz="600" b="0" baseline="0" dirty="0" smtClean="0">
                          <a:solidFill>
                            <a:schemeClr val="tx1">
                              <a:lumMod val="75000"/>
                              <a:lumOff val="25000"/>
                            </a:schemeClr>
                          </a:solidFill>
                          <a:latin typeface="Arial Narrow" pitchFamily="34" charset="0"/>
                          <a:ea typeface="Times New Roman"/>
                        </a:rPr>
                        <a:t> </a:t>
                      </a:r>
                      <a:r>
                        <a:rPr lang="ru-RU" sz="600" b="0" dirty="0" smtClean="0">
                          <a:solidFill>
                            <a:schemeClr val="tx1">
                              <a:lumMod val="75000"/>
                              <a:lumOff val="25000"/>
                            </a:schemeClr>
                          </a:solidFill>
                          <a:latin typeface="Arial Narrow" pitchFamily="34" charset="0"/>
                          <a:ea typeface="Times New Roman"/>
                        </a:rPr>
                        <a:t>низкого и среднего трафика общественного пользования</a:t>
                      </a:r>
                    </a:p>
                    <a:p>
                      <a:pPr>
                        <a:spcAft>
                          <a:spcPts val="0"/>
                        </a:spcAft>
                      </a:pPr>
                      <a:r>
                        <a:rPr lang="ru-RU" sz="600" b="0" dirty="0" smtClean="0">
                          <a:solidFill>
                            <a:schemeClr val="tx1">
                              <a:lumMod val="75000"/>
                              <a:lumOff val="25000"/>
                            </a:schemeClr>
                          </a:solidFill>
                          <a:latin typeface="Arial Narrow" pitchFamily="34" charset="0"/>
                          <a:ea typeface="Times New Roman"/>
                        </a:rPr>
                        <a:t>Использование: внутреннее и внешнее</a:t>
                      </a:r>
                    </a:p>
                    <a:p>
                      <a:pPr>
                        <a:spcAft>
                          <a:spcPts val="0"/>
                        </a:spcAft>
                      </a:pPr>
                      <a:r>
                        <a:rPr lang="ru-RU" sz="600" b="0" dirty="0" smtClean="0">
                          <a:solidFill>
                            <a:schemeClr val="tx1">
                              <a:lumMod val="75000"/>
                              <a:lumOff val="25000"/>
                            </a:schemeClr>
                          </a:solidFill>
                          <a:latin typeface="Arial Narrow" pitchFamily="34" charset="0"/>
                          <a:ea typeface="Times New Roman"/>
                        </a:rPr>
                        <a:t>Вариации: напольный</a:t>
                      </a:r>
                    </a:p>
                    <a:p>
                      <a:pPr>
                        <a:spcAft>
                          <a:spcPts val="0"/>
                        </a:spcAft>
                      </a:pPr>
                      <a:r>
                        <a:rPr lang="ru-RU" sz="600" b="0" dirty="0" smtClean="0">
                          <a:solidFill>
                            <a:schemeClr val="tx1">
                              <a:lumMod val="75000"/>
                              <a:lumOff val="25000"/>
                            </a:schemeClr>
                          </a:solidFill>
                          <a:latin typeface="Arial Narrow" pitchFamily="34" charset="0"/>
                          <a:ea typeface="Times New Roman"/>
                        </a:rPr>
                        <a:t>Области применения: лестницы, балконы и балюстрады</a:t>
                      </a:r>
                    </a:p>
                    <a:p>
                      <a:pPr>
                        <a:spcAft>
                          <a:spcPts val="0"/>
                        </a:spcAft>
                      </a:pPr>
                      <a:r>
                        <a:rPr lang="ru-RU" sz="600" b="0" dirty="0" smtClean="0">
                          <a:solidFill>
                            <a:schemeClr val="tx1">
                              <a:lumMod val="75000"/>
                              <a:lumOff val="25000"/>
                            </a:schemeClr>
                          </a:solidFill>
                          <a:latin typeface="Arial Narrow" pitchFamily="34" charset="0"/>
                          <a:ea typeface="Times New Roman"/>
                        </a:rPr>
                        <a:t>Материал: внутренняя опорная конструкция из оцинкованной стали</a:t>
                      </a:r>
                    </a:p>
                    <a:p>
                      <a:pPr>
                        <a:spcAft>
                          <a:spcPts val="0"/>
                        </a:spcAft>
                      </a:pPr>
                      <a:r>
                        <a:rPr lang="ru-RU" sz="600" b="0" dirty="0" smtClean="0">
                          <a:solidFill>
                            <a:schemeClr val="tx1">
                              <a:lumMod val="75000"/>
                              <a:lumOff val="25000"/>
                            </a:schemeClr>
                          </a:solidFill>
                          <a:latin typeface="Arial Narrow" pitchFamily="34" charset="0"/>
                          <a:ea typeface="Times New Roman"/>
                        </a:rPr>
                        <a:t>Заполнение: стекло</a:t>
                      </a:r>
                    </a:p>
                    <a:p>
                      <a:pPr>
                        <a:spcAft>
                          <a:spcPts val="0"/>
                        </a:spcAft>
                      </a:pPr>
                      <a:r>
                        <a:rPr lang="ru-RU" sz="600" b="0" dirty="0" smtClean="0">
                          <a:solidFill>
                            <a:schemeClr val="tx1">
                              <a:lumMod val="75000"/>
                              <a:lumOff val="25000"/>
                            </a:schemeClr>
                          </a:solidFill>
                          <a:latin typeface="Arial Narrow" pitchFamily="34" charset="0"/>
                          <a:ea typeface="Times New Roman"/>
                        </a:rPr>
                        <a:t>Толщина стекла: от 12,76 до 17,52 мм</a:t>
                      </a:r>
                    </a:p>
                    <a:p>
                      <a:pPr>
                        <a:spcAft>
                          <a:spcPts val="0"/>
                        </a:spcAft>
                      </a:pPr>
                      <a:r>
                        <a:rPr lang="ru-RU" sz="600" b="0" dirty="0" smtClean="0">
                          <a:solidFill>
                            <a:schemeClr val="tx1">
                              <a:lumMod val="75000"/>
                              <a:lumOff val="25000"/>
                            </a:schemeClr>
                          </a:solidFill>
                          <a:latin typeface="Arial Narrow" pitchFamily="34" charset="0"/>
                          <a:ea typeface="Times New Roman"/>
                        </a:rPr>
                        <a:t>Внешняя отделка: нержавеющая сталь, алюминий, мрамор, дерево или другие материалы</a:t>
                      </a:r>
                    </a:p>
                    <a:p>
                      <a:pPr>
                        <a:spcAft>
                          <a:spcPts val="0"/>
                        </a:spcAft>
                      </a:pPr>
                      <a:r>
                        <a:rPr lang="ru-RU" sz="600" b="0" dirty="0" smtClean="0">
                          <a:solidFill>
                            <a:schemeClr val="tx1">
                              <a:lumMod val="75000"/>
                              <a:lumOff val="25000"/>
                            </a:schemeClr>
                          </a:solidFill>
                          <a:latin typeface="Arial Narrow" pitchFamily="34" charset="0"/>
                          <a:ea typeface="Times New Roman"/>
                        </a:rPr>
                        <a:t>Дополнительно: материалы, отделка и настраиваемые цвета</a:t>
                      </a:r>
                      <a:endParaRPr lang="ru-RU" sz="6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4338" name="Picture 2"/>
          <p:cNvPicPr>
            <a:picLocks noChangeAspect="1" noChangeArrowheads="1"/>
          </p:cNvPicPr>
          <p:nvPr/>
        </p:nvPicPr>
        <p:blipFill>
          <a:blip r:embed="rId6" cstate="print"/>
          <a:srcRect/>
          <a:stretch>
            <a:fillRect/>
          </a:stretch>
        </p:blipFill>
        <p:spPr bwMode="auto">
          <a:xfrm>
            <a:off x="430306" y="5827058"/>
            <a:ext cx="1555750" cy="1241425"/>
          </a:xfrm>
          <a:prstGeom prst="rect">
            <a:avLst/>
          </a:prstGeom>
          <a:noFill/>
          <a:ln w="9525">
            <a:noFill/>
            <a:miter lim="800000"/>
            <a:headEnd/>
            <a:tailEnd/>
          </a:ln>
        </p:spPr>
      </p:pic>
      <p:sp>
        <p:nvSpPr>
          <p:cNvPr id="18" name="object 193"/>
          <p:cNvSpPr txBox="1"/>
          <p:nvPr/>
        </p:nvSpPr>
        <p:spPr>
          <a:xfrm>
            <a:off x="406532" y="7195085"/>
            <a:ext cx="4501515" cy="184666"/>
          </a:xfrm>
          <a:prstGeom prst="rect">
            <a:avLst/>
          </a:prstGeom>
        </p:spPr>
        <p:txBody>
          <a:bodyPr vert="horz" wrap="square" lIns="0" tIns="0" rIns="0" bIns="0" rtlCol="0">
            <a:spAutoFit/>
          </a:bodyPr>
          <a:lstStyle/>
          <a:p>
            <a:pPr marL="12700">
              <a:lnSpc>
                <a:spcPct val="100000"/>
              </a:lnSpc>
              <a:spcBef>
                <a:spcPts val="585"/>
              </a:spcBef>
            </a:pPr>
            <a:r>
              <a:rPr lang="ru-RU" sz="1200" b="1" spc="10" dirty="0" smtClean="0">
                <a:solidFill>
                  <a:srgbClr val="E5007D"/>
                </a:solidFill>
                <a:latin typeface="Calibri"/>
                <a:cs typeface="Calibri"/>
              </a:rPr>
              <a:t>20 </a:t>
            </a:r>
            <a:r>
              <a:rPr sz="1200" b="1" spc="-25" smtClean="0">
                <a:solidFill>
                  <a:srgbClr val="E5007D"/>
                </a:solidFill>
                <a:latin typeface="Calibri"/>
                <a:cs typeface="Calibri"/>
              </a:rPr>
              <a:t>IAM</a:t>
            </a:r>
            <a:r>
              <a:rPr sz="1200" b="1" spc="40" smtClean="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dirty="0">
              <a:latin typeface="Calibri"/>
              <a:cs typeface="Calibri"/>
            </a:endParaRPr>
          </a:p>
        </p:txBody>
      </p:sp>
      <p:sp>
        <p:nvSpPr>
          <p:cNvPr id="19" name="object 234"/>
          <p:cNvSpPr txBox="1"/>
          <p:nvPr/>
        </p:nvSpPr>
        <p:spPr>
          <a:xfrm>
            <a:off x="9031913" y="7011248"/>
            <a:ext cx="1132840" cy="84639"/>
          </a:xfrm>
          <a:prstGeom prst="rect">
            <a:avLst/>
          </a:prstGeom>
        </p:spPr>
        <p:txBody>
          <a:bodyPr vert="horz" wrap="square" lIns="0" tIns="0" rIns="0" bIns="0" rtlCol="0">
            <a:spAutoFit/>
          </a:bodyPr>
          <a:lstStyle/>
          <a:p>
            <a:pPr marL="12700">
              <a:lnSpc>
                <a:spcPct val="100000"/>
              </a:lnSpc>
            </a:pPr>
            <a:r>
              <a:rPr sz="550" b="1" spc="-10" smtClean="0">
                <a:solidFill>
                  <a:srgbClr val="575756"/>
                </a:solidFill>
                <a:latin typeface="Calibri"/>
                <a:cs typeface="Calibri"/>
              </a:rPr>
              <a:t>A</a:t>
            </a:r>
            <a:r>
              <a:rPr sz="550" b="1" spc="-25" smtClean="0">
                <a:solidFill>
                  <a:srgbClr val="575756"/>
                </a:solidFill>
                <a:latin typeface="Calibri"/>
                <a:cs typeface="Calibri"/>
              </a:rPr>
              <a:t>V</a:t>
            </a:r>
            <a:r>
              <a:rPr sz="550" b="1" spc="20" smtClean="0">
                <a:solidFill>
                  <a:srgbClr val="575756"/>
                </a:solidFill>
                <a:latin typeface="Calibri"/>
                <a:cs typeface="Calibri"/>
              </a:rPr>
              <a:t>AILABLE</a:t>
            </a:r>
            <a:endParaRPr sz="800">
              <a:latin typeface="Calibri"/>
              <a:cs typeface="Calibri"/>
            </a:endParaRPr>
          </a:p>
        </p:txBody>
      </p:sp>
      <p:sp>
        <p:nvSpPr>
          <p:cNvPr id="20" name="object 236"/>
          <p:cNvSpPr txBox="1"/>
          <p:nvPr/>
        </p:nvSpPr>
        <p:spPr>
          <a:xfrm>
            <a:off x="9012473" y="6816289"/>
            <a:ext cx="396240" cy="250825"/>
          </a:xfrm>
          <a:prstGeom prst="rect">
            <a:avLst/>
          </a:prstGeom>
        </p:spPr>
        <p:txBody>
          <a:bodyPr vert="horz" wrap="square" lIns="0" tIns="0" rIns="0" bIns="0" rtlCol="0">
            <a:spAutoFit/>
          </a:bodyPr>
          <a:lstStyle/>
          <a:p>
            <a:pPr marL="12700">
              <a:lnSpc>
                <a:spcPct val="100000"/>
              </a:lnSpc>
            </a:pPr>
            <a:r>
              <a:rPr sz="1750" b="1" spc="-20" dirty="0">
                <a:solidFill>
                  <a:srgbClr val="E5007D"/>
                </a:solidFill>
                <a:latin typeface="Calibri"/>
                <a:cs typeface="Calibri"/>
              </a:rPr>
              <a:t>BIM</a:t>
            </a:r>
            <a:endParaRPr sz="1750">
              <a:latin typeface="Calibri"/>
              <a:cs typeface="Calibri"/>
            </a:endParaRPr>
          </a:p>
        </p:txBody>
      </p:sp>
      <p:sp>
        <p:nvSpPr>
          <p:cNvPr id="22" name="object 361"/>
          <p:cNvSpPr txBox="1"/>
          <p:nvPr/>
        </p:nvSpPr>
        <p:spPr>
          <a:xfrm>
            <a:off x="4047487" y="6884248"/>
            <a:ext cx="977416" cy="254000"/>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a:solidFill>
                  <a:srgbClr val="706F6F"/>
                </a:solidFill>
                <a:latin typeface="Calibri"/>
                <a:cs typeface="Calibri"/>
              </a:rPr>
              <a:t>Напольное</a:t>
            </a:r>
            <a:r>
              <a:rPr lang="uk-UA" sz="800" spc="-30" dirty="0">
                <a:solidFill>
                  <a:srgbClr val="706F6F"/>
                </a:solidFill>
                <a:latin typeface="Calibri"/>
                <a:cs typeface="Calibri"/>
              </a:rPr>
              <a:t> </a:t>
            </a:r>
            <a:r>
              <a:rPr lang="uk-UA" sz="800" spc="-30" dirty="0" err="1">
                <a:solidFill>
                  <a:srgbClr val="706F6F"/>
                </a:solidFill>
                <a:latin typeface="Calibri"/>
                <a:cs typeface="Calibri"/>
              </a:rPr>
              <a:t>крепление</a:t>
            </a:r>
            <a:endParaRPr lang="uk-UA" sz="800" dirty="0">
              <a:latin typeface="Calibri"/>
              <a:cs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DADADA"/>
          </a:solidFill>
        </p:spPr>
        <p:txBody>
          <a:bodyPr wrap="square" lIns="0" tIns="0" rIns="0" bIns="0" rtlCol="0"/>
          <a:lstStyle/>
          <a:p>
            <a:endParaRPr/>
          </a:p>
        </p:txBody>
      </p:sp>
      <p:sp>
        <p:nvSpPr>
          <p:cNvPr id="3" name="object 3"/>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21</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4" name="object 4"/>
          <p:cNvSpPr txBox="1"/>
          <p:nvPr/>
        </p:nvSpPr>
        <p:spPr>
          <a:xfrm>
            <a:off x="7239543" y="191869"/>
            <a:ext cx="3013075" cy="230832"/>
          </a:xfrm>
          <a:prstGeom prst="rect">
            <a:avLst/>
          </a:prstGeom>
        </p:spPr>
        <p:txBody>
          <a:bodyPr vert="horz" wrap="square" lIns="0" tIns="0" rIns="0" bIns="0" rtlCol="0">
            <a:spAutoFit/>
          </a:bodyPr>
          <a:lstStyle/>
          <a:p>
            <a:pPr marL="12700" algn="r">
              <a:lnSpc>
                <a:spcPct val="100000"/>
              </a:lnSpc>
            </a:pPr>
            <a:r>
              <a:rPr sz="1500" spc="-30" dirty="0">
                <a:latin typeface="Futura Bk BT"/>
                <a:cs typeface="Futura Bk BT"/>
              </a:rPr>
              <a:t>DEEPENING</a:t>
            </a:r>
            <a:r>
              <a:rPr sz="1500" spc="-20" dirty="0">
                <a:latin typeface="Futura Bk BT"/>
                <a:cs typeface="Futura Bk BT"/>
              </a:rPr>
              <a:t> </a:t>
            </a:r>
            <a:r>
              <a:rPr sz="1500" spc="-35" dirty="0">
                <a:latin typeface="Futura Bk BT"/>
                <a:cs typeface="Futura Bk BT"/>
              </a:rPr>
              <a:t>-</a:t>
            </a:r>
            <a:r>
              <a:rPr sz="1500" spc="-15" dirty="0">
                <a:latin typeface="Futura Bk BT"/>
                <a:cs typeface="Futura Bk BT"/>
              </a:rPr>
              <a:t> </a:t>
            </a:r>
            <a:r>
              <a:rPr lang="uk-UA" sz="1500" spc="-25" dirty="0" smtClean="0">
                <a:latin typeface="Futura Bk BT"/>
                <a:cs typeface="Futura Bk BT"/>
              </a:rPr>
              <a:t>УГЛУБЛЕНИЕ</a:t>
            </a:r>
            <a:endParaRPr sz="1500" dirty="0">
              <a:latin typeface="Futura Bk BT"/>
              <a:cs typeface="Futura Bk BT"/>
            </a:endParaRPr>
          </a:p>
        </p:txBody>
      </p:sp>
      <p:sp>
        <p:nvSpPr>
          <p:cNvPr id="17" name="object 17"/>
          <p:cNvSpPr/>
          <p:nvPr/>
        </p:nvSpPr>
        <p:spPr>
          <a:xfrm>
            <a:off x="3797998" y="458470"/>
            <a:ext cx="3096006" cy="3095993"/>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457200" y="457212"/>
            <a:ext cx="3082823" cy="3097250"/>
          </a:xfrm>
          <a:prstGeom prst="rect">
            <a:avLst/>
          </a:prstGeom>
          <a:blipFill>
            <a:blip r:embed="rId4" cstate="print"/>
            <a:stretch>
              <a:fillRect/>
            </a:stretch>
          </a:blipFill>
        </p:spPr>
        <p:txBody>
          <a:bodyPr wrap="square" lIns="0" tIns="0" rIns="0" bIns="0" rtlCol="0"/>
          <a:lstStyle/>
          <a:p>
            <a:endParaRPr/>
          </a:p>
        </p:txBody>
      </p:sp>
      <p:sp>
        <p:nvSpPr>
          <p:cNvPr id="19" name="object 19"/>
          <p:cNvSpPr txBox="1"/>
          <p:nvPr/>
        </p:nvSpPr>
        <p:spPr>
          <a:xfrm>
            <a:off x="2435299" y="3317505"/>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1</a:t>
            </a:r>
            <a:endParaRPr sz="800">
              <a:latin typeface="Calibri"/>
              <a:cs typeface="Calibri"/>
            </a:endParaRPr>
          </a:p>
        </p:txBody>
      </p:sp>
      <p:sp>
        <p:nvSpPr>
          <p:cNvPr id="20" name="object 20"/>
          <p:cNvSpPr txBox="1"/>
          <p:nvPr/>
        </p:nvSpPr>
        <p:spPr>
          <a:xfrm>
            <a:off x="5909308" y="3336097"/>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2</a:t>
            </a:r>
            <a:endParaRPr sz="800">
              <a:latin typeface="Calibri"/>
              <a:cs typeface="Calibri"/>
            </a:endParaRPr>
          </a:p>
        </p:txBody>
      </p:sp>
      <p:sp>
        <p:nvSpPr>
          <p:cNvPr id="21" name="object 21"/>
          <p:cNvSpPr/>
          <p:nvPr/>
        </p:nvSpPr>
        <p:spPr>
          <a:xfrm>
            <a:off x="7150696" y="469087"/>
            <a:ext cx="3082836" cy="3085376"/>
          </a:xfrm>
          <a:prstGeom prst="rect">
            <a:avLst/>
          </a:prstGeom>
          <a:blipFill>
            <a:blip r:embed="rId5" cstate="print"/>
            <a:stretch>
              <a:fillRect/>
            </a:stretch>
          </a:blipFill>
        </p:spPr>
        <p:txBody>
          <a:bodyPr wrap="square" lIns="0" tIns="0" rIns="0" bIns="0" rtlCol="0"/>
          <a:lstStyle/>
          <a:p>
            <a:endParaRPr/>
          </a:p>
        </p:txBody>
      </p:sp>
      <p:sp>
        <p:nvSpPr>
          <p:cNvPr id="22" name="object 22"/>
          <p:cNvSpPr txBox="1"/>
          <p:nvPr/>
        </p:nvSpPr>
        <p:spPr>
          <a:xfrm>
            <a:off x="9246500" y="3379304"/>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3</a:t>
            </a:r>
            <a:endParaRPr sz="800">
              <a:latin typeface="Calibri"/>
              <a:cs typeface="Calibri"/>
            </a:endParaRPr>
          </a:p>
        </p:txBody>
      </p:sp>
      <p:graphicFrame>
        <p:nvGraphicFramePr>
          <p:cNvPr id="23" name="Таблица 22"/>
          <p:cNvGraphicFramePr>
            <a:graphicFrameLocks noGrp="1"/>
          </p:cNvGraphicFramePr>
          <p:nvPr>
            <p:extLst>
              <p:ext uri="{D42A27DB-BD31-4B8C-83A1-F6EECF244321}">
                <p14:modId xmlns:p14="http://schemas.microsoft.com/office/powerpoint/2010/main" xmlns="" val="1515600499"/>
              </p:ext>
            </p:extLst>
          </p:nvPr>
        </p:nvGraphicFramePr>
        <p:xfrm>
          <a:off x="485958" y="3684548"/>
          <a:ext cx="3060000" cy="161124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The Chameleon Posts are designed to be fully customized where style requirements demand it.</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     technical     and     structural characteristics remain unchanged despite the customization.</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They are suitable for creative spirits who want to combine the system with delicate materials that contrast with the real technical resistance e.g. glass, porcelain, clay or many more.</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Chameleon Posts </a:t>
                      </a:r>
                      <a:r>
                        <a:rPr lang="ru-RU" sz="700" b="0" dirty="0" smtClean="0">
                          <a:solidFill>
                            <a:schemeClr val="tx1">
                              <a:lumMod val="75000"/>
                              <a:lumOff val="25000"/>
                            </a:schemeClr>
                          </a:solidFill>
                          <a:latin typeface="Arial Narrow" pitchFamily="34" charset="0"/>
                          <a:ea typeface="Times New Roman"/>
                        </a:rPr>
                        <a:t>разработаны так, чтобы полностью соответствовать требованиям стиля.</a:t>
                      </a:r>
                    </a:p>
                    <a:p>
                      <a:pPr>
                        <a:spcAft>
                          <a:spcPts val="600"/>
                        </a:spcAft>
                      </a:pPr>
                      <a:r>
                        <a:rPr lang="ru-RU" sz="700" b="0" dirty="0" smtClean="0">
                          <a:solidFill>
                            <a:schemeClr val="tx1">
                              <a:lumMod val="75000"/>
                              <a:lumOff val="25000"/>
                            </a:schemeClr>
                          </a:solidFill>
                          <a:latin typeface="Arial Narrow" pitchFamily="34" charset="0"/>
                          <a:ea typeface="Times New Roman"/>
                        </a:rPr>
                        <a:t>Технические и структурные характеристики остаются неизменными, несмотря на настройки.</a:t>
                      </a:r>
                    </a:p>
                    <a:p>
                      <a:pPr>
                        <a:spcAft>
                          <a:spcPts val="600"/>
                        </a:spcAft>
                      </a:pPr>
                      <a:r>
                        <a:rPr lang="ru-RU" sz="700" b="0" dirty="0" smtClean="0">
                          <a:solidFill>
                            <a:schemeClr val="tx1">
                              <a:lumMod val="75000"/>
                              <a:lumOff val="25000"/>
                            </a:schemeClr>
                          </a:solidFill>
                          <a:latin typeface="Arial Narrow" pitchFamily="34" charset="0"/>
                          <a:ea typeface="Times New Roman"/>
                        </a:rPr>
                        <a:t>Они подходят для творческих</a:t>
                      </a:r>
                      <a:r>
                        <a:rPr lang="ru-RU" sz="700" b="0" baseline="0" dirty="0" smtClean="0">
                          <a:solidFill>
                            <a:schemeClr val="tx1">
                              <a:lumMod val="75000"/>
                              <a:lumOff val="25000"/>
                            </a:schemeClr>
                          </a:solidFill>
                          <a:latin typeface="Arial Narrow" pitchFamily="34" charset="0"/>
                          <a:ea typeface="Times New Roman"/>
                        </a:rPr>
                        <a:t> идей</a:t>
                      </a:r>
                      <a:r>
                        <a:rPr lang="ru-RU" sz="700" b="0" dirty="0" smtClean="0">
                          <a:solidFill>
                            <a:schemeClr val="tx1">
                              <a:lumMod val="75000"/>
                              <a:lumOff val="25000"/>
                            </a:schemeClr>
                          </a:solidFill>
                          <a:latin typeface="Arial Narrow" pitchFamily="34" charset="0"/>
                          <a:ea typeface="Times New Roman"/>
                        </a:rPr>
                        <a:t>, в которых</a:t>
                      </a:r>
                      <a:r>
                        <a:rPr lang="ru-RU" sz="700" b="0" baseline="0" dirty="0" smtClean="0">
                          <a:solidFill>
                            <a:schemeClr val="tx1">
                              <a:lumMod val="75000"/>
                              <a:lumOff val="25000"/>
                            </a:schemeClr>
                          </a:solidFill>
                          <a:latin typeface="Arial Narrow" pitchFamily="34" charset="0"/>
                          <a:ea typeface="Times New Roman"/>
                        </a:rPr>
                        <a:t> необходимо </a:t>
                      </a:r>
                      <a:r>
                        <a:rPr lang="ru-RU" sz="700" b="0" dirty="0" smtClean="0">
                          <a:solidFill>
                            <a:schemeClr val="tx1">
                              <a:lumMod val="75000"/>
                              <a:lumOff val="25000"/>
                            </a:schemeClr>
                          </a:solidFill>
                          <a:latin typeface="Arial Narrow" pitchFamily="34" charset="0"/>
                          <a:ea typeface="Times New Roman"/>
                        </a:rPr>
                        <a:t>объединить систему с деликатными материалами, которые контрастируют с реальным техническим сопротивлением, например стекло, фарфор, глина или многое другое.</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xmlns="" val="669342924"/>
              </p:ext>
            </p:extLst>
          </p:nvPr>
        </p:nvGraphicFramePr>
        <p:xfrm>
          <a:off x="3829031" y="3684548"/>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1	Example of a </a:t>
                      </a:r>
                      <a:r>
                        <a:rPr lang="en-US" sz="700" b="0" dirty="0" err="1" smtClean="0">
                          <a:solidFill>
                            <a:schemeClr val="tx1">
                              <a:lumMod val="75000"/>
                              <a:lumOff val="25000"/>
                            </a:schemeClr>
                          </a:solidFill>
                          <a:latin typeface="Arial Narrow" pitchFamily="34" charset="0"/>
                          <a:ea typeface="Times New Roman"/>
                        </a:rPr>
                        <a:t>Corian</a:t>
                      </a:r>
                      <a:r>
                        <a:rPr lang="en-US" sz="700" b="0" dirty="0" smtClean="0">
                          <a:solidFill>
                            <a:schemeClr val="tx1">
                              <a:lumMod val="75000"/>
                              <a:lumOff val="25000"/>
                            </a:schemeClr>
                          </a:solidFill>
                          <a:latin typeface="Arial Narrow" pitchFamily="34" charset="0"/>
                          <a:ea typeface="Times New Roman"/>
                        </a:rPr>
                        <a:t> cover.</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2	Customization in dark beech wood.</a:t>
                      </a:r>
                      <a:endParaRPr lang="ru-RU" sz="1000" b="0" dirty="0" smtClean="0">
                        <a:solidFill>
                          <a:schemeClr val="tx1">
                            <a:lumMod val="75000"/>
                            <a:lumOff val="25000"/>
                          </a:schemeClr>
                        </a:solidFill>
                        <a:latin typeface="Arial Narrow" pitchFamily="34" charset="0"/>
                        <a:ea typeface="Times New Roman"/>
                      </a:endParaRPr>
                    </a:p>
                    <a:p>
                      <a:pPr marL="179388" indent="-179388">
                        <a:spcAft>
                          <a:spcPts val="600"/>
                        </a:spcAft>
                      </a:pPr>
                      <a:r>
                        <a:rPr lang="en-US" sz="700" b="0" dirty="0" smtClean="0">
                          <a:solidFill>
                            <a:schemeClr val="tx1">
                              <a:lumMod val="75000"/>
                              <a:lumOff val="25000"/>
                            </a:schemeClr>
                          </a:solidFill>
                          <a:latin typeface="Arial Narrow" pitchFamily="34" charset="0"/>
                          <a:ea typeface="Times New Roman"/>
                        </a:rPr>
                        <a:t>3	Copper green acid-etched steel cover. Also available in brass, copper, </a:t>
                      </a:r>
                      <a:r>
                        <a:rPr lang="en-US" sz="700" b="0" dirty="0" err="1" smtClean="0">
                          <a:solidFill>
                            <a:schemeClr val="tx1">
                              <a:lumMod val="75000"/>
                              <a:lumOff val="25000"/>
                            </a:schemeClr>
                          </a:solidFill>
                          <a:latin typeface="Arial Narrow" pitchFamily="34" charset="0"/>
                          <a:ea typeface="Times New Roman"/>
                        </a:rPr>
                        <a:t>corten</a:t>
                      </a:r>
                      <a:r>
                        <a:rPr lang="en-US" sz="700" b="0" dirty="0" smtClean="0">
                          <a:solidFill>
                            <a:schemeClr val="tx1">
                              <a:lumMod val="75000"/>
                              <a:lumOff val="25000"/>
                            </a:schemeClr>
                          </a:solidFill>
                          <a:latin typeface="Arial Narrow" pitchFamily="34" charset="0"/>
                          <a:ea typeface="Times New Roman"/>
                        </a:rPr>
                        <a:t> or any other metal.</a:t>
                      </a:r>
                      <a:endParaRPr lang="ru-RU" sz="10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1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Пример покрытия </a:t>
                      </a:r>
                      <a:r>
                        <a:rPr lang="ru-RU" sz="700" b="0" kern="1200" dirty="0" err="1" smtClean="0">
                          <a:solidFill>
                            <a:schemeClr val="tx1">
                              <a:lumMod val="75000"/>
                              <a:lumOff val="25000"/>
                            </a:schemeClr>
                          </a:solidFill>
                          <a:latin typeface="Arial Narrow" pitchFamily="34" charset="0"/>
                          <a:ea typeface="Times New Roman"/>
                          <a:cs typeface="+mn-cs"/>
                        </a:rPr>
                        <a:t>Corian</a:t>
                      </a:r>
                      <a:r>
                        <a:rPr lang="ru-RU" sz="700" b="0" kern="1200" dirty="0" smtClean="0">
                          <a:solidFill>
                            <a:schemeClr val="tx1">
                              <a:lumMod val="75000"/>
                              <a:lumOff val="25000"/>
                            </a:schemeClr>
                          </a:solidFill>
                          <a:latin typeface="Arial Narrow" pitchFamily="34" charset="0"/>
                          <a:ea typeface="Times New Roman"/>
                          <a:cs typeface="+mn-cs"/>
                        </a:rPr>
                        <a:t>.</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2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Особый заказ из темного бука.</a:t>
                      </a:r>
                    </a:p>
                    <a:p>
                      <a:pPr marL="179388" indent="-179388"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3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Медно-зеленое стальное покрытие с кислотным травлением. Также доступный в меди, </a:t>
                      </a:r>
                      <a:r>
                        <a:rPr lang="ru-RU" sz="700" b="0" kern="1200" dirty="0" err="1" smtClean="0">
                          <a:solidFill>
                            <a:schemeClr val="tx1">
                              <a:lumMod val="75000"/>
                              <a:lumOff val="25000"/>
                            </a:schemeClr>
                          </a:solidFill>
                          <a:latin typeface="Arial Narrow" pitchFamily="34" charset="0"/>
                          <a:ea typeface="Times New Roman"/>
                          <a:cs typeface="+mn-cs"/>
                        </a:rPr>
                        <a:t>кортене</a:t>
                      </a:r>
                      <a:r>
                        <a:rPr lang="ru-RU" sz="700" b="0" kern="1200" dirty="0" smtClean="0">
                          <a:solidFill>
                            <a:schemeClr val="tx1">
                              <a:lumMod val="75000"/>
                              <a:lumOff val="25000"/>
                            </a:schemeClr>
                          </a:solidFill>
                          <a:latin typeface="Arial Narrow" pitchFamily="34" charset="0"/>
                          <a:ea typeface="Times New Roman"/>
                          <a:cs typeface="+mn-cs"/>
                        </a:rPr>
                        <a:t> или любом другом металле.</a:t>
                      </a:r>
                      <a:endParaRPr lang="ru-RU" sz="700" b="0" kern="1200" dirty="0">
                        <a:solidFill>
                          <a:schemeClr val="tx1">
                            <a:lumMod val="75000"/>
                            <a:lumOff val="25000"/>
                          </a:schemeClr>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22</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23</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33" y="457212"/>
            <a:ext cx="3658870"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32460" y="472141"/>
            <a:ext cx="9624060" cy="430887"/>
          </a:xfrm>
          <a:prstGeom prst="rect">
            <a:avLst/>
          </a:prstGeom>
        </p:spPr>
        <p:txBody>
          <a:bodyPr vert="horz" wrap="square" lIns="0" tIns="0" rIns="0" bIns="0" rtlCol="0">
            <a:spAutoFit/>
          </a:bodyPr>
          <a:lstStyle/>
          <a:p>
            <a:pPr marL="7712075" indent="-3408363" algn="r"/>
            <a:r>
              <a:rPr sz="2800" spc="75" dirty="0">
                <a:solidFill>
                  <a:schemeClr val="bg1">
                    <a:lumMod val="50000"/>
                  </a:schemeClr>
                </a:solidFill>
              </a:rPr>
              <a:t>EAS</a:t>
            </a:r>
            <a:r>
              <a:rPr sz="2800" spc="-70" dirty="0">
                <a:solidFill>
                  <a:schemeClr val="bg1">
                    <a:lumMod val="50000"/>
                  </a:schemeClr>
                </a:solidFill>
              </a:rPr>
              <a:t>Y</a:t>
            </a:r>
            <a:r>
              <a:rPr sz="2800" spc="280" dirty="0">
                <a:solidFill>
                  <a:schemeClr val="bg1">
                    <a:lumMod val="50000"/>
                  </a:schemeClr>
                </a:solidFill>
              </a:rPr>
              <a:t> </a:t>
            </a:r>
            <a:r>
              <a:rPr sz="2800" spc="65" dirty="0">
                <a:solidFill>
                  <a:schemeClr val="bg1">
                    <a:lumMod val="50000"/>
                  </a:schemeClr>
                </a:solidFill>
              </a:rPr>
              <a:t>HOLD</a:t>
            </a:r>
          </a:p>
        </p:txBody>
      </p:sp>
      <p:sp>
        <p:nvSpPr>
          <p:cNvPr id="5" name="object 5"/>
          <p:cNvSpPr/>
          <p:nvPr/>
        </p:nvSpPr>
        <p:spPr>
          <a:xfrm>
            <a:off x="4535995" y="3762006"/>
            <a:ext cx="5699125" cy="3341370"/>
          </a:xfrm>
          <a:custGeom>
            <a:avLst/>
            <a:gdLst/>
            <a:ahLst/>
            <a:cxnLst/>
            <a:rect l="l" t="t" r="r" b="b"/>
            <a:pathLst>
              <a:path w="5699125" h="3341370">
                <a:moveTo>
                  <a:pt x="0" y="3340798"/>
                </a:moveTo>
                <a:lnTo>
                  <a:pt x="5698794" y="3340798"/>
                </a:lnTo>
                <a:lnTo>
                  <a:pt x="5698794" y="0"/>
                </a:lnTo>
                <a:lnTo>
                  <a:pt x="0" y="0"/>
                </a:lnTo>
                <a:lnTo>
                  <a:pt x="0" y="3340798"/>
                </a:lnTo>
                <a:close/>
              </a:path>
            </a:pathLst>
          </a:custGeom>
          <a:solidFill>
            <a:srgbClr val="FADCEB"/>
          </a:solidFill>
        </p:spPr>
        <p:txBody>
          <a:bodyPr wrap="square" lIns="0" tIns="0" rIns="0" bIns="0" rtlCol="0"/>
          <a:lstStyle/>
          <a:p>
            <a:endParaRPr/>
          </a:p>
        </p:txBody>
      </p:sp>
      <p:sp>
        <p:nvSpPr>
          <p:cNvPr id="6" name="object 6"/>
          <p:cNvSpPr/>
          <p:nvPr/>
        </p:nvSpPr>
        <p:spPr>
          <a:xfrm>
            <a:off x="4535995" y="3762006"/>
            <a:ext cx="5698794" cy="3340798"/>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8467725" y="1148019"/>
            <a:ext cx="1788795" cy="369332"/>
          </a:xfrm>
          <a:prstGeom prst="rect">
            <a:avLst/>
          </a:prstGeom>
        </p:spPr>
        <p:txBody>
          <a:bodyPr vert="horz" wrap="square" lIns="0" tIns="0" rIns="0" bIns="0" rtlCol="0">
            <a:spAutoFit/>
          </a:bodyPr>
          <a:lstStyle/>
          <a:p>
            <a:pPr marL="12700" algn="r">
              <a:lnSpc>
                <a:spcPct val="100000"/>
              </a:lnSpc>
            </a:pPr>
            <a:r>
              <a:rPr sz="1200" spc="-55" dirty="0" smtClean="0">
                <a:solidFill>
                  <a:srgbClr val="706F6F"/>
                </a:solidFill>
                <a:latin typeface="Calibri"/>
                <a:cs typeface="Calibri"/>
              </a:rPr>
              <a:t>ROUND</a:t>
            </a:r>
            <a:endParaRPr lang="ru-RU" sz="1200" spc="-55" dirty="0" smtClean="0">
              <a:solidFill>
                <a:srgbClr val="706F6F"/>
              </a:solidFill>
              <a:latin typeface="Calibri"/>
              <a:cs typeface="Calibri"/>
            </a:endParaRPr>
          </a:p>
          <a:p>
            <a:pPr marL="12700" algn="r">
              <a:lnSpc>
                <a:spcPct val="100000"/>
              </a:lnSpc>
            </a:pPr>
            <a:r>
              <a:rPr lang="ru-RU" sz="1200" spc="-55" dirty="0" smtClean="0">
                <a:solidFill>
                  <a:srgbClr val="706F6F"/>
                </a:solidFill>
                <a:latin typeface="Calibri"/>
                <a:cs typeface="Calibri"/>
              </a:rPr>
              <a:t>КРУГЛЫЕ</a:t>
            </a:r>
            <a:endParaRPr sz="1200" dirty="0">
              <a:latin typeface="Calibri"/>
              <a:cs typeface="Calibri"/>
            </a:endParaRPr>
          </a:p>
        </p:txBody>
      </p:sp>
      <p:sp>
        <p:nvSpPr>
          <p:cNvPr id="8" name="object 8"/>
          <p:cNvSpPr txBox="1"/>
          <p:nvPr/>
        </p:nvSpPr>
        <p:spPr>
          <a:xfrm>
            <a:off x="4523299" y="2634169"/>
            <a:ext cx="2477770" cy="507318"/>
          </a:xfrm>
          <a:prstGeom prst="rect">
            <a:avLst/>
          </a:prstGeom>
        </p:spPr>
        <p:txBody>
          <a:bodyPr vert="horz" wrap="square" lIns="0" tIns="0" rIns="0" bIns="0" rtlCol="0">
            <a:spAutoFit/>
          </a:bodyPr>
          <a:lstStyle/>
          <a:p>
            <a:pPr marL="12700" marR="5080" algn="just">
              <a:lnSpc>
                <a:spcPct val="104200"/>
              </a:lnSpc>
            </a:pPr>
            <a:r>
              <a:rPr sz="800" dirty="0">
                <a:solidFill>
                  <a:srgbClr val="3C3C3B"/>
                </a:solidFill>
                <a:latin typeface="Calibri"/>
                <a:cs typeface="Calibri"/>
              </a:rPr>
              <a:t>Easy  Hold  Round  systems  are  engineered  to  allow  continuous flow in both glass and steel panels infill.  New panel infill options are now available in both soft cloths and rigid mesh.</a:t>
            </a:r>
            <a:endParaRPr sz="800" dirty="0">
              <a:latin typeface="Calibri"/>
              <a:cs typeface="Calibri"/>
            </a:endParaRPr>
          </a:p>
        </p:txBody>
      </p:sp>
      <p:sp>
        <p:nvSpPr>
          <p:cNvPr id="9" name="object 9"/>
          <p:cNvSpPr txBox="1"/>
          <p:nvPr/>
        </p:nvSpPr>
        <p:spPr>
          <a:xfrm>
            <a:off x="7770638" y="2634169"/>
            <a:ext cx="2477135" cy="640240"/>
          </a:xfrm>
          <a:prstGeom prst="rect">
            <a:avLst/>
          </a:prstGeom>
        </p:spPr>
        <p:txBody>
          <a:bodyPr vert="horz" wrap="square" lIns="0" tIns="0" rIns="0" bIns="0" rtlCol="0">
            <a:spAutoFit/>
          </a:bodyPr>
          <a:lstStyle/>
          <a:p>
            <a:pPr marL="12700" marR="5080" algn="just">
              <a:lnSpc>
                <a:spcPct val="104200"/>
              </a:lnSpc>
            </a:pPr>
            <a:r>
              <a:rPr lang="ru-RU" sz="800" dirty="0">
                <a:solidFill>
                  <a:srgbClr val="706F6F"/>
                </a:solidFill>
                <a:latin typeface="Calibri"/>
                <a:cs typeface="Calibri"/>
              </a:rPr>
              <a:t>Системы </a:t>
            </a:r>
            <a:r>
              <a:rPr lang="ru-RU" sz="800" dirty="0" err="1">
                <a:solidFill>
                  <a:srgbClr val="706F6F"/>
                </a:solidFill>
                <a:latin typeface="Calibri"/>
                <a:cs typeface="Calibri"/>
              </a:rPr>
              <a:t>Easy</a:t>
            </a:r>
            <a:r>
              <a:rPr lang="ru-RU" sz="800" dirty="0">
                <a:solidFill>
                  <a:srgbClr val="706F6F"/>
                </a:solidFill>
                <a:latin typeface="Calibri"/>
                <a:cs typeface="Calibri"/>
              </a:rPr>
              <a:t> </a:t>
            </a:r>
            <a:r>
              <a:rPr lang="ru-RU" sz="800" dirty="0" err="1">
                <a:solidFill>
                  <a:srgbClr val="706F6F"/>
                </a:solidFill>
                <a:latin typeface="Calibri"/>
                <a:cs typeface="Calibri"/>
              </a:rPr>
              <a:t>Hold</a:t>
            </a:r>
            <a:r>
              <a:rPr lang="ru-RU" sz="800" dirty="0">
                <a:solidFill>
                  <a:srgbClr val="706F6F"/>
                </a:solidFill>
                <a:latin typeface="Calibri"/>
                <a:cs typeface="Calibri"/>
              </a:rPr>
              <a:t> </a:t>
            </a:r>
            <a:r>
              <a:rPr lang="ru-RU" sz="800" dirty="0" err="1">
                <a:solidFill>
                  <a:srgbClr val="706F6F"/>
                </a:solidFill>
                <a:latin typeface="Calibri"/>
                <a:cs typeface="Calibri"/>
              </a:rPr>
              <a:t>Round</a:t>
            </a:r>
            <a:r>
              <a:rPr lang="ru-RU" sz="800" dirty="0">
                <a:solidFill>
                  <a:srgbClr val="706F6F"/>
                </a:solidFill>
                <a:latin typeface="Calibri"/>
                <a:cs typeface="Calibri"/>
              </a:rPr>
              <a:t> разработаны для </a:t>
            </a:r>
            <a:r>
              <a:rPr lang="ru-RU" sz="800" dirty="0" smtClean="0">
                <a:solidFill>
                  <a:srgbClr val="706F6F"/>
                </a:solidFill>
                <a:latin typeface="Calibri"/>
                <a:cs typeface="Calibri"/>
              </a:rPr>
              <a:t>установки сплошного полотна </a:t>
            </a:r>
            <a:r>
              <a:rPr lang="ru-RU" sz="800" dirty="0">
                <a:solidFill>
                  <a:srgbClr val="706F6F"/>
                </a:solidFill>
                <a:latin typeface="Calibri"/>
                <a:cs typeface="Calibri"/>
              </a:rPr>
              <a:t>при заполнении как </a:t>
            </a:r>
            <a:r>
              <a:rPr lang="ru-RU" sz="800" dirty="0" smtClean="0">
                <a:solidFill>
                  <a:srgbClr val="706F6F"/>
                </a:solidFill>
                <a:latin typeface="Calibri"/>
                <a:cs typeface="Calibri"/>
              </a:rPr>
              <a:t>стеклянными, </a:t>
            </a:r>
            <a:r>
              <a:rPr lang="ru-RU" sz="800" dirty="0">
                <a:solidFill>
                  <a:srgbClr val="706F6F"/>
                </a:solidFill>
                <a:latin typeface="Calibri"/>
                <a:cs typeface="Calibri"/>
              </a:rPr>
              <a:t>так и </a:t>
            </a:r>
            <a:r>
              <a:rPr lang="ru-RU" sz="800" dirty="0" smtClean="0">
                <a:solidFill>
                  <a:srgbClr val="706F6F"/>
                </a:solidFill>
                <a:latin typeface="Calibri"/>
                <a:cs typeface="Calibri"/>
              </a:rPr>
              <a:t>стальными панелями. </a:t>
            </a:r>
            <a:r>
              <a:rPr lang="ru-RU" sz="800" dirty="0">
                <a:solidFill>
                  <a:srgbClr val="706F6F"/>
                </a:solidFill>
                <a:latin typeface="Calibri"/>
                <a:cs typeface="Calibri"/>
              </a:rPr>
              <a:t>Новые варианты заполнения </a:t>
            </a:r>
            <a:r>
              <a:rPr lang="ru-RU" sz="800" dirty="0" smtClean="0">
                <a:solidFill>
                  <a:srgbClr val="706F6F"/>
                </a:solidFill>
                <a:latin typeface="Calibri"/>
                <a:cs typeface="Calibri"/>
              </a:rPr>
              <a:t>теперь </a:t>
            </a:r>
            <a:r>
              <a:rPr lang="ru-RU" sz="800" dirty="0">
                <a:solidFill>
                  <a:srgbClr val="706F6F"/>
                </a:solidFill>
                <a:latin typeface="Calibri"/>
                <a:cs typeface="Calibri"/>
              </a:rPr>
              <a:t>доступны как </a:t>
            </a:r>
            <a:r>
              <a:rPr lang="ru-RU" sz="800" dirty="0" smtClean="0">
                <a:solidFill>
                  <a:srgbClr val="706F6F"/>
                </a:solidFill>
                <a:latin typeface="Calibri"/>
                <a:cs typeface="Calibri"/>
              </a:rPr>
              <a:t>из </a:t>
            </a:r>
            <a:r>
              <a:rPr lang="ru-RU" sz="800" dirty="0">
                <a:solidFill>
                  <a:srgbClr val="706F6F"/>
                </a:solidFill>
                <a:latin typeface="Calibri"/>
                <a:cs typeface="Calibri"/>
              </a:rPr>
              <a:t>мягкой ткани, так и </a:t>
            </a:r>
            <a:r>
              <a:rPr lang="ru-RU" sz="800" dirty="0" smtClean="0">
                <a:solidFill>
                  <a:srgbClr val="706F6F"/>
                </a:solidFill>
                <a:latin typeface="Calibri"/>
                <a:cs typeface="Calibri"/>
              </a:rPr>
              <a:t>из жесткой сетки.</a:t>
            </a:r>
            <a:endParaRPr sz="800" dirty="0">
              <a:latin typeface="Calibri"/>
              <a:cs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24</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531609"/>
            <a:ext cx="3082823" cy="293886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813479" y="395401"/>
            <a:ext cx="2975152" cy="314833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150696" y="458343"/>
            <a:ext cx="3082836" cy="3085388"/>
          </a:xfrm>
          <a:prstGeom prst="rect">
            <a:avLst/>
          </a:prstGeom>
          <a:blipFill>
            <a:blip r:embed="rId5" cstate="print"/>
            <a:stretch>
              <a:fillRect/>
            </a:stretch>
          </a:blipFill>
        </p:spPr>
        <p:txBody>
          <a:bodyPr wrap="square" lIns="0" tIns="0" rIns="0" bIns="0" rtlCol="0"/>
          <a:lstStyle/>
          <a:p>
            <a:endParaRPr/>
          </a:p>
        </p:txBody>
      </p:sp>
      <p:sp>
        <p:nvSpPr>
          <p:cNvPr id="18" name="object 18"/>
          <p:cNvSpPr txBox="1"/>
          <p:nvPr/>
        </p:nvSpPr>
        <p:spPr>
          <a:xfrm>
            <a:off x="5430508" y="2566839"/>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p:txBody>
      </p:sp>
      <p:sp>
        <p:nvSpPr>
          <p:cNvPr id="19" name="object 19"/>
          <p:cNvSpPr txBox="1"/>
          <p:nvPr/>
        </p:nvSpPr>
        <p:spPr>
          <a:xfrm>
            <a:off x="8108887" y="2314871"/>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2</a:t>
            </a:r>
            <a:endParaRPr sz="800">
              <a:latin typeface="Calibri"/>
              <a:cs typeface="Calibri"/>
            </a:endParaRPr>
          </a:p>
        </p:txBody>
      </p:sp>
      <p:sp>
        <p:nvSpPr>
          <p:cNvPr id="20" name="object 20"/>
          <p:cNvSpPr txBox="1"/>
          <p:nvPr/>
        </p:nvSpPr>
        <p:spPr>
          <a:xfrm>
            <a:off x="4847324" y="2494907"/>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3</a:t>
            </a:r>
            <a:endParaRPr sz="800">
              <a:latin typeface="Calibri"/>
              <a:cs typeface="Calibri"/>
            </a:endParaRPr>
          </a:p>
        </p:txBody>
      </p:sp>
      <p:sp>
        <p:nvSpPr>
          <p:cNvPr id="21" name="object 21"/>
          <p:cNvSpPr txBox="1"/>
          <p:nvPr/>
        </p:nvSpPr>
        <p:spPr>
          <a:xfrm>
            <a:off x="4688930" y="2790156"/>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4</a:t>
            </a:r>
            <a:endParaRPr sz="800">
              <a:latin typeface="Calibri"/>
              <a:cs typeface="Calibri"/>
            </a:endParaRPr>
          </a:p>
        </p:txBody>
      </p:sp>
      <p:sp>
        <p:nvSpPr>
          <p:cNvPr id="22" name="object 22"/>
          <p:cNvSpPr txBox="1"/>
          <p:nvPr/>
        </p:nvSpPr>
        <p:spPr>
          <a:xfrm>
            <a:off x="8765934" y="3318781"/>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5</a:t>
            </a:r>
            <a:endParaRPr sz="800">
              <a:latin typeface="Calibri"/>
              <a:cs typeface="Calibri"/>
            </a:endParaRPr>
          </a:p>
        </p:txBody>
      </p:sp>
      <p:sp>
        <p:nvSpPr>
          <p:cNvPr id="38" name="object 38"/>
          <p:cNvSpPr txBox="1"/>
          <p:nvPr/>
        </p:nvSpPr>
        <p:spPr>
          <a:xfrm>
            <a:off x="7581500" y="1540848"/>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4</a:t>
            </a:r>
            <a:endParaRPr sz="800">
              <a:latin typeface="Calibri"/>
              <a:cs typeface="Calibri"/>
            </a:endParaRPr>
          </a:p>
        </p:txBody>
      </p:sp>
      <p:sp>
        <p:nvSpPr>
          <p:cNvPr id="43" name="object 43"/>
          <p:cNvSpPr txBox="1"/>
          <p:nvPr/>
        </p:nvSpPr>
        <p:spPr>
          <a:xfrm>
            <a:off x="5381306" y="6884248"/>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44" name="object 44"/>
          <p:cNvSpPr/>
          <p:nvPr/>
        </p:nvSpPr>
        <p:spPr>
          <a:xfrm>
            <a:off x="5208785"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45" name="object 45"/>
          <p:cNvSpPr/>
          <p:nvPr/>
        </p:nvSpPr>
        <p:spPr>
          <a:xfrm>
            <a:off x="5161265"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46" name="object 46"/>
          <p:cNvSpPr/>
          <p:nvPr/>
        </p:nvSpPr>
        <p:spPr>
          <a:xfrm>
            <a:off x="5076000"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47" name="object 47"/>
          <p:cNvSpPr txBox="1"/>
          <p:nvPr/>
        </p:nvSpPr>
        <p:spPr>
          <a:xfrm>
            <a:off x="4049900" y="6884248"/>
            <a:ext cx="948820"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48" name="object 48"/>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49" name="object 49"/>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50" name="object 50"/>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187" name="object 187"/>
          <p:cNvSpPr txBox="1"/>
          <p:nvPr/>
        </p:nvSpPr>
        <p:spPr>
          <a:xfrm>
            <a:off x="9031913" y="7011248"/>
            <a:ext cx="1147445" cy="127000"/>
          </a:xfrm>
          <a:prstGeom prst="rect">
            <a:avLst/>
          </a:prstGeom>
        </p:spPr>
        <p:txBody>
          <a:bodyPr vert="horz" wrap="square" lIns="0" tIns="0" rIns="0" bIns="0" rtlCol="0">
            <a:spAutoFit/>
          </a:bodyPr>
          <a:lstStyle/>
          <a:p>
            <a:pPr marL="12700">
              <a:lnSpc>
                <a:spcPct val="100000"/>
              </a:lnSpc>
              <a:tabLst>
                <a:tab pos="483870" algn="l"/>
              </a:tabLst>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r>
              <a:rPr sz="550" b="1" dirty="0">
                <a:solidFill>
                  <a:srgbClr val="575756"/>
                </a:solidFill>
                <a:latin typeface="Calibri"/>
                <a:cs typeface="Calibri"/>
              </a:rPr>
              <a:t>	</a:t>
            </a:r>
            <a:r>
              <a:rPr lang="uk-UA" sz="800" spc="-45" dirty="0" smtClean="0">
                <a:solidFill>
                  <a:srgbClr val="3C3C3B"/>
                </a:solidFill>
                <a:latin typeface="Calibri"/>
                <a:cs typeface="Calibri"/>
              </a:rPr>
              <a:t>ВИДЕО-УРОК</a:t>
            </a:r>
            <a:endParaRPr sz="800" dirty="0">
              <a:latin typeface="Calibri"/>
              <a:cs typeface="Calibri"/>
            </a:endParaRPr>
          </a:p>
        </p:txBody>
      </p:sp>
      <p:sp>
        <p:nvSpPr>
          <p:cNvPr id="188" name="object 188"/>
          <p:cNvSpPr txBox="1"/>
          <p:nvPr/>
        </p:nvSpPr>
        <p:spPr>
          <a:xfrm>
            <a:off x="444500" y="165018"/>
            <a:ext cx="2323465" cy="215900"/>
          </a:xfrm>
          <a:prstGeom prst="rect">
            <a:avLst/>
          </a:prstGeom>
        </p:spPr>
        <p:txBody>
          <a:bodyPr vert="horz" wrap="square" lIns="0" tIns="0" rIns="0" bIns="0" rtlCol="0">
            <a:spAutoFit/>
          </a:bodyPr>
          <a:lstStyle/>
          <a:p>
            <a:pPr marL="12700">
              <a:lnSpc>
                <a:spcPct val="100000"/>
              </a:lnSpc>
            </a:pPr>
            <a:r>
              <a:rPr sz="1500" spc="-40" dirty="0">
                <a:solidFill>
                  <a:srgbClr val="3C3C3B"/>
                </a:solidFill>
                <a:latin typeface="Futura Bk BT"/>
                <a:cs typeface="Futura Bk BT"/>
              </a:rPr>
              <a:t>EAS</a:t>
            </a:r>
            <a:r>
              <a:rPr sz="1500" spc="-35" dirty="0">
                <a:solidFill>
                  <a:srgbClr val="3C3C3B"/>
                </a:solidFill>
                <a:latin typeface="Futura Bk BT"/>
                <a:cs typeface="Futura Bk BT"/>
              </a:rPr>
              <a:t>Y</a:t>
            </a:r>
            <a:r>
              <a:rPr sz="1500" spc="-10" dirty="0">
                <a:solidFill>
                  <a:srgbClr val="3C3C3B"/>
                </a:solidFill>
                <a:latin typeface="Futura Bk BT"/>
                <a:cs typeface="Futura Bk BT"/>
              </a:rPr>
              <a:t> </a:t>
            </a:r>
            <a:r>
              <a:rPr sz="1500" spc="-45" dirty="0">
                <a:solidFill>
                  <a:srgbClr val="3C3C3B"/>
                </a:solidFill>
                <a:latin typeface="Futura Bk BT"/>
                <a:cs typeface="Futura Bk BT"/>
              </a:rPr>
              <a:t>HOLD</a:t>
            </a:r>
            <a:r>
              <a:rPr sz="1500" spc="-15" dirty="0">
                <a:solidFill>
                  <a:srgbClr val="3C3C3B"/>
                </a:solidFill>
                <a:latin typeface="Futura Bk BT"/>
                <a:cs typeface="Futura Bk BT"/>
              </a:rPr>
              <a:t> </a:t>
            </a:r>
            <a:r>
              <a:rPr sz="1500" spc="-35" dirty="0">
                <a:solidFill>
                  <a:srgbClr val="3C3C3B"/>
                </a:solidFill>
                <a:latin typeface="Futura Bk BT"/>
                <a:cs typeface="Futura Bk BT"/>
              </a:rPr>
              <a:t>ROUND</a:t>
            </a:r>
            <a:r>
              <a:rPr sz="1500" spc="-15" dirty="0">
                <a:solidFill>
                  <a:srgbClr val="3C3C3B"/>
                </a:solidFill>
                <a:latin typeface="Futura Bk BT"/>
                <a:cs typeface="Futura Bk BT"/>
              </a:rPr>
              <a:t> </a:t>
            </a:r>
            <a:r>
              <a:rPr sz="1500" spc="-35" dirty="0">
                <a:solidFill>
                  <a:srgbClr val="3C3C3B"/>
                </a:solidFill>
                <a:latin typeface="Futura Bk BT"/>
                <a:cs typeface="Futura Bk BT"/>
              </a:rPr>
              <a:t>GLASS</a:t>
            </a:r>
            <a:endParaRPr sz="1500" dirty="0">
              <a:latin typeface="Futura Bk BT"/>
              <a:cs typeface="Futura Bk BT"/>
            </a:endParaRPr>
          </a:p>
        </p:txBody>
      </p:sp>
      <p:sp>
        <p:nvSpPr>
          <p:cNvPr id="189" name="object 189"/>
          <p:cNvSpPr txBox="1"/>
          <p:nvPr/>
        </p:nvSpPr>
        <p:spPr>
          <a:xfrm>
            <a:off x="9012473" y="6816289"/>
            <a:ext cx="396240" cy="250825"/>
          </a:xfrm>
          <a:prstGeom prst="rect">
            <a:avLst/>
          </a:prstGeom>
        </p:spPr>
        <p:txBody>
          <a:bodyPr vert="horz" wrap="square" lIns="0" tIns="0" rIns="0" bIns="0" rtlCol="0">
            <a:spAutoFit/>
          </a:bodyPr>
          <a:lstStyle/>
          <a:p>
            <a:pPr marL="12700">
              <a:lnSpc>
                <a:spcPct val="100000"/>
              </a:lnSpc>
            </a:pPr>
            <a:r>
              <a:rPr sz="1750" b="1" spc="-20" dirty="0">
                <a:solidFill>
                  <a:srgbClr val="E5007D"/>
                </a:solidFill>
                <a:latin typeface="Calibri"/>
                <a:cs typeface="Calibri"/>
              </a:rPr>
              <a:t>BIM</a:t>
            </a:r>
            <a:endParaRPr sz="1750">
              <a:latin typeface="Calibri"/>
              <a:cs typeface="Calibri"/>
            </a:endParaRPr>
          </a:p>
        </p:txBody>
      </p:sp>
      <p:graphicFrame>
        <p:nvGraphicFramePr>
          <p:cNvPr id="190" name="Таблица 189"/>
          <p:cNvGraphicFramePr>
            <a:graphicFrameLocks noGrp="1"/>
          </p:cNvGraphicFramePr>
          <p:nvPr>
            <p:extLst>
              <p:ext uri="{D42A27DB-BD31-4B8C-83A1-F6EECF244321}">
                <p14:modId xmlns:p14="http://schemas.microsoft.com/office/powerpoint/2010/main" xmlns="" val="3171877612"/>
              </p:ext>
            </p:extLst>
          </p:nvPr>
        </p:nvGraphicFramePr>
        <p:xfrm>
          <a:off x="485958" y="3684548"/>
          <a:ext cx="3060000" cy="246468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pitchFamily="34" charset="0"/>
                          <a:ea typeface="Times New Roman"/>
                          <a:cs typeface="Arial" pitchFamily="34" charset="0"/>
                        </a:rPr>
                        <a:t>General Characteristics</a:t>
                      </a:r>
                      <a:endParaRPr lang="ru-RU" sz="700" b="0" dirty="0" smtClean="0">
                        <a:solidFill>
                          <a:schemeClr val="tx1">
                            <a:lumMod val="75000"/>
                            <a:lumOff val="25000"/>
                          </a:schemeClr>
                        </a:solidFill>
                        <a:latin typeface="Arial" pitchFamily="34" charset="0"/>
                        <a:ea typeface="Times New Roman"/>
                        <a:cs typeface="Arial" pitchFamily="34" charset="0"/>
                      </a:endParaRPr>
                    </a:p>
                    <a:p>
                      <a:pPr>
                        <a:spcAft>
                          <a:spcPts val="600"/>
                        </a:spcAft>
                      </a:pPr>
                      <a:r>
                        <a:rPr lang="en-US" sz="700" b="0" dirty="0" smtClean="0">
                          <a:solidFill>
                            <a:schemeClr val="tx1">
                              <a:lumMod val="75000"/>
                              <a:lumOff val="25000"/>
                            </a:schemeClr>
                          </a:solidFill>
                          <a:latin typeface="Arial" pitchFamily="34" charset="0"/>
                          <a:ea typeface="Times New Roman"/>
                          <a:cs typeface="Arial" pitchFamily="34" charset="0"/>
                        </a:rPr>
                        <a:t>The modular Easy Hand Round railing system is a solution suitable for all types of railings and balustrades. This system allows you to anchor directly to the columns of the glass panels with a grooved tubular frame. The characteristic feature of the Easy Hold Round systems is the hook clamp. This accessory makes it possible to attach to both the bottom and top.</a:t>
                      </a:r>
                      <a:endParaRPr lang="ru-RU" sz="700" b="0" dirty="0" smtClean="0">
                        <a:solidFill>
                          <a:schemeClr val="tx1">
                            <a:lumMod val="75000"/>
                            <a:lumOff val="25000"/>
                          </a:schemeClr>
                        </a:solidFill>
                        <a:latin typeface="Arial" pitchFamily="34" charset="0"/>
                        <a:ea typeface="Times New Roman"/>
                        <a:cs typeface="Arial" pitchFamily="34" charset="0"/>
                      </a:endParaRPr>
                    </a:p>
                    <a:p>
                      <a:pPr>
                        <a:spcAft>
                          <a:spcPts val="600"/>
                        </a:spcAft>
                      </a:pPr>
                      <a:r>
                        <a:rPr lang="en-US" sz="700" b="0" dirty="0" smtClean="0">
                          <a:solidFill>
                            <a:schemeClr val="tx1">
                              <a:lumMod val="75000"/>
                              <a:lumOff val="25000"/>
                            </a:schemeClr>
                          </a:solidFill>
                          <a:latin typeface="Arial" pitchFamily="34" charset="0"/>
                          <a:ea typeface="Times New Roman"/>
                          <a:cs typeface="Arial" pitchFamily="34" charset="0"/>
                        </a:rPr>
                        <a:t>The Easy Hold Round systems are tested and certified, and depending on the configuration can be used in public places, as per EN1090 regulations.</a:t>
                      </a:r>
                      <a:endParaRPr lang="ru-RU" sz="700" b="0" dirty="0">
                        <a:solidFill>
                          <a:schemeClr val="tx1">
                            <a:lumMod val="75000"/>
                            <a:lumOff val="25000"/>
                          </a:schemeClr>
                        </a:solidFill>
                        <a:latin typeface="Arial" pitchFamily="34" charset="0"/>
                        <a:ea typeface="Times New Roman"/>
                        <a:cs typeface="Arial" pitchFamily="34" charset="0"/>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pitchFamily="34" charset="0"/>
                          <a:ea typeface="Times New Roman"/>
                          <a:cs typeface="Arial" pitchFamily="34" charset="0"/>
                        </a:rPr>
                        <a:t>Общие характеристики</a:t>
                      </a:r>
                    </a:p>
                    <a:p>
                      <a:pPr>
                        <a:spcAft>
                          <a:spcPts val="600"/>
                        </a:spcAft>
                      </a:pPr>
                      <a:r>
                        <a:rPr lang="ru-RU" sz="700" b="0" dirty="0" smtClean="0">
                          <a:solidFill>
                            <a:schemeClr val="tx1">
                              <a:lumMod val="75000"/>
                              <a:lumOff val="25000"/>
                            </a:schemeClr>
                          </a:solidFill>
                          <a:latin typeface="Arial" pitchFamily="34" charset="0"/>
                          <a:ea typeface="Times New Roman"/>
                          <a:cs typeface="Arial" pitchFamily="34" charset="0"/>
                        </a:rPr>
                        <a:t>Модульная система изгородей </a:t>
                      </a:r>
                      <a:r>
                        <a:rPr lang="ru-RU" sz="700" b="0" dirty="0" err="1" smtClean="0">
                          <a:solidFill>
                            <a:schemeClr val="tx1">
                              <a:lumMod val="75000"/>
                              <a:lumOff val="25000"/>
                            </a:schemeClr>
                          </a:solidFill>
                          <a:latin typeface="Arial" pitchFamily="34" charset="0"/>
                          <a:ea typeface="Times New Roman"/>
                          <a:cs typeface="Arial" pitchFamily="34" charset="0"/>
                        </a:rPr>
                        <a:t>Easy</a:t>
                      </a:r>
                      <a:r>
                        <a:rPr lang="ru-RU" sz="700" b="0" dirty="0" smtClean="0">
                          <a:solidFill>
                            <a:schemeClr val="tx1">
                              <a:lumMod val="75000"/>
                              <a:lumOff val="25000"/>
                            </a:schemeClr>
                          </a:solidFill>
                          <a:latin typeface="Arial" pitchFamily="34" charset="0"/>
                          <a:ea typeface="Times New Roman"/>
                          <a:cs typeface="Arial" pitchFamily="34" charset="0"/>
                        </a:rPr>
                        <a:t> </a:t>
                      </a:r>
                      <a:r>
                        <a:rPr lang="ru-RU" sz="700" b="0" dirty="0" err="1" smtClean="0">
                          <a:solidFill>
                            <a:schemeClr val="tx1">
                              <a:lumMod val="75000"/>
                              <a:lumOff val="25000"/>
                            </a:schemeClr>
                          </a:solidFill>
                          <a:latin typeface="Arial" pitchFamily="34" charset="0"/>
                          <a:ea typeface="Times New Roman"/>
                          <a:cs typeface="Arial" pitchFamily="34" charset="0"/>
                        </a:rPr>
                        <a:t>Hand</a:t>
                      </a:r>
                      <a:r>
                        <a:rPr lang="ru-RU" sz="700" b="0" dirty="0" smtClean="0">
                          <a:solidFill>
                            <a:schemeClr val="tx1">
                              <a:lumMod val="75000"/>
                              <a:lumOff val="25000"/>
                            </a:schemeClr>
                          </a:solidFill>
                          <a:latin typeface="Arial" pitchFamily="34" charset="0"/>
                          <a:ea typeface="Times New Roman"/>
                          <a:cs typeface="Arial" pitchFamily="34" charset="0"/>
                        </a:rPr>
                        <a:t> </a:t>
                      </a:r>
                      <a:r>
                        <a:rPr lang="ru-RU" sz="700" b="0" dirty="0" err="1" smtClean="0">
                          <a:solidFill>
                            <a:schemeClr val="tx1">
                              <a:lumMod val="75000"/>
                              <a:lumOff val="25000"/>
                            </a:schemeClr>
                          </a:solidFill>
                          <a:latin typeface="Arial" pitchFamily="34" charset="0"/>
                          <a:ea typeface="Times New Roman"/>
                          <a:cs typeface="Arial" pitchFamily="34" charset="0"/>
                        </a:rPr>
                        <a:t>Round</a:t>
                      </a:r>
                      <a:r>
                        <a:rPr lang="ru-RU" sz="700" b="0" dirty="0" smtClean="0">
                          <a:solidFill>
                            <a:schemeClr val="tx1">
                              <a:lumMod val="75000"/>
                              <a:lumOff val="25000"/>
                            </a:schemeClr>
                          </a:solidFill>
                          <a:latin typeface="Arial" pitchFamily="34" charset="0"/>
                          <a:ea typeface="Times New Roman"/>
                          <a:cs typeface="Arial" pitchFamily="34" charset="0"/>
                        </a:rPr>
                        <a:t> - это решение, подходящее для всех типов изгородей и балюстрад. Эта система позволяет установиться непосредственно на колоннах стеклянных панелей с помощью желобчатой трубчатой рамы. Характерной особенностью систем </a:t>
                      </a:r>
                      <a:r>
                        <a:rPr lang="ru-RU" sz="700" b="0" dirty="0" err="1" smtClean="0">
                          <a:solidFill>
                            <a:schemeClr val="tx1">
                              <a:lumMod val="75000"/>
                              <a:lumOff val="25000"/>
                            </a:schemeClr>
                          </a:solidFill>
                          <a:latin typeface="Arial" pitchFamily="34" charset="0"/>
                          <a:ea typeface="Times New Roman"/>
                          <a:cs typeface="Arial" pitchFamily="34" charset="0"/>
                        </a:rPr>
                        <a:t>Easy</a:t>
                      </a:r>
                      <a:r>
                        <a:rPr lang="ru-RU" sz="700" b="0" dirty="0" smtClean="0">
                          <a:solidFill>
                            <a:schemeClr val="tx1">
                              <a:lumMod val="75000"/>
                              <a:lumOff val="25000"/>
                            </a:schemeClr>
                          </a:solidFill>
                          <a:latin typeface="Arial" pitchFamily="34" charset="0"/>
                          <a:ea typeface="Times New Roman"/>
                          <a:cs typeface="Arial" pitchFamily="34" charset="0"/>
                        </a:rPr>
                        <a:t> </a:t>
                      </a:r>
                      <a:r>
                        <a:rPr lang="ru-RU" sz="700" b="0" dirty="0" err="1" smtClean="0">
                          <a:solidFill>
                            <a:schemeClr val="tx1">
                              <a:lumMod val="75000"/>
                              <a:lumOff val="25000"/>
                            </a:schemeClr>
                          </a:solidFill>
                          <a:latin typeface="Arial" pitchFamily="34" charset="0"/>
                          <a:ea typeface="Times New Roman"/>
                          <a:cs typeface="Arial" pitchFamily="34" charset="0"/>
                        </a:rPr>
                        <a:t>Hold</a:t>
                      </a:r>
                      <a:r>
                        <a:rPr lang="ru-RU" sz="700" b="0" dirty="0" smtClean="0">
                          <a:solidFill>
                            <a:schemeClr val="tx1">
                              <a:lumMod val="75000"/>
                              <a:lumOff val="25000"/>
                            </a:schemeClr>
                          </a:solidFill>
                          <a:latin typeface="Arial" pitchFamily="34" charset="0"/>
                          <a:ea typeface="Times New Roman"/>
                          <a:cs typeface="Arial" pitchFamily="34" charset="0"/>
                        </a:rPr>
                        <a:t> </a:t>
                      </a:r>
                      <a:r>
                        <a:rPr lang="ru-RU" sz="700" b="0" dirty="0" err="1" smtClean="0">
                          <a:solidFill>
                            <a:schemeClr val="tx1">
                              <a:lumMod val="75000"/>
                              <a:lumOff val="25000"/>
                            </a:schemeClr>
                          </a:solidFill>
                          <a:latin typeface="Arial" pitchFamily="34" charset="0"/>
                          <a:ea typeface="Times New Roman"/>
                          <a:cs typeface="Arial" pitchFamily="34" charset="0"/>
                        </a:rPr>
                        <a:t>Round</a:t>
                      </a:r>
                      <a:r>
                        <a:rPr lang="ru-RU" sz="700" b="0" dirty="0" smtClean="0">
                          <a:solidFill>
                            <a:schemeClr val="tx1">
                              <a:lumMod val="75000"/>
                              <a:lumOff val="25000"/>
                            </a:schemeClr>
                          </a:solidFill>
                          <a:latin typeface="Arial" pitchFamily="34" charset="0"/>
                          <a:ea typeface="Times New Roman"/>
                          <a:cs typeface="Arial" pitchFamily="34" charset="0"/>
                        </a:rPr>
                        <a:t> является хомут. Этот аксессуар позволяет прикреплять систему</a:t>
                      </a:r>
                      <a:r>
                        <a:rPr lang="ru-RU" sz="700" b="0" baseline="0" dirty="0" smtClean="0">
                          <a:solidFill>
                            <a:schemeClr val="tx1">
                              <a:lumMod val="75000"/>
                              <a:lumOff val="25000"/>
                            </a:schemeClr>
                          </a:solidFill>
                          <a:latin typeface="Arial" pitchFamily="34" charset="0"/>
                          <a:ea typeface="Times New Roman"/>
                          <a:cs typeface="Arial" pitchFamily="34" charset="0"/>
                        </a:rPr>
                        <a:t> </a:t>
                      </a:r>
                      <a:r>
                        <a:rPr lang="ru-RU" sz="700" b="0" dirty="0" smtClean="0">
                          <a:solidFill>
                            <a:schemeClr val="tx1">
                              <a:lumMod val="75000"/>
                              <a:lumOff val="25000"/>
                            </a:schemeClr>
                          </a:solidFill>
                          <a:latin typeface="Arial" pitchFamily="34" charset="0"/>
                          <a:ea typeface="Times New Roman"/>
                          <a:cs typeface="Arial" pitchFamily="34" charset="0"/>
                        </a:rPr>
                        <a:t>как снизу, так и сверху.</a:t>
                      </a:r>
                    </a:p>
                    <a:p>
                      <a:pPr>
                        <a:spcAft>
                          <a:spcPts val="600"/>
                        </a:spcAft>
                      </a:pPr>
                      <a:r>
                        <a:rPr lang="ru-RU" sz="700" b="0" dirty="0" smtClean="0">
                          <a:solidFill>
                            <a:schemeClr val="tx1">
                              <a:lumMod val="75000"/>
                              <a:lumOff val="25000"/>
                            </a:schemeClr>
                          </a:solidFill>
                          <a:latin typeface="Arial" pitchFamily="34" charset="0"/>
                          <a:ea typeface="Times New Roman"/>
                          <a:cs typeface="Arial" pitchFamily="34" charset="0"/>
                        </a:rPr>
                        <a:t>Системы </a:t>
                      </a:r>
                      <a:r>
                        <a:rPr lang="ru-RU" sz="700" b="0" dirty="0" err="1" smtClean="0">
                          <a:solidFill>
                            <a:schemeClr val="tx1">
                              <a:lumMod val="75000"/>
                              <a:lumOff val="25000"/>
                            </a:schemeClr>
                          </a:solidFill>
                          <a:latin typeface="Arial" pitchFamily="34" charset="0"/>
                          <a:ea typeface="Times New Roman"/>
                          <a:cs typeface="Arial" pitchFamily="34" charset="0"/>
                        </a:rPr>
                        <a:t>Easy</a:t>
                      </a:r>
                      <a:r>
                        <a:rPr lang="ru-RU" sz="700" b="0" dirty="0" smtClean="0">
                          <a:solidFill>
                            <a:schemeClr val="tx1">
                              <a:lumMod val="75000"/>
                              <a:lumOff val="25000"/>
                            </a:schemeClr>
                          </a:solidFill>
                          <a:latin typeface="Arial" pitchFamily="34" charset="0"/>
                          <a:ea typeface="Times New Roman"/>
                          <a:cs typeface="Arial" pitchFamily="34" charset="0"/>
                        </a:rPr>
                        <a:t> </a:t>
                      </a:r>
                      <a:r>
                        <a:rPr lang="ru-RU" sz="700" b="0" dirty="0" err="1" smtClean="0">
                          <a:solidFill>
                            <a:schemeClr val="tx1">
                              <a:lumMod val="75000"/>
                              <a:lumOff val="25000"/>
                            </a:schemeClr>
                          </a:solidFill>
                          <a:latin typeface="Arial" pitchFamily="34" charset="0"/>
                          <a:ea typeface="Times New Roman"/>
                          <a:cs typeface="Arial" pitchFamily="34" charset="0"/>
                        </a:rPr>
                        <a:t>Hold</a:t>
                      </a:r>
                      <a:r>
                        <a:rPr lang="ru-RU" sz="700" b="0" dirty="0" smtClean="0">
                          <a:solidFill>
                            <a:schemeClr val="tx1">
                              <a:lumMod val="75000"/>
                              <a:lumOff val="25000"/>
                            </a:schemeClr>
                          </a:solidFill>
                          <a:latin typeface="Arial" pitchFamily="34" charset="0"/>
                          <a:ea typeface="Times New Roman"/>
                          <a:cs typeface="Arial" pitchFamily="34" charset="0"/>
                        </a:rPr>
                        <a:t> </a:t>
                      </a:r>
                      <a:r>
                        <a:rPr lang="ru-RU" sz="700" b="0" dirty="0" err="1" smtClean="0">
                          <a:solidFill>
                            <a:schemeClr val="tx1">
                              <a:lumMod val="75000"/>
                              <a:lumOff val="25000"/>
                            </a:schemeClr>
                          </a:solidFill>
                          <a:latin typeface="Arial" pitchFamily="34" charset="0"/>
                          <a:ea typeface="Times New Roman"/>
                          <a:cs typeface="Arial" pitchFamily="34" charset="0"/>
                        </a:rPr>
                        <a:t>Round</a:t>
                      </a:r>
                      <a:r>
                        <a:rPr lang="ru-RU" sz="700" b="0" dirty="0" smtClean="0">
                          <a:solidFill>
                            <a:schemeClr val="tx1">
                              <a:lumMod val="75000"/>
                              <a:lumOff val="25000"/>
                            </a:schemeClr>
                          </a:solidFill>
                          <a:latin typeface="Arial" pitchFamily="34" charset="0"/>
                          <a:ea typeface="Times New Roman"/>
                          <a:cs typeface="Arial" pitchFamily="34" charset="0"/>
                        </a:rPr>
                        <a:t> испытаны и сертифицированы и в зависимости от конфигурации могут использоваться в общественных местах в соответствии с нормами EN1090.</a:t>
                      </a:r>
                      <a:endParaRPr lang="ru-RU" sz="700" b="0" dirty="0">
                        <a:solidFill>
                          <a:schemeClr val="tx1">
                            <a:lumMod val="75000"/>
                            <a:lumOff val="25000"/>
                          </a:schemeClr>
                        </a:solidFill>
                        <a:latin typeface="Arial" pitchFamily="34" charset="0"/>
                        <a:ea typeface="Times New Roman"/>
                        <a:cs typeface="Arial" pitchFamily="34" charset="0"/>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91" name="Таблица 190"/>
          <p:cNvGraphicFramePr>
            <a:graphicFrameLocks noGrp="1"/>
          </p:cNvGraphicFramePr>
          <p:nvPr>
            <p:extLst>
              <p:ext uri="{D42A27DB-BD31-4B8C-83A1-F6EECF244321}">
                <p14:modId xmlns:p14="http://schemas.microsoft.com/office/powerpoint/2010/main" xmlns="" val="3838892409"/>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Technical Features and configuration</a:t>
                      </a:r>
                      <a:endParaRPr lang="ru-RU" sz="700" b="0" dirty="0" smtClean="0">
                        <a:solidFill>
                          <a:schemeClr val="tx1">
                            <a:lumMod val="75000"/>
                            <a:lumOff val="25000"/>
                          </a:schemeClr>
                        </a:solidFill>
                        <a:latin typeface="Arial Narrow" pitchFamily="34" charset="0"/>
                        <a:ea typeface="Times New Roman"/>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rPr>
                        <a:t>1	A characteristic upper-hook fastening system with guillotine clamping for easy installation.</a:t>
                      </a:r>
                      <a:endParaRPr lang="ru-RU" sz="700" b="0" dirty="0" smtClean="0">
                        <a:solidFill>
                          <a:schemeClr val="tx1">
                            <a:lumMod val="75000"/>
                            <a:lumOff val="25000"/>
                          </a:schemeClr>
                        </a:solidFill>
                        <a:latin typeface="Arial Narrow" pitchFamily="34" charset="0"/>
                        <a:ea typeface="Times New Roman"/>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rPr>
                        <a:t>2	Lower fixing.</a:t>
                      </a:r>
                      <a:endParaRPr lang="ru-RU" sz="700" b="0" dirty="0" smtClean="0">
                        <a:solidFill>
                          <a:schemeClr val="tx1">
                            <a:lumMod val="75000"/>
                            <a:lumOff val="25000"/>
                          </a:schemeClr>
                        </a:solidFill>
                        <a:latin typeface="Arial Narrow" pitchFamily="34" charset="0"/>
                        <a:ea typeface="Times New Roman"/>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rPr>
                        <a:t>3	Grooved tube to support the glass infill.</a:t>
                      </a:r>
                      <a:endParaRPr lang="ru-RU" sz="700" b="0" dirty="0" smtClean="0">
                        <a:solidFill>
                          <a:schemeClr val="tx1">
                            <a:lumMod val="75000"/>
                            <a:lumOff val="25000"/>
                          </a:schemeClr>
                        </a:solidFill>
                        <a:latin typeface="Arial Narrow" pitchFamily="34" charset="0"/>
                        <a:ea typeface="Times New Roman"/>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rPr>
                        <a:t>4	Compatible with glass thicknesses from 8 mm up to 21,52 mm.</a:t>
                      </a:r>
                      <a:endParaRPr lang="ru-RU" sz="700" b="0" dirty="0" smtClean="0">
                        <a:solidFill>
                          <a:schemeClr val="tx1">
                            <a:lumMod val="75000"/>
                            <a:lumOff val="25000"/>
                          </a:schemeClr>
                        </a:solidFill>
                        <a:latin typeface="Arial Narrow" pitchFamily="34" charset="0"/>
                        <a:ea typeface="Times New Roman"/>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rPr>
                        <a:t>5	Available in 2 standard versions: for anchoring to the floor or anchoring to the wall.</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Технические характеристики и конфигурация</a:t>
                      </a:r>
                    </a:p>
                    <a:p>
                      <a:pPr marL="180975" indent="-180975"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1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Характерная верхняя крепежная система с гильотинным зажимом для легкой установки.</a:t>
                      </a:r>
                    </a:p>
                    <a:p>
                      <a:pPr marL="180975" indent="-180975"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2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Нижняя фиксация.</a:t>
                      </a:r>
                    </a:p>
                    <a:p>
                      <a:pPr marL="180975" indent="-180975"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3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Рифленая трубка для поддержки стеклянного заполнения.</a:t>
                      </a:r>
                    </a:p>
                    <a:p>
                      <a:pPr marL="180975" indent="-180975"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4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Совместимо с толщиной стекла от 8 мм до 21,52 мм.</a:t>
                      </a:r>
                    </a:p>
                    <a:p>
                      <a:pPr marL="180975" indent="-180975"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5 </a:t>
                      </a:r>
                      <a:r>
                        <a:rPr lang="en-US" sz="700" b="0" kern="1200" dirty="0" smtClean="0">
                          <a:solidFill>
                            <a:schemeClr val="tx1">
                              <a:lumMod val="75000"/>
                              <a:lumOff val="25000"/>
                            </a:schemeClr>
                          </a:solidFill>
                          <a:latin typeface="Arial Narrow" pitchFamily="34" charset="0"/>
                          <a:ea typeface="Times New Roman"/>
                          <a:cs typeface="+mn-cs"/>
                        </a:rPr>
                        <a:t>	</a:t>
                      </a:r>
                      <a:r>
                        <a:rPr lang="ru-RU" sz="700" b="0" kern="1200" dirty="0" smtClean="0">
                          <a:solidFill>
                            <a:schemeClr val="tx1">
                              <a:lumMod val="75000"/>
                              <a:lumOff val="25000"/>
                            </a:schemeClr>
                          </a:solidFill>
                          <a:latin typeface="Arial Narrow" pitchFamily="34" charset="0"/>
                          <a:ea typeface="Times New Roman"/>
                          <a:cs typeface="+mn-cs"/>
                        </a:rPr>
                        <a:t>Доступны в 2 стандартных версиях: для крепления на полу или на стене.</a:t>
                      </a:r>
                      <a:endParaRPr lang="ru-RU" sz="700" b="0" kern="1200" dirty="0">
                        <a:solidFill>
                          <a:schemeClr val="tx1">
                            <a:lumMod val="75000"/>
                            <a:lumOff val="25000"/>
                          </a:schemeClr>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92" name="Таблица 191"/>
          <p:cNvGraphicFramePr>
            <a:graphicFrameLocks noGrp="1"/>
          </p:cNvGraphicFramePr>
          <p:nvPr>
            <p:extLst>
              <p:ext uri="{D42A27DB-BD31-4B8C-83A1-F6EECF244321}">
                <p14:modId xmlns:p14="http://schemas.microsoft.com/office/powerpoint/2010/main" xmlns="" val="4153881631"/>
              </p:ext>
            </p:extLst>
          </p:nvPr>
        </p:nvGraphicFramePr>
        <p:xfrm>
          <a:off x="7161114" y="3684548"/>
          <a:ext cx="3060000" cy="141653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rgbClr val="575756"/>
                          </a:solidFill>
                          <a:latin typeface="+mn-lt"/>
                          <a:ea typeface="Times New Roman"/>
                        </a:rPr>
                        <a:t>Easy Hold Round Glass SPECS:</a:t>
                      </a:r>
                    </a:p>
                    <a:p>
                      <a:pPr>
                        <a:spcAft>
                          <a:spcPts val="0"/>
                        </a:spcAft>
                      </a:pPr>
                      <a:endParaRPr lang="ru-RU" sz="10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Ideal for home and public use;</a:t>
                      </a:r>
                      <a:endParaRPr lang="ru-RU" sz="10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Easy to install and move;</a:t>
                      </a:r>
                      <a:endParaRPr lang="ru-RU" sz="10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No welding is necessary during the installation;</a:t>
                      </a:r>
                      <a:endParaRPr lang="ru-RU" sz="10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No need to drill glass;</a:t>
                      </a:r>
                      <a:endParaRPr lang="ru-RU" sz="10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Simple design;</a:t>
                      </a:r>
                      <a:endParaRPr lang="ru-RU" sz="10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Customizable color and finish;</a:t>
                      </a:r>
                      <a:endParaRPr lang="ru-RU" sz="10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Times New Roman"/>
                        </a:rPr>
                        <a:t>Характеристики </a:t>
                      </a:r>
                      <a:r>
                        <a:rPr lang="en-US" sz="700" b="0" kern="1200" dirty="0" smtClean="0">
                          <a:solidFill>
                            <a:srgbClr val="3C3C3B"/>
                          </a:solidFill>
                          <a:latin typeface="+mn-lt"/>
                          <a:ea typeface="Times New Roman"/>
                          <a:cs typeface="Times New Roman"/>
                        </a:rPr>
                        <a:t>Easy Hold Round Glass</a:t>
                      </a:r>
                      <a:r>
                        <a:rPr lang="ru-RU" sz="700" b="0" kern="1200" dirty="0" smtClean="0">
                          <a:solidFill>
                            <a:srgbClr val="3C3C3B"/>
                          </a:solidFill>
                          <a:latin typeface="+mn-lt"/>
                          <a:ea typeface="Times New Roman"/>
                          <a:cs typeface="Times New Roman"/>
                        </a:rPr>
                        <a:t>:</a:t>
                      </a:r>
                    </a:p>
                    <a:p>
                      <a:pPr marL="88900" indent="-88900" algn="l" defTabSz="1043148" rtl="0" eaLnBrk="1" latinLnBrk="0" hangingPunct="1">
                        <a:spcAft>
                          <a:spcPts val="0"/>
                        </a:spcAft>
                      </a:pPr>
                      <a:endParaRPr lang="ru-RU" sz="700" b="0" kern="1200" dirty="0" smtClean="0">
                        <a:solidFill>
                          <a:srgbClr val="3C3C3B"/>
                        </a:solidFill>
                        <a:latin typeface="+mn-lt"/>
                        <a:ea typeface="Times New Roman"/>
                        <a:cs typeface="Times New Roman"/>
                      </a:endParaRP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Times New Roman"/>
                        </a:rPr>
                        <a:t>• </a:t>
                      </a:r>
                      <a:r>
                        <a:rPr lang="en-US" sz="700" b="0" kern="1200" dirty="0" smtClean="0">
                          <a:solidFill>
                            <a:srgbClr val="3C3C3B"/>
                          </a:solidFill>
                          <a:latin typeface="+mn-lt"/>
                          <a:ea typeface="Times New Roman"/>
                          <a:cs typeface="Times New Roman"/>
                        </a:rPr>
                        <a:t>	</a:t>
                      </a:r>
                      <a:r>
                        <a:rPr lang="ru-RU" sz="700" b="0" kern="1200" dirty="0" smtClean="0">
                          <a:solidFill>
                            <a:srgbClr val="3C3C3B"/>
                          </a:solidFill>
                          <a:latin typeface="+mn-lt"/>
                          <a:ea typeface="Times New Roman"/>
                          <a:cs typeface="Times New Roman"/>
                        </a:rPr>
                        <a:t>Идеально подходит для домашнего и общественного пользования;</a:t>
                      </a: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Times New Roman"/>
                        </a:rPr>
                        <a:t>• </a:t>
                      </a:r>
                      <a:r>
                        <a:rPr lang="en-US" sz="700" b="0" kern="1200" dirty="0" smtClean="0">
                          <a:solidFill>
                            <a:srgbClr val="3C3C3B"/>
                          </a:solidFill>
                          <a:latin typeface="+mn-lt"/>
                          <a:ea typeface="Times New Roman"/>
                          <a:cs typeface="Times New Roman"/>
                        </a:rPr>
                        <a:t>	</a:t>
                      </a:r>
                      <a:r>
                        <a:rPr lang="ru-RU" sz="700" b="0" kern="1200" dirty="0" smtClean="0">
                          <a:solidFill>
                            <a:srgbClr val="3C3C3B"/>
                          </a:solidFill>
                          <a:latin typeface="+mn-lt"/>
                          <a:ea typeface="Times New Roman"/>
                          <a:cs typeface="Times New Roman"/>
                        </a:rPr>
                        <a:t>Простота установки и перемещения;</a:t>
                      </a: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Times New Roman"/>
                        </a:rPr>
                        <a:t>• </a:t>
                      </a:r>
                      <a:r>
                        <a:rPr lang="en-US" sz="700" b="0" kern="1200" dirty="0" smtClean="0">
                          <a:solidFill>
                            <a:srgbClr val="3C3C3B"/>
                          </a:solidFill>
                          <a:latin typeface="+mn-lt"/>
                          <a:ea typeface="Times New Roman"/>
                          <a:cs typeface="Times New Roman"/>
                        </a:rPr>
                        <a:t>	</a:t>
                      </a:r>
                      <a:r>
                        <a:rPr lang="ru-RU" sz="700" b="0" kern="1200" dirty="0" smtClean="0">
                          <a:solidFill>
                            <a:srgbClr val="3C3C3B"/>
                          </a:solidFill>
                          <a:latin typeface="+mn-lt"/>
                          <a:ea typeface="Times New Roman"/>
                          <a:cs typeface="Times New Roman"/>
                        </a:rPr>
                        <a:t>Сварка не требуется во время установки;</a:t>
                      </a: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Times New Roman"/>
                        </a:rPr>
                        <a:t>• </a:t>
                      </a:r>
                      <a:r>
                        <a:rPr lang="en-US" sz="700" b="0" kern="1200" dirty="0" smtClean="0">
                          <a:solidFill>
                            <a:srgbClr val="3C3C3B"/>
                          </a:solidFill>
                          <a:latin typeface="+mn-lt"/>
                          <a:ea typeface="Times New Roman"/>
                          <a:cs typeface="Times New Roman"/>
                        </a:rPr>
                        <a:t>	</a:t>
                      </a:r>
                      <a:r>
                        <a:rPr lang="ru-RU" sz="700" b="0" kern="1200" dirty="0" smtClean="0">
                          <a:solidFill>
                            <a:srgbClr val="3C3C3B"/>
                          </a:solidFill>
                          <a:latin typeface="+mn-lt"/>
                          <a:ea typeface="Times New Roman"/>
                          <a:cs typeface="Times New Roman"/>
                        </a:rPr>
                        <a:t>Нет необходимости сверлить стекло;</a:t>
                      </a: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Times New Roman"/>
                        </a:rPr>
                        <a:t>• </a:t>
                      </a:r>
                      <a:r>
                        <a:rPr lang="en-US" sz="700" b="0" kern="1200" dirty="0" smtClean="0">
                          <a:solidFill>
                            <a:srgbClr val="3C3C3B"/>
                          </a:solidFill>
                          <a:latin typeface="+mn-lt"/>
                          <a:ea typeface="Times New Roman"/>
                          <a:cs typeface="Times New Roman"/>
                        </a:rPr>
                        <a:t>	</a:t>
                      </a:r>
                      <a:r>
                        <a:rPr lang="ru-RU" sz="700" b="0" kern="1200" dirty="0" smtClean="0">
                          <a:solidFill>
                            <a:srgbClr val="3C3C3B"/>
                          </a:solidFill>
                          <a:latin typeface="+mn-lt"/>
                          <a:ea typeface="Times New Roman"/>
                          <a:cs typeface="Times New Roman"/>
                        </a:rPr>
                        <a:t>Простой дизайн;</a:t>
                      </a: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Times New Roman"/>
                        </a:rPr>
                        <a:t>• </a:t>
                      </a:r>
                      <a:r>
                        <a:rPr lang="en-US" sz="700" b="0" kern="1200" dirty="0" smtClean="0">
                          <a:solidFill>
                            <a:srgbClr val="3C3C3B"/>
                          </a:solidFill>
                          <a:latin typeface="+mn-lt"/>
                          <a:ea typeface="Times New Roman"/>
                          <a:cs typeface="Times New Roman"/>
                        </a:rPr>
                        <a:t>	</a:t>
                      </a:r>
                      <a:r>
                        <a:rPr lang="ru-RU" sz="700" b="0" kern="1200" dirty="0" smtClean="0">
                          <a:solidFill>
                            <a:srgbClr val="3C3C3B"/>
                          </a:solidFill>
                          <a:latin typeface="+mn-lt"/>
                          <a:ea typeface="Times New Roman"/>
                          <a:cs typeface="Times New Roman"/>
                        </a:rPr>
                        <a:t>Цвет и отделка по желанию Заказчика;</a:t>
                      </a:r>
                      <a:endParaRPr lang="ru-RU" sz="700" b="0" kern="1200" dirty="0">
                        <a:solidFill>
                          <a:srgbClr val="3C3C3B"/>
                        </a:solidFill>
                        <a:latin typeface="+mn-lt"/>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93" name="Таблица 192"/>
          <p:cNvGraphicFramePr>
            <a:graphicFrameLocks noGrp="1"/>
          </p:cNvGraphicFramePr>
          <p:nvPr>
            <p:extLst>
              <p:ext uri="{D42A27DB-BD31-4B8C-83A1-F6EECF244321}">
                <p14:modId xmlns:p14="http://schemas.microsoft.com/office/powerpoint/2010/main" xmlns="" val="1030818846"/>
              </p:ext>
            </p:extLst>
          </p:nvPr>
        </p:nvGraphicFramePr>
        <p:xfrm>
          <a:off x="7161654" y="5362222"/>
          <a:ext cx="3082502" cy="107784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38986">
                <a:tc>
                  <a:txBody>
                    <a:bodyPr/>
                    <a:lstStyle/>
                    <a:p>
                      <a:pPr>
                        <a:spcAft>
                          <a:spcPts val="0"/>
                        </a:spcAft>
                      </a:pPr>
                      <a:r>
                        <a:rPr lang="en-US" sz="600" b="0" dirty="0" smtClean="0">
                          <a:solidFill>
                            <a:schemeClr val="tx1">
                              <a:lumMod val="75000"/>
                              <a:lumOff val="25000"/>
                            </a:schemeClr>
                          </a:solidFill>
                          <a:latin typeface="+mn-lt"/>
                          <a:ea typeface="Times New Roman"/>
                        </a:rPr>
                        <a:t>Designed for: home and public use</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Use: internal and external</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Variations: floor or wall mounted</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Applications: stairs, balconies and balustrades</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Material: AISI 316 and 304 stainless steel</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Infill: glass</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Glass thickness: from 8 to 25,52 mm</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Upper finish: satin or glossy stainless steel</a:t>
                      </a:r>
                      <a:endParaRPr lang="ru-RU" sz="600" b="0" dirty="0">
                        <a:solidFill>
                          <a:schemeClr val="tx1">
                            <a:lumMod val="75000"/>
                            <a:lumOff val="25000"/>
                          </a:schemeClr>
                        </a:solidFill>
                        <a:latin typeface="+mn-lt"/>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lumMod val="75000"/>
                              <a:lumOff val="25000"/>
                            </a:schemeClr>
                          </a:solidFill>
                          <a:latin typeface="+mn-lt"/>
                          <a:ea typeface="Times New Roman"/>
                        </a:rPr>
                        <a:t>Предназначен для: домашнего и общественного пользования</a:t>
                      </a:r>
                    </a:p>
                    <a:p>
                      <a:pPr>
                        <a:spcAft>
                          <a:spcPts val="0"/>
                        </a:spcAft>
                      </a:pPr>
                      <a:r>
                        <a:rPr lang="ru-RU" sz="600" b="0" dirty="0" smtClean="0">
                          <a:solidFill>
                            <a:schemeClr val="tx1">
                              <a:lumMod val="75000"/>
                              <a:lumOff val="25000"/>
                            </a:schemeClr>
                          </a:solidFill>
                          <a:latin typeface="+mn-lt"/>
                          <a:ea typeface="Times New Roman"/>
                        </a:rPr>
                        <a:t>Использование: внутреннее и внешнее</a:t>
                      </a:r>
                    </a:p>
                    <a:p>
                      <a:pPr>
                        <a:spcAft>
                          <a:spcPts val="0"/>
                        </a:spcAft>
                      </a:pPr>
                      <a:r>
                        <a:rPr lang="ru-RU" sz="600" b="0" dirty="0" smtClean="0">
                          <a:solidFill>
                            <a:schemeClr val="tx1">
                              <a:lumMod val="75000"/>
                              <a:lumOff val="25000"/>
                            </a:schemeClr>
                          </a:solidFill>
                          <a:latin typeface="+mn-lt"/>
                          <a:ea typeface="Times New Roman"/>
                        </a:rPr>
                        <a:t>Вариации: напольные или настенные</a:t>
                      </a:r>
                    </a:p>
                    <a:p>
                      <a:pPr>
                        <a:spcAft>
                          <a:spcPts val="0"/>
                        </a:spcAft>
                      </a:pPr>
                      <a:r>
                        <a:rPr lang="ru-RU" sz="600" b="0" dirty="0" smtClean="0">
                          <a:solidFill>
                            <a:schemeClr val="tx1">
                              <a:lumMod val="75000"/>
                              <a:lumOff val="25000"/>
                            </a:schemeClr>
                          </a:solidFill>
                          <a:latin typeface="+mn-lt"/>
                          <a:ea typeface="Times New Roman"/>
                        </a:rPr>
                        <a:t>Области применения: лестницы, балконы и балюстрады</a:t>
                      </a:r>
                    </a:p>
                    <a:p>
                      <a:pPr>
                        <a:spcAft>
                          <a:spcPts val="0"/>
                        </a:spcAft>
                      </a:pPr>
                      <a:r>
                        <a:rPr lang="ru-RU" sz="600" b="0" dirty="0" smtClean="0">
                          <a:solidFill>
                            <a:schemeClr val="tx1">
                              <a:lumMod val="75000"/>
                              <a:lumOff val="25000"/>
                            </a:schemeClr>
                          </a:solidFill>
                          <a:latin typeface="+mn-lt"/>
                          <a:ea typeface="Times New Roman"/>
                        </a:rPr>
                        <a:t>Материал: нержавеющая сталь AISI 316 и 304</a:t>
                      </a:r>
                    </a:p>
                    <a:p>
                      <a:pPr>
                        <a:spcAft>
                          <a:spcPts val="0"/>
                        </a:spcAft>
                      </a:pPr>
                      <a:r>
                        <a:rPr lang="ru-RU" sz="600" b="0" dirty="0" smtClean="0">
                          <a:solidFill>
                            <a:schemeClr val="tx1">
                              <a:lumMod val="75000"/>
                              <a:lumOff val="25000"/>
                            </a:schemeClr>
                          </a:solidFill>
                          <a:latin typeface="+mn-lt"/>
                          <a:ea typeface="Times New Roman"/>
                        </a:rPr>
                        <a:t>Заполнение: стекло</a:t>
                      </a:r>
                    </a:p>
                    <a:p>
                      <a:pPr>
                        <a:spcAft>
                          <a:spcPts val="0"/>
                        </a:spcAft>
                      </a:pPr>
                      <a:r>
                        <a:rPr lang="ru-RU" sz="600" b="0" dirty="0" smtClean="0">
                          <a:solidFill>
                            <a:schemeClr val="tx1">
                              <a:lumMod val="75000"/>
                              <a:lumOff val="25000"/>
                            </a:schemeClr>
                          </a:solidFill>
                          <a:latin typeface="+mn-lt"/>
                          <a:ea typeface="Times New Roman"/>
                        </a:rPr>
                        <a:t>Толщина стекла: от 8 до 25,52 мм</a:t>
                      </a:r>
                    </a:p>
                    <a:p>
                      <a:pPr>
                        <a:spcAft>
                          <a:spcPts val="0"/>
                        </a:spcAft>
                      </a:pPr>
                      <a:r>
                        <a:rPr lang="ru-RU" sz="600" b="0" dirty="0" smtClean="0">
                          <a:solidFill>
                            <a:schemeClr val="tx1">
                              <a:lumMod val="75000"/>
                              <a:lumOff val="25000"/>
                            </a:schemeClr>
                          </a:solidFill>
                          <a:latin typeface="+mn-lt"/>
                          <a:ea typeface="Times New Roman"/>
                        </a:rPr>
                        <a:t>Верхняя отделка: атласная или глянцевая нержавеющая сталь</a:t>
                      </a:r>
                      <a:endParaRPr lang="ru-RU" sz="600" b="0" dirty="0">
                        <a:solidFill>
                          <a:schemeClr val="tx1">
                            <a:lumMod val="75000"/>
                            <a:lumOff val="25000"/>
                          </a:schemeClr>
                        </a:solidFill>
                        <a:latin typeface="+mn-lt"/>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1266" name="Picture 2"/>
          <p:cNvPicPr>
            <a:picLocks noChangeAspect="1" noChangeArrowheads="1"/>
          </p:cNvPicPr>
          <p:nvPr/>
        </p:nvPicPr>
        <p:blipFill>
          <a:blip r:embed="rId6"/>
          <a:srcRect/>
          <a:stretch>
            <a:fillRect/>
          </a:stretch>
        </p:blipFill>
        <p:spPr bwMode="auto">
          <a:xfrm>
            <a:off x="9583271" y="6589059"/>
            <a:ext cx="409575" cy="409575"/>
          </a:xfrm>
          <a:prstGeom prst="rect">
            <a:avLst/>
          </a:prstGeom>
          <a:noFill/>
          <a:ln w="9525">
            <a:noFill/>
            <a:miter lim="800000"/>
            <a:headEnd/>
            <a:tailEnd/>
          </a:ln>
        </p:spPr>
      </p:pic>
      <p:pic>
        <p:nvPicPr>
          <p:cNvPr id="11267" name="Picture 3"/>
          <p:cNvPicPr>
            <a:picLocks noChangeAspect="1" noChangeArrowheads="1"/>
          </p:cNvPicPr>
          <p:nvPr/>
        </p:nvPicPr>
        <p:blipFill>
          <a:blip r:embed="rId7"/>
          <a:srcRect/>
          <a:stretch>
            <a:fillRect/>
          </a:stretch>
        </p:blipFill>
        <p:spPr bwMode="auto">
          <a:xfrm>
            <a:off x="7135906" y="6696636"/>
            <a:ext cx="925513" cy="35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25</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94461"/>
            <a:ext cx="3082823" cy="304812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97998" y="458470"/>
            <a:ext cx="3096006" cy="3095993"/>
          </a:xfrm>
          <a:prstGeom prst="rect">
            <a:avLst/>
          </a:prstGeom>
          <a:blipFill>
            <a:blip r:embed="rId4" cstate="print"/>
            <a:stretch>
              <a:fillRect/>
            </a:stretch>
          </a:blipFill>
        </p:spPr>
        <p:txBody>
          <a:bodyPr wrap="square" lIns="0" tIns="0" rIns="0" bIns="0" rtlCol="0"/>
          <a:lstStyle/>
          <a:p>
            <a:endParaRPr/>
          </a:p>
        </p:txBody>
      </p:sp>
      <p:sp>
        <p:nvSpPr>
          <p:cNvPr id="21" name="object 21"/>
          <p:cNvSpPr/>
          <p:nvPr/>
        </p:nvSpPr>
        <p:spPr>
          <a:xfrm>
            <a:off x="7150696" y="457212"/>
            <a:ext cx="3082836" cy="3085376"/>
          </a:xfrm>
          <a:prstGeom prst="rect">
            <a:avLst/>
          </a:prstGeom>
          <a:blipFill>
            <a:blip r:embed="rId5" cstate="print"/>
            <a:stretch>
              <a:fillRect/>
            </a:stretch>
          </a:blipFill>
        </p:spPr>
        <p:txBody>
          <a:bodyPr wrap="square" lIns="0" tIns="0" rIns="0" bIns="0" rtlCol="0"/>
          <a:lstStyle/>
          <a:p>
            <a:endParaRPr/>
          </a:p>
        </p:txBody>
      </p:sp>
      <p:sp>
        <p:nvSpPr>
          <p:cNvPr id="22" name="object 22"/>
          <p:cNvSpPr txBox="1"/>
          <p:nvPr/>
        </p:nvSpPr>
        <p:spPr>
          <a:xfrm>
            <a:off x="4559300" y="2489501"/>
            <a:ext cx="4362450" cy="941705"/>
          </a:xfrm>
          <a:prstGeom prst="rect">
            <a:avLst/>
          </a:prstGeom>
        </p:spPr>
        <p:txBody>
          <a:bodyPr vert="horz" wrap="square" lIns="0" tIns="0" rIns="0" bIns="0" rtlCol="0">
            <a:spAutoFit/>
          </a:bodyPr>
          <a:lstStyle/>
          <a:p>
            <a:pPr marR="213360" algn="ctr">
              <a:lnSpc>
                <a:spcPct val="100000"/>
              </a:lnSpc>
            </a:pPr>
            <a:r>
              <a:rPr sz="800" b="1" spc="5" dirty="0">
                <a:solidFill>
                  <a:srgbClr val="FFFFFF"/>
                </a:solidFill>
                <a:latin typeface="Calibri"/>
                <a:cs typeface="Calibri"/>
              </a:rPr>
              <a:t>2</a:t>
            </a:r>
            <a:endParaRPr sz="800">
              <a:latin typeface="Calibri"/>
              <a:cs typeface="Calibri"/>
            </a:endParaRPr>
          </a:p>
          <a:p>
            <a:pPr>
              <a:lnSpc>
                <a:spcPct val="100000"/>
              </a:lnSpc>
            </a:pPr>
            <a:endParaRPr sz="800">
              <a:latin typeface="Times New Roman"/>
              <a:cs typeface="Times New Roman"/>
            </a:endParaRPr>
          </a:p>
          <a:p>
            <a:pPr>
              <a:lnSpc>
                <a:spcPct val="100000"/>
              </a:lnSpc>
              <a:spcBef>
                <a:spcPts val="6"/>
              </a:spcBef>
            </a:pPr>
            <a:endParaRPr sz="1100">
              <a:latin typeface="Times New Roman"/>
              <a:cs typeface="Times New Roman"/>
            </a:endParaRPr>
          </a:p>
          <a:p>
            <a:pPr marL="12700">
              <a:lnSpc>
                <a:spcPct val="100000"/>
              </a:lnSpc>
            </a:pPr>
            <a:r>
              <a:rPr sz="800" b="1" spc="5" dirty="0">
                <a:latin typeface="Calibri"/>
                <a:cs typeface="Calibri"/>
              </a:rPr>
              <a:t>1</a:t>
            </a:r>
            <a:endParaRPr sz="800">
              <a:latin typeface="Calibri"/>
              <a:cs typeface="Calibri"/>
            </a:endParaRPr>
          </a:p>
          <a:p>
            <a:pPr>
              <a:lnSpc>
                <a:spcPct val="100000"/>
              </a:lnSpc>
              <a:spcBef>
                <a:spcPts val="43"/>
              </a:spcBef>
            </a:pPr>
            <a:endParaRPr sz="1100">
              <a:latin typeface="Times New Roman"/>
              <a:cs typeface="Times New Roman"/>
            </a:endParaRPr>
          </a:p>
          <a:p>
            <a:pPr marL="1252220">
              <a:lnSpc>
                <a:spcPct val="100000"/>
              </a:lnSpc>
            </a:pPr>
            <a:r>
              <a:rPr sz="800" b="1" spc="5" dirty="0">
                <a:latin typeface="Calibri"/>
                <a:cs typeface="Calibri"/>
              </a:rPr>
              <a:t>3</a:t>
            </a:r>
            <a:endParaRPr sz="800">
              <a:latin typeface="Calibri"/>
              <a:cs typeface="Calibri"/>
            </a:endParaRPr>
          </a:p>
          <a:p>
            <a:pPr marR="5080" algn="r">
              <a:lnSpc>
                <a:spcPct val="100000"/>
              </a:lnSpc>
              <a:spcBef>
                <a:spcPts val="30"/>
              </a:spcBef>
            </a:pPr>
            <a:r>
              <a:rPr sz="800" b="1" spc="5" dirty="0">
                <a:latin typeface="Calibri"/>
                <a:cs typeface="Calibri"/>
              </a:rPr>
              <a:t>4</a:t>
            </a:r>
            <a:endParaRPr sz="800">
              <a:latin typeface="Calibri"/>
              <a:cs typeface="Calibri"/>
            </a:endParaRPr>
          </a:p>
        </p:txBody>
      </p:sp>
      <p:sp>
        <p:nvSpPr>
          <p:cNvPr id="27" name="object 27"/>
          <p:cNvSpPr txBox="1"/>
          <p:nvPr/>
        </p:nvSpPr>
        <p:spPr>
          <a:xfrm>
            <a:off x="5342432" y="6884287"/>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28" name="object 28"/>
          <p:cNvSpPr/>
          <p:nvPr/>
        </p:nvSpPr>
        <p:spPr>
          <a:xfrm>
            <a:off x="5169785"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29" name="object 29"/>
          <p:cNvSpPr/>
          <p:nvPr/>
        </p:nvSpPr>
        <p:spPr>
          <a:xfrm>
            <a:off x="5122265"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30" name="object 30"/>
          <p:cNvSpPr/>
          <p:nvPr/>
        </p:nvSpPr>
        <p:spPr>
          <a:xfrm>
            <a:off x="5036999"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31" name="object 31"/>
          <p:cNvSpPr txBox="1"/>
          <p:nvPr/>
        </p:nvSpPr>
        <p:spPr>
          <a:xfrm>
            <a:off x="4010899" y="6884248"/>
            <a:ext cx="1020489"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32" name="object 32"/>
          <p:cNvSpPr/>
          <p:nvPr/>
        </p:nvSpPr>
        <p:spPr>
          <a:xfrm>
            <a:off x="3822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33" name="object 33"/>
          <p:cNvSpPr/>
          <p:nvPr/>
        </p:nvSpPr>
        <p:spPr>
          <a:xfrm>
            <a:off x="3885133"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34" name="object 34"/>
          <p:cNvSpPr/>
          <p:nvPr/>
        </p:nvSpPr>
        <p:spPr>
          <a:xfrm>
            <a:off x="3768003"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171" name="object 171"/>
          <p:cNvSpPr txBox="1"/>
          <p:nvPr/>
        </p:nvSpPr>
        <p:spPr>
          <a:xfrm>
            <a:off x="9054740" y="7011248"/>
            <a:ext cx="1124585" cy="127000"/>
          </a:xfrm>
          <a:prstGeom prst="rect">
            <a:avLst/>
          </a:prstGeom>
        </p:spPr>
        <p:txBody>
          <a:bodyPr vert="horz" wrap="square" lIns="0" tIns="0" rIns="0" bIns="0" rtlCol="0">
            <a:spAutoFit/>
          </a:bodyPr>
          <a:lstStyle/>
          <a:p>
            <a:pPr marL="12700">
              <a:lnSpc>
                <a:spcPct val="10000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r>
              <a:rPr sz="550" b="1" dirty="0">
                <a:solidFill>
                  <a:srgbClr val="575756"/>
                </a:solidFill>
                <a:latin typeface="Calibri"/>
                <a:cs typeface="Calibri"/>
              </a:rPr>
              <a:t>      </a:t>
            </a:r>
            <a:r>
              <a:rPr sz="550" b="1" spc="-5" dirty="0">
                <a:solidFill>
                  <a:srgbClr val="575756"/>
                </a:solidFill>
                <a:latin typeface="Calibri"/>
                <a:cs typeface="Calibri"/>
              </a:rPr>
              <a:t> </a:t>
            </a:r>
            <a:r>
              <a:rPr lang="uk-UA" sz="800" spc="-45" dirty="0" smtClean="0">
                <a:solidFill>
                  <a:srgbClr val="3C3C3B"/>
                </a:solidFill>
                <a:latin typeface="Calibri"/>
                <a:cs typeface="Calibri"/>
              </a:rPr>
              <a:t>ВИДЕО-УРОК</a:t>
            </a:r>
            <a:endParaRPr sz="800" dirty="0">
              <a:latin typeface="Calibri"/>
              <a:cs typeface="Calibri"/>
            </a:endParaRPr>
          </a:p>
        </p:txBody>
      </p:sp>
      <p:sp>
        <p:nvSpPr>
          <p:cNvPr id="172" name="object 172"/>
          <p:cNvSpPr txBox="1"/>
          <p:nvPr/>
        </p:nvSpPr>
        <p:spPr>
          <a:xfrm>
            <a:off x="444500" y="165018"/>
            <a:ext cx="2199640" cy="215900"/>
          </a:xfrm>
          <a:prstGeom prst="rect">
            <a:avLst/>
          </a:prstGeom>
        </p:spPr>
        <p:txBody>
          <a:bodyPr vert="horz" wrap="square" lIns="0" tIns="0" rIns="0" bIns="0" rtlCol="0">
            <a:spAutoFit/>
          </a:bodyPr>
          <a:lstStyle/>
          <a:p>
            <a:pPr marL="12700">
              <a:lnSpc>
                <a:spcPct val="100000"/>
              </a:lnSpc>
            </a:pPr>
            <a:r>
              <a:rPr sz="1500" spc="-40" dirty="0">
                <a:solidFill>
                  <a:srgbClr val="3C3C3B"/>
                </a:solidFill>
                <a:latin typeface="Futura Bk BT"/>
                <a:cs typeface="Futura Bk BT"/>
              </a:rPr>
              <a:t>EAS</a:t>
            </a:r>
            <a:r>
              <a:rPr sz="1500" spc="-35" dirty="0">
                <a:solidFill>
                  <a:srgbClr val="3C3C3B"/>
                </a:solidFill>
                <a:latin typeface="Futura Bk BT"/>
                <a:cs typeface="Futura Bk BT"/>
              </a:rPr>
              <a:t>Y</a:t>
            </a:r>
            <a:r>
              <a:rPr sz="1500" spc="-10" dirty="0">
                <a:solidFill>
                  <a:srgbClr val="3C3C3B"/>
                </a:solidFill>
                <a:latin typeface="Futura Bk BT"/>
                <a:cs typeface="Futura Bk BT"/>
              </a:rPr>
              <a:t> </a:t>
            </a:r>
            <a:r>
              <a:rPr sz="1500" spc="-45" dirty="0">
                <a:solidFill>
                  <a:srgbClr val="3C3C3B"/>
                </a:solidFill>
                <a:latin typeface="Futura Bk BT"/>
                <a:cs typeface="Futura Bk BT"/>
              </a:rPr>
              <a:t>HOLD</a:t>
            </a:r>
            <a:r>
              <a:rPr sz="1500" spc="-15" dirty="0">
                <a:solidFill>
                  <a:srgbClr val="3C3C3B"/>
                </a:solidFill>
                <a:latin typeface="Futura Bk BT"/>
                <a:cs typeface="Futura Bk BT"/>
              </a:rPr>
              <a:t> </a:t>
            </a:r>
            <a:r>
              <a:rPr sz="1500" spc="-35" dirty="0">
                <a:solidFill>
                  <a:srgbClr val="3C3C3B"/>
                </a:solidFill>
                <a:latin typeface="Futura Bk BT"/>
                <a:cs typeface="Futura Bk BT"/>
              </a:rPr>
              <a:t>ROUND</a:t>
            </a:r>
            <a:r>
              <a:rPr sz="1500" spc="-15" dirty="0">
                <a:solidFill>
                  <a:srgbClr val="3C3C3B"/>
                </a:solidFill>
                <a:latin typeface="Futura Bk BT"/>
                <a:cs typeface="Futura Bk BT"/>
              </a:rPr>
              <a:t> </a:t>
            </a:r>
            <a:r>
              <a:rPr sz="1500" spc="-35" dirty="0">
                <a:solidFill>
                  <a:srgbClr val="3C3C3B"/>
                </a:solidFill>
                <a:latin typeface="Futura Bk BT"/>
                <a:cs typeface="Futura Bk BT"/>
              </a:rPr>
              <a:t>BARS</a:t>
            </a:r>
            <a:endParaRPr sz="1500">
              <a:latin typeface="Futura Bk BT"/>
              <a:cs typeface="Futura Bk BT"/>
            </a:endParaRPr>
          </a:p>
        </p:txBody>
      </p:sp>
      <p:sp>
        <p:nvSpPr>
          <p:cNvPr id="173" name="object 173"/>
          <p:cNvSpPr txBox="1"/>
          <p:nvPr/>
        </p:nvSpPr>
        <p:spPr>
          <a:xfrm>
            <a:off x="9035300" y="6816289"/>
            <a:ext cx="396240" cy="250825"/>
          </a:xfrm>
          <a:prstGeom prst="rect">
            <a:avLst/>
          </a:prstGeom>
        </p:spPr>
        <p:txBody>
          <a:bodyPr vert="horz" wrap="square" lIns="0" tIns="0" rIns="0" bIns="0" rtlCol="0">
            <a:spAutoFit/>
          </a:bodyPr>
          <a:lstStyle/>
          <a:p>
            <a:pPr marL="12700">
              <a:lnSpc>
                <a:spcPct val="100000"/>
              </a:lnSpc>
            </a:pPr>
            <a:r>
              <a:rPr sz="1750" b="1" spc="-20" dirty="0">
                <a:solidFill>
                  <a:srgbClr val="E5007D"/>
                </a:solidFill>
                <a:latin typeface="Calibri"/>
                <a:cs typeface="Calibri"/>
              </a:rPr>
              <a:t>BIM</a:t>
            </a:r>
            <a:endParaRPr sz="1750">
              <a:latin typeface="Calibri"/>
              <a:cs typeface="Calibri"/>
            </a:endParaRPr>
          </a:p>
        </p:txBody>
      </p:sp>
      <p:graphicFrame>
        <p:nvGraphicFramePr>
          <p:cNvPr id="174" name="Таблица 173"/>
          <p:cNvGraphicFramePr>
            <a:graphicFrameLocks noGrp="1"/>
          </p:cNvGraphicFramePr>
          <p:nvPr>
            <p:extLst>
              <p:ext uri="{D42A27DB-BD31-4B8C-83A1-F6EECF244321}">
                <p14:modId xmlns:p14="http://schemas.microsoft.com/office/powerpoint/2010/main" xmlns="" val="1801298701"/>
              </p:ext>
            </p:extLst>
          </p:nvPr>
        </p:nvGraphicFramePr>
        <p:xfrm>
          <a:off x="485958" y="3684548"/>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ru-RU" sz="700" b="0" dirty="0" smtClean="0">
                          <a:solidFill>
                            <a:schemeClr val="tx1">
                              <a:lumMod val="75000"/>
                              <a:lumOff val="25000"/>
                            </a:schemeClr>
                          </a:solidFill>
                          <a:latin typeface="+mn-lt"/>
                          <a:ea typeface="Times New Roman"/>
                        </a:rPr>
                        <a:t> </a:t>
                      </a:r>
                      <a:r>
                        <a:rPr lang="en-US" sz="700" b="0" dirty="0" smtClean="0">
                          <a:solidFill>
                            <a:schemeClr val="tx1">
                              <a:lumMod val="75000"/>
                              <a:lumOff val="25000"/>
                            </a:schemeClr>
                          </a:solidFill>
                          <a:latin typeface="+mn-lt"/>
                          <a:ea typeface="Times New Roman"/>
                        </a:rPr>
                        <a:t>General Characteristics</a:t>
                      </a:r>
                      <a:endParaRPr lang="ru-RU" sz="700" b="0" dirty="0" smtClean="0">
                        <a:solidFill>
                          <a:schemeClr val="tx1">
                            <a:lumMod val="75000"/>
                            <a:lumOff val="25000"/>
                          </a:schemeClr>
                        </a:solidFill>
                        <a:latin typeface="+mn-lt"/>
                        <a:ea typeface="Times New Roman"/>
                      </a:endParaRPr>
                    </a:p>
                    <a:p>
                      <a:pPr>
                        <a:spcAft>
                          <a:spcPts val="600"/>
                        </a:spcAft>
                      </a:pPr>
                      <a:r>
                        <a:rPr lang="en-US" sz="700" b="0" dirty="0" smtClean="0">
                          <a:solidFill>
                            <a:schemeClr val="tx1">
                              <a:lumMod val="75000"/>
                              <a:lumOff val="25000"/>
                            </a:schemeClr>
                          </a:solidFill>
                          <a:latin typeface="+mn-lt"/>
                          <a:ea typeface="Times New Roman"/>
                        </a:rPr>
                        <a:t>The Easy Hold Round Bars are the metallic version of these systems.</a:t>
                      </a:r>
                      <a:endParaRPr lang="ru-RU" sz="700" b="0" dirty="0" smtClean="0">
                        <a:solidFill>
                          <a:schemeClr val="tx1">
                            <a:lumMod val="75000"/>
                            <a:lumOff val="25000"/>
                          </a:schemeClr>
                        </a:solidFill>
                        <a:latin typeface="+mn-lt"/>
                        <a:ea typeface="Times New Roman"/>
                      </a:endParaRPr>
                    </a:p>
                    <a:p>
                      <a:pPr>
                        <a:spcAft>
                          <a:spcPts val="600"/>
                        </a:spcAft>
                      </a:pPr>
                      <a:r>
                        <a:rPr lang="en-US" sz="700" b="0" dirty="0" smtClean="0">
                          <a:solidFill>
                            <a:schemeClr val="tx1">
                              <a:lumMod val="75000"/>
                              <a:lumOff val="25000"/>
                            </a:schemeClr>
                          </a:solidFill>
                          <a:latin typeface="+mn-lt"/>
                          <a:ea typeface="Times New Roman"/>
                        </a:rPr>
                        <a:t>Ideal for both public and private locations. Perfect for outdoor use, as this system requires minimal routine maintenance.</a:t>
                      </a:r>
                      <a:endParaRPr lang="ru-RU" sz="700" b="0" dirty="0">
                        <a:solidFill>
                          <a:schemeClr val="tx1">
                            <a:lumMod val="75000"/>
                            <a:lumOff val="25000"/>
                          </a:schemeClr>
                        </a:solidFill>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mn-lt"/>
                          <a:ea typeface="Times New Roman"/>
                        </a:rPr>
                        <a:t> Общие характеристики</a:t>
                      </a:r>
                    </a:p>
                    <a:p>
                      <a:pPr>
                        <a:spcAft>
                          <a:spcPts val="600"/>
                        </a:spcAft>
                      </a:pPr>
                      <a:r>
                        <a:rPr lang="ru-RU" sz="700" b="0" dirty="0" smtClean="0">
                          <a:solidFill>
                            <a:schemeClr val="tx1">
                              <a:lumMod val="75000"/>
                              <a:lumOff val="25000"/>
                            </a:schemeClr>
                          </a:solidFill>
                          <a:latin typeface="+mn-lt"/>
                          <a:ea typeface="Times New Roman"/>
                        </a:rPr>
                        <a:t>Системы </a:t>
                      </a:r>
                      <a:r>
                        <a:rPr lang="en-US" sz="700" b="0" dirty="0" smtClean="0">
                          <a:solidFill>
                            <a:schemeClr val="tx1">
                              <a:lumMod val="75000"/>
                              <a:lumOff val="25000"/>
                            </a:schemeClr>
                          </a:solidFill>
                          <a:latin typeface="+mn-lt"/>
                          <a:ea typeface="Times New Roman"/>
                        </a:rPr>
                        <a:t>Easy Hold Round Bars </a:t>
                      </a:r>
                      <a:r>
                        <a:rPr lang="ru-RU" sz="700" b="0" dirty="0" smtClean="0">
                          <a:solidFill>
                            <a:schemeClr val="tx1">
                              <a:lumMod val="75000"/>
                              <a:lumOff val="25000"/>
                            </a:schemeClr>
                          </a:solidFill>
                          <a:latin typeface="+mn-lt"/>
                          <a:ea typeface="Times New Roman"/>
                        </a:rPr>
                        <a:t>представляют собой металлическую версию этих систем.</a:t>
                      </a:r>
                    </a:p>
                    <a:p>
                      <a:pPr>
                        <a:spcAft>
                          <a:spcPts val="600"/>
                        </a:spcAft>
                      </a:pPr>
                      <a:r>
                        <a:rPr lang="ru-RU" sz="700" b="0" dirty="0" smtClean="0">
                          <a:solidFill>
                            <a:schemeClr val="tx1">
                              <a:lumMod val="75000"/>
                              <a:lumOff val="25000"/>
                            </a:schemeClr>
                          </a:solidFill>
                          <a:latin typeface="+mn-lt"/>
                          <a:ea typeface="Times New Roman"/>
                        </a:rPr>
                        <a:t>Идеально подходит для общественных и частных помещений. Идеально подходит для наружного использования, так как эта система требует минимального текущего обслуживания.</a:t>
                      </a:r>
                      <a:endParaRPr lang="ru-RU" sz="700" b="0" dirty="0">
                        <a:solidFill>
                          <a:schemeClr val="tx1">
                            <a:lumMod val="75000"/>
                            <a:lumOff val="25000"/>
                          </a:schemeClr>
                        </a:solidFill>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75" name="Таблица 174"/>
          <p:cNvGraphicFramePr>
            <a:graphicFrameLocks noGrp="1"/>
          </p:cNvGraphicFramePr>
          <p:nvPr>
            <p:extLst>
              <p:ext uri="{D42A27DB-BD31-4B8C-83A1-F6EECF244321}">
                <p14:modId xmlns:p14="http://schemas.microsoft.com/office/powerpoint/2010/main" xmlns="" val="4281416322"/>
              </p:ext>
            </p:extLst>
          </p:nvPr>
        </p:nvGraphicFramePr>
        <p:xfrm>
          <a:off x="3807128" y="3684548"/>
          <a:ext cx="3060000" cy="187032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chemeClr val="tx1">
                              <a:lumMod val="75000"/>
                              <a:lumOff val="25000"/>
                            </a:schemeClr>
                          </a:solidFill>
                          <a:latin typeface="+mn-lt"/>
                          <a:ea typeface="Times New Roman"/>
                        </a:rPr>
                        <a:t>Technical Features and configuration</a:t>
                      </a:r>
                      <a:endParaRPr lang="ru-RU" sz="700" b="0" dirty="0" smtClean="0">
                        <a:solidFill>
                          <a:schemeClr val="tx1">
                            <a:lumMod val="75000"/>
                            <a:lumOff val="25000"/>
                          </a:schemeClr>
                        </a:solidFill>
                        <a:latin typeface="+mn-lt"/>
                        <a:ea typeface="Times New Roman"/>
                      </a:endParaRPr>
                    </a:p>
                    <a:p>
                      <a:pPr marL="177800" indent="-177800">
                        <a:spcAft>
                          <a:spcPts val="600"/>
                        </a:spcAft>
                      </a:pPr>
                      <a:r>
                        <a:rPr lang="en-US" sz="700" b="0" dirty="0" smtClean="0">
                          <a:solidFill>
                            <a:schemeClr val="tx1">
                              <a:lumMod val="75000"/>
                              <a:lumOff val="25000"/>
                            </a:schemeClr>
                          </a:solidFill>
                          <a:latin typeface="+mn-lt"/>
                          <a:ea typeface="Times New Roman"/>
                        </a:rPr>
                        <a:t>1	The space between the vertical rods complies with the standard (10 cm).</a:t>
                      </a:r>
                      <a:endParaRPr lang="ru-RU" sz="700" b="0" dirty="0" smtClean="0">
                        <a:solidFill>
                          <a:schemeClr val="tx1">
                            <a:lumMod val="75000"/>
                            <a:lumOff val="25000"/>
                          </a:schemeClr>
                        </a:solidFill>
                        <a:latin typeface="+mn-lt"/>
                        <a:ea typeface="Times New Roman"/>
                      </a:endParaRPr>
                    </a:p>
                    <a:p>
                      <a:pPr marL="177800" indent="-177800">
                        <a:spcAft>
                          <a:spcPts val="600"/>
                        </a:spcAft>
                      </a:pPr>
                      <a:r>
                        <a:rPr lang="en-US" sz="700" b="0" dirty="0" smtClean="0">
                          <a:solidFill>
                            <a:schemeClr val="tx1">
                              <a:lumMod val="75000"/>
                              <a:lumOff val="25000"/>
                            </a:schemeClr>
                          </a:solidFill>
                          <a:latin typeface="+mn-lt"/>
                          <a:ea typeface="Times New Roman"/>
                        </a:rPr>
                        <a:t>2	Infill structure in AISI 304 or AISI 316 satin-finish steel. Tubular structure diameter 42,4 mm.</a:t>
                      </a:r>
                      <a:endParaRPr lang="ru-RU" sz="700" b="0" dirty="0" smtClean="0">
                        <a:solidFill>
                          <a:schemeClr val="tx1">
                            <a:lumMod val="75000"/>
                            <a:lumOff val="25000"/>
                          </a:schemeClr>
                        </a:solidFill>
                        <a:latin typeface="+mn-lt"/>
                        <a:ea typeface="Times New Roman"/>
                      </a:endParaRPr>
                    </a:p>
                    <a:p>
                      <a:pPr marL="177800" indent="-177800">
                        <a:spcAft>
                          <a:spcPts val="600"/>
                        </a:spcAft>
                      </a:pPr>
                      <a:r>
                        <a:rPr lang="en-US" sz="700" b="0" dirty="0" smtClean="0">
                          <a:solidFill>
                            <a:schemeClr val="tx1">
                              <a:lumMod val="75000"/>
                              <a:lumOff val="25000"/>
                            </a:schemeClr>
                          </a:solidFill>
                          <a:latin typeface="+mn-lt"/>
                          <a:ea typeface="Times New Roman"/>
                        </a:rPr>
                        <a:t>3	Vertical rods diameter 12 mm.</a:t>
                      </a:r>
                      <a:endParaRPr lang="ru-RU" sz="700" b="0" dirty="0" smtClean="0">
                        <a:solidFill>
                          <a:schemeClr val="tx1">
                            <a:lumMod val="75000"/>
                            <a:lumOff val="25000"/>
                          </a:schemeClr>
                        </a:solidFill>
                        <a:latin typeface="+mn-lt"/>
                        <a:ea typeface="Times New Roman"/>
                      </a:endParaRPr>
                    </a:p>
                    <a:p>
                      <a:pPr marL="177800" indent="-177800">
                        <a:spcAft>
                          <a:spcPts val="600"/>
                        </a:spcAft>
                      </a:pPr>
                      <a:r>
                        <a:rPr lang="en-US" sz="700" b="0" dirty="0" smtClean="0">
                          <a:solidFill>
                            <a:schemeClr val="tx1">
                              <a:lumMod val="75000"/>
                              <a:lumOff val="25000"/>
                            </a:schemeClr>
                          </a:solidFill>
                          <a:latin typeface="+mn-lt"/>
                          <a:ea typeface="Times New Roman"/>
                        </a:rPr>
                        <a:t>4	Can also be used on stairs or other inclined surfaces.</a:t>
                      </a:r>
                      <a:endParaRPr lang="ru-RU" sz="700" b="0" dirty="0">
                        <a:solidFill>
                          <a:schemeClr val="tx1">
                            <a:lumMod val="75000"/>
                            <a:lumOff val="25000"/>
                          </a:schemeClr>
                        </a:solidFill>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mn-lt"/>
                          <a:ea typeface="Times New Roman"/>
                        </a:rPr>
                        <a:t>Технические характеристики и конфигурация</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mn-lt"/>
                          <a:ea typeface="Times New Roman"/>
                          <a:cs typeface="+mn-cs"/>
                        </a:rPr>
                        <a:t>1 </a:t>
                      </a:r>
                      <a:r>
                        <a:rPr lang="en-US" sz="700" b="0" kern="1200" dirty="0" smtClean="0">
                          <a:solidFill>
                            <a:schemeClr val="tx1">
                              <a:lumMod val="75000"/>
                              <a:lumOff val="25000"/>
                            </a:schemeClr>
                          </a:solidFill>
                          <a:latin typeface="+mn-lt"/>
                          <a:ea typeface="Times New Roman"/>
                          <a:cs typeface="+mn-cs"/>
                        </a:rPr>
                        <a:t>	</a:t>
                      </a:r>
                      <a:r>
                        <a:rPr lang="ru-RU" sz="700" b="0" kern="1200" dirty="0" smtClean="0">
                          <a:solidFill>
                            <a:schemeClr val="tx1">
                              <a:lumMod val="75000"/>
                              <a:lumOff val="25000"/>
                            </a:schemeClr>
                          </a:solidFill>
                          <a:latin typeface="+mn-lt"/>
                          <a:ea typeface="Times New Roman"/>
                          <a:cs typeface="+mn-cs"/>
                        </a:rPr>
                        <a:t>Расстояние между вертикальными стержнями соответствует стандарту (10 см).</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mn-lt"/>
                          <a:ea typeface="Times New Roman"/>
                          <a:cs typeface="+mn-cs"/>
                        </a:rPr>
                        <a:t>2 </a:t>
                      </a:r>
                      <a:r>
                        <a:rPr lang="en-US" sz="700" b="0" kern="1200" dirty="0" smtClean="0">
                          <a:solidFill>
                            <a:schemeClr val="tx1">
                              <a:lumMod val="75000"/>
                              <a:lumOff val="25000"/>
                            </a:schemeClr>
                          </a:solidFill>
                          <a:latin typeface="+mn-lt"/>
                          <a:ea typeface="Times New Roman"/>
                          <a:cs typeface="+mn-cs"/>
                        </a:rPr>
                        <a:t>	</a:t>
                      </a:r>
                      <a:r>
                        <a:rPr lang="ru-RU" sz="700" b="0" kern="1200" dirty="0" smtClean="0">
                          <a:solidFill>
                            <a:schemeClr val="tx1">
                              <a:lumMod val="75000"/>
                              <a:lumOff val="25000"/>
                            </a:schemeClr>
                          </a:solidFill>
                          <a:latin typeface="+mn-lt"/>
                          <a:ea typeface="Times New Roman"/>
                          <a:cs typeface="+mn-cs"/>
                        </a:rPr>
                        <a:t>Заполняющая конструкция из атласной стали AISI 304 или AISI 316. Трубчатая структура диаметром 42,4 мм.</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mn-lt"/>
                          <a:ea typeface="Times New Roman"/>
                          <a:cs typeface="+mn-cs"/>
                        </a:rPr>
                        <a:t>3 </a:t>
                      </a:r>
                      <a:r>
                        <a:rPr lang="en-US" sz="700" b="0" kern="1200" dirty="0" smtClean="0">
                          <a:solidFill>
                            <a:schemeClr val="tx1">
                              <a:lumMod val="75000"/>
                              <a:lumOff val="25000"/>
                            </a:schemeClr>
                          </a:solidFill>
                          <a:latin typeface="+mn-lt"/>
                          <a:ea typeface="Times New Roman"/>
                          <a:cs typeface="+mn-cs"/>
                        </a:rPr>
                        <a:t>	</a:t>
                      </a:r>
                      <a:r>
                        <a:rPr lang="ru-RU" sz="700" b="0" kern="1200" dirty="0" smtClean="0">
                          <a:solidFill>
                            <a:schemeClr val="tx1">
                              <a:lumMod val="75000"/>
                              <a:lumOff val="25000"/>
                            </a:schemeClr>
                          </a:solidFill>
                          <a:latin typeface="+mn-lt"/>
                          <a:ea typeface="Times New Roman"/>
                          <a:cs typeface="+mn-cs"/>
                        </a:rPr>
                        <a:t>Вертикальные стержни диаметром 12 мм.</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mn-lt"/>
                          <a:ea typeface="Times New Roman"/>
                          <a:cs typeface="+mn-cs"/>
                        </a:rPr>
                        <a:t>4 </a:t>
                      </a:r>
                      <a:r>
                        <a:rPr lang="en-US" sz="700" b="0" kern="1200" dirty="0" smtClean="0">
                          <a:solidFill>
                            <a:schemeClr val="tx1">
                              <a:lumMod val="75000"/>
                              <a:lumOff val="25000"/>
                            </a:schemeClr>
                          </a:solidFill>
                          <a:latin typeface="+mn-lt"/>
                          <a:ea typeface="Times New Roman"/>
                          <a:cs typeface="+mn-cs"/>
                        </a:rPr>
                        <a:t>	</a:t>
                      </a:r>
                      <a:r>
                        <a:rPr lang="ru-RU" sz="700" b="0" kern="1200" dirty="0" smtClean="0">
                          <a:solidFill>
                            <a:schemeClr val="tx1">
                              <a:lumMod val="75000"/>
                              <a:lumOff val="25000"/>
                            </a:schemeClr>
                          </a:solidFill>
                          <a:latin typeface="+mn-lt"/>
                          <a:ea typeface="Times New Roman"/>
                          <a:cs typeface="+mn-cs"/>
                        </a:rPr>
                        <a:t>Может также использоваться на лестнице или других наклонных поверхностях.</a:t>
                      </a:r>
                      <a:endParaRPr lang="ru-RU" sz="700" b="0" kern="1200" dirty="0">
                        <a:solidFill>
                          <a:schemeClr val="tx1">
                            <a:lumMod val="75000"/>
                            <a:lumOff val="25000"/>
                          </a:schemeClr>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76" name="Таблица 175"/>
          <p:cNvGraphicFramePr>
            <a:graphicFrameLocks noGrp="1"/>
          </p:cNvGraphicFramePr>
          <p:nvPr>
            <p:extLst>
              <p:ext uri="{D42A27DB-BD31-4B8C-83A1-F6EECF244321}">
                <p14:modId xmlns:p14="http://schemas.microsoft.com/office/powerpoint/2010/main" xmlns="" val="3181418759"/>
              </p:ext>
            </p:extLst>
          </p:nvPr>
        </p:nvGraphicFramePr>
        <p:xfrm>
          <a:off x="7161114" y="3684548"/>
          <a:ext cx="3060000" cy="145884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chemeClr val="tx1">
                              <a:lumMod val="75000"/>
                              <a:lumOff val="25000"/>
                            </a:schemeClr>
                          </a:solidFill>
                          <a:latin typeface="+mn-lt"/>
                          <a:ea typeface="Times New Roman"/>
                        </a:rPr>
                        <a:t>Easy Hold Round Bars SPECS:</a:t>
                      </a:r>
                    </a:p>
                    <a:p>
                      <a:pPr>
                        <a:spcAft>
                          <a:spcPts val="0"/>
                        </a:spcAft>
                      </a:pPr>
                      <a:endParaRPr lang="ru-RU" sz="700" b="0" dirty="0" smtClean="0">
                        <a:solidFill>
                          <a:schemeClr val="tx1">
                            <a:lumMod val="75000"/>
                            <a:lumOff val="25000"/>
                          </a:schemeClr>
                        </a:solidFill>
                        <a:latin typeface="+mn-lt"/>
                        <a:ea typeface="Times New Roman"/>
                      </a:endParaRPr>
                    </a:p>
                    <a:p>
                      <a:pPr marL="90488" indent="-90488">
                        <a:spcAft>
                          <a:spcPts val="0"/>
                        </a:spcAft>
                      </a:pPr>
                      <a:r>
                        <a:rPr lang="en-US" sz="700" b="0" dirty="0" smtClean="0">
                          <a:solidFill>
                            <a:schemeClr val="tx1">
                              <a:lumMod val="75000"/>
                              <a:lumOff val="25000"/>
                            </a:schemeClr>
                          </a:solidFill>
                          <a:latin typeface="+mn-lt"/>
                          <a:ea typeface="Times New Roman"/>
                          <a:cs typeface="Times New Roman"/>
                        </a:rPr>
                        <a:t>•	</a:t>
                      </a:r>
                      <a:r>
                        <a:rPr lang="en-US" sz="700" b="0" dirty="0" smtClean="0">
                          <a:solidFill>
                            <a:schemeClr val="tx1">
                              <a:lumMod val="75000"/>
                              <a:lumOff val="25000"/>
                            </a:schemeClr>
                          </a:solidFill>
                          <a:latin typeface="+mn-lt"/>
                          <a:ea typeface="Times New Roman"/>
                        </a:rPr>
                        <a:t>Ideal for home and public use;</a:t>
                      </a:r>
                      <a:endParaRPr lang="ru-RU" sz="700" b="0" dirty="0" smtClean="0">
                        <a:solidFill>
                          <a:schemeClr val="tx1">
                            <a:lumMod val="75000"/>
                            <a:lumOff val="25000"/>
                          </a:schemeClr>
                        </a:solidFill>
                        <a:latin typeface="+mn-lt"/>
                        <a:ea typeface="Times New Roman"/>
                      </a:endParaRPr>
                    </a:p>
                    <a:p>
                      <a:pPr marL="90488" indent="-90488">
                        <a:spcAft>
                          <a:spcPts val="0"/>
                        </a:spcAft>
                      </a:pPr>
                      <a:r>
                        <a:rPr lang="en-US" sz="700" b="0" dirty="0" smtClean="0">
                          <a:solidFill>
                            <a:schemeClr val="tx1">
                              <a:lumMod val="75000"/>
                              <a:lumOff val="25000"/>
                            </a:schemeClr>
                          </a:solidFill>
                          <a:latin typeface="+mn-lt"/>
                          <a:ea typeface="Times New Roman"/>
                          <a:cs typeface="Times New Roman"/>
                        </a:rPr>
                        <a:t>•	</a:t>
                      </a:r>
                      <a:r>
                        <a:rPr lang="en-US" sz="700" b="0" dirty="0" smtClean="0">
                          <a:solidFill>
                            <a:schemeClr val="tx1">
                              <a:lumMod val="75000"/>
                              <a:lumOff val="25000"/>
                            </a:schemeClr>
                          </a:solidFill>
                          <a:latin typeface="+mn-lt"/>
                          <a:ea typeface="Times New Roman"/>
                        </a:rPr>
                        <a:t>Easy to install and move;</a:t>
                      </a:r>
                      <a:endParaRPr lang="ru-RU" sz="700" b="0" dirty="0" smtClean="0">
                        <a:solidFill>
                          <a:schemeClr val="tx1">
                            <a:lumMod val="75000"/>
                            <a:lumOff val="25000"/>
                          </a:schemeClr>
                        </a:solidFill>
                        <a:latin typeface="+mn-lt"/>
                        <a:ea typeface="Times New Roman"/>
                      </a:endParaRPr>
                    </a:p>
                    <a:p>
                      <a:pPr marL="90488" indent="-90488">
                        <a:spcAft>
                          <a:spcPts val="0"/>
                        </a:spcAft>
                      </a:pPr>
                      <a:r>
                        <a:rPr lang="en-US" sz="700" b="0" dirty="0" smtClean="0">
                          <a:solidFill>
                            <a:schemeClr val="tx1">
                              <a:lumMod val="75000"/>
                              <a:lumOff val="25000"/>
                            </a:schemeClr>
                          </a:solidFill>
                          <a:latin typeface="+mn-lt"/>
                          <a:ea typeface="Times New Roman"/>
                          <a:cs typeface="Times New Roman"/>
                        </a:rPr>
                        <a:t>•	</a:t>
                      </a:r>
                      <a:r>
                        <a:rPr lang="en-US" sz="700" b="0" dirty="0" smtClean="0">
                          <a:solidFill>
                            <a:schemeClr val="tx1">
                              <a:lumMod val="75000"/>
                              <a:lumOff val="25000"/>
                            </a:schemeClr>
                          </a:solidFill>
                          <a:latin typeface="+mn-lt"/>
                          <a:ea typeface="Times New Roman"/>
                        </a:rPr>
                        <a:t>Modular clamping system for an easy installation of </a:t>
                      </a:r>
                      <a:r>
                        <a:rPr lang="en-US" sz="700" b="0" dirty="0" err="1" smtClean="0">
                          <a:solidFill>
                            <a:schemeClr val="tx1">
                              <a:lumMod val="75000"/>
                              <a:lumOff val="25000"/>
                            </a:schemeClr>
                          </a:solidFill>
                          <a:latin typeface="+mn-lt"/>
                          <a:ea typeface="Times New Roman"/>
                        </a:rPr>
                        <a:t>infills</a:t>
                      </a:r>
                      <a:r>
                        <a:rPr lang="en-US" sz="700" b="0" dirty="0" smtClean="0">
                          <a:solidFill>
                            <a:schemeClr val="tx1">
                              <a:lumMod val="75000"/>
                              <a:lumOff val="25000"/>
                            </a:schemeClr>
                          </a:solidFill>
                          <a:latin typeface="+mn-lt"/>
                          <a:ea typeface="Times New Roman"/>
                        </a:rPr>
                        <a:t>;</a:t>
                      </a:r>
                      <a:endParaRPr lang="ru-RU" sz="700" b="0" dirty="0" smtClean="0">
                        <a:solidFill>
                          <a:schemeClr val="tx1">
                            <a:lumMod val="75000"/>
                            <a:lumOff val="25000"/>
                          </a:schemeClr>
                        </a:solidFill>
                        <a:latin typeface="+mn-lt"/>
                        <a:ea typeface="Times New Roman"/>
                      </a:endParaRPr>
                    </a:p>
                    <a:p>
                      <a:pPr marL="90488" indent="-90488">
                        <a:spcAft>
                          <a:spcPts val="0"/>
                        </a:spcAft>
                      </a:pPr>
                      <a:r>
                        <a:rPr lang="en-US" sz="700" b="0" dirty="0" smtClean="0">
                          <a:solidFill>
                            <a:schemeClr val="tx1">
                              <a:lumMod val="75000"/>
                              <a:lumOff val="25000"/>
                            </a:schemeClr>
                          </a:solidFill>
                          <a:latin typeface="+mn-lt"/>
                          <a:ea typeface="Times New Roman"/>
                          <a:cs typeface="Times New Roman"/>
                        </a:rPr>
                        <a:t>•	</a:t>
                      </a:r>
                      <a:r>
                        <a:rPr lang="en-US" sz="700" b="0" dirty="0" smtClean="0">
                          <a:solidFill>
                            <a:schemeClr val="tx1">
                              <a:lumMod val="75000"/>
                              <a:lumOff val="25000"/>
                            </a:schemeClr>
                          </a:solidFill>
                          <a:latin typeface="+mn-lt"/>
                          <a:ea typeface="Times New Roman"/>
                        </a:rPr>
                        <a:t>No welding is necessary during the installation;</a:t>
                      </a:r>
                      <a:endParaRPr lang="ru-RU" sz="700" b="0" dirty="0" smtClean="0">
                        <a:solidFill>
                          <a:schemeClr val="tx1">
                            <a:lumMod val="75000"/>
                            <a:lumOff val="25000"/>
                          </a:schemeClr>
                        </a:solidFill>
                        <a:latin typeface="+mn-lt"/>
                        <a:ea typeface="Times New Roman"/>
                      </a:endParaRPr>
                    </a:p>
                    <a:p>
                      <a:pPr marL="90488" indent="-90488">
                        <a:spcAft>
                          <a:spcPts val="0"/>
                        </a:spcAft>
                      </a:pPr>
                      <a:r>
                        <a:rPr lang="en-US" sz="700" b="0" dirty="0" smtClean="0">
                          <a:solidFill>
                            <a:schemeClr val="tx1">
                              <a:lumMod val="75000"/>
                              <a:lumOff val="25000"/>
                            </a:schemeClr>
                          </a:solidFill>
                          <a:latin typeface="+mn-lt"/>
                          <a:ea typeface="Times New Roman"/>
                          <a:cs typeface="Times New Roman"/>
                        </a:rPr>
                        <a:t>•	</a:t>
                      </a:r>
                      <a:r>
                        <a:rPr lang="en-US" sz="700" b="0" dirty="0" smtClean="0">
                          <a:solidFill>
                            <a:schemeClr val="tx1">
                              <a:lumMod val="75000"/>
                              <a:lumOff val="25000"/>
                            </a:schemeClr>
                          </a:solidFill>
                          <a:latin typeface="+mn-lt"/>
                          <a:ea typeface="Times New Roman"/>
                        </a:rPr>
                        <a:t>No need to drill glass;</a:t>
                      </a:r>
                      <a:endParaRPr lang="ru-RU" sz="700" b="0" dirty="0" smtClean="0">
                        <a:solidFill>
                          <a:schemeClr val="tx1">
                            <a:lumMod val="75000"/>
                            <a:lumOff val="25000"/>
                          </a:schemeClr>
                        </a:solidFill>
                        <a:latin typeface="+mn-lt"/>
                        <a:ea typeface="Times New Roman"/>
                      </a:endParaRPr>
                    </a:p>
                    <a:p>
                      <a:pPr marL="90488" indent="-90488">
                        <a:spcAft>
                          <a:spcPts val="0"/>
                        </a:spcAft>
                      </a:pPr>
                      <a:r>
                        <a:rPr lang="en-US" sz="700" b="0" dirty="0" smtClean="0">
                          <a:solidFill>
                            <a:schemeClr val="tx1">
                              <a:lumMod val="75000"/>
                              <a:lumOff val="25000"/>
                            </a:schemeClr>
                          </a:solidFill>
                          <a:latin typeface="+mn-lt"/>
                          <a:ea typeface="Times New Roman"/>
                          <a:cs typeface="Times New Roman"/>
                        </a:rPr>
                        <a:t>•</a:t>
                      </a:r>
                      <a:r>
                        <a:rPr lang="en-US" sz="700" b="0" dirty="0" smtClean="0">
                          <a:solidFill>
                            <a:schemeClr val="tx1">
                              <a:lumMod val="75000"/>
                              <a:lumOff val="25000"/>
                            </a:schemeClr>
                          </a:solidFill>
                          <a:latin typeface="+mn-lt"/>
                          <a:ea typeface="Times New Roman"/>
                        </a:rPr>
                        <a:t>	Simple design;</a:t>
                      </a:r>
                      <a:endParaRPr lang="ru-RU" sz="700" b="0" dirty="0" smtClean="0">
                        <a:solidFill>
                          <a:schemeClr val="tx1">
                            <a:lumMod val="75000"/>
                            <a:lumOff val="25000"/>
                          </a:schemeClr>
                        </a:solidFill>
                        <a:latin typeface="+mn-lt"/>
                        <a:ea typeface="Times New Roman"/>
                      </a:endParaRPr>
                    </a:p>
                    <a:p>
                      <a:pPr marL="90488" indent="-90488">
                        <a:spcAft>
                          <a:spcPts val="0"/>
                        </a:spcAft>
                      </a:pPr>
                      <a:r>
                        <a:rPr lang="en-US" sz="700" b="0" dirty="0" smtClean="0">
                          <a:solidFill>
                            <a:schemeClr val="tx1">
                              <a:lumMod val="75000"/>
                              <a:lumOff val="25000"/>
                            </a:schemeClr>
                          </a:solidFill>
                          <a:latin typeface="+mn-lt"/>
                          <a:ea typeface="Times New Roman"/>
                          <a:cs typeface="Times New Roman"/>
                        </a:rPr>
                        <a:t>•</a:t>
                      </a:r>
                      <a:r>
                        <a:rPr lang="en-US" sz="700" b="0" dirty="0" smtClean="0">
                          <a:solidFill>
                            <a:schemeClr val="tx1">
                              <a:lumMod val="75000"/>
                              <a:lumOff val="25000"/>
                            </a:schemeClr>
                          </a:solidFill>
                          <a:latin typeface="+mn-lt"/>
                          <a:ea typeface="Times New Roman"/>
                        </a:rPr>
                        <a:t>	Customizable color and finish;</a:t>
                      </a:r>
                      <a:endParaRPr lang="ru-RU" sz="700" b="0" dirty="0">
                        <a:solidFill>
                          <a:schemeClr val="tx1">
                            <a:lumMod val="75000"/>
                            <a:lumOff val="25000"/>
                          </a:schemeClr>
                        </a:solidFill>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lumMod val="75000"/>
                              <a:lumOff val="25000"/>
                            </a:schemeClr>
                          </a:solidFill>
                          <a:latin typeface="+mn-lt"/>
                          <a:ea typeface="Times New Roman"/>
                        </a:rPr>
                        <a:t>Характеристики </a:t>
                      </a:r>
                      <a:r>
                        <a:rPr lang="en-US" sz="700" b="0" dirty="0" smtClean="0">
                          <a:solidFill>
                            <a:schemeClr val="tx1">
                              <a:lumMod val="75000"/>
                              <a:lumOff val="25000"/>
                            </a:schemeClr>
                          </a:solidFill>
                          <a:latin typeface="+mn-lt"/>
                          <a:ea typeface="Times New Roman"/>
                        </a:rPr>
                        <a:t>Easy Hold Round Bars </a:t>
                      </a:r>
                      <a:r>
                        <a:rPr lang="ru-RU" sz="700" b="0" dirty="0" smtClean="0">
                          <a:solidFill>
                            <a:schemeClr val="tx1">
                              <a:lumMod val="75000"/>
                              <a:lumOff val="25000"/>
                            </a:schemeClr>
                          </a:solidFill>
                          <a:latin typeface="+mn-lt"/>
                          <a:ea typeface="Times New Roman"/>
                        </a:rPr>
                        <a:t>:</a:t>
                      </a:r>
                    </a:p>
                    <a:p>
                      <a:pPr>
                        <a:spcAft>
                          <a:spcPts val="0"/>
                        </a:spcAft>
                      </a:pPr>
                      <a:endParaRPr lang="ru-RU" sz="700" b="0" dirty="0" smtClean="0">
                        <a:solidFill>
                          <a:schemeClr val="tx1">
                            <a:lumMod val="75000"/>
                            <a:lumOff val="25000"/>
                          </a:schemeClr>
                        </a:solidFill>
                        <a:latin typeface="+mn-lt"/>
                        <a:ea typeface="Times New Roman"/>
                      </a:endParaRPr>
                    </a:p>
                    <a:p>
                      <a:pPr marL="90488" indent="-90488" algn="l" defTabSz="1043148" rtl="0" eaLnBrk="1" latinLnBrk="0" hangingPunct="1">
                        <a:spcAft>
                          <a:spcPts val="0"/>
                        </a:spcAft>
                      </a:pPr>
                      <a:r>
                        <a:rPr lang="ru-RU" sz="700" b="0" kern="1200" dirty="0" smtClean="0">
                          <a:solidFill>
                            <a:schemeClr val="tx1">
                              <a:lumMod val="75000"/>
                              <a:lumOff val="25000"/>
                            </a:schemeClr>
                          </a:solidFill>
                          <a:latin typeface="+mn-lt"/>
                          <a:ea typeface="Times New Roman"/>
                          <a:cs typeface="Times New Roman"/>
                        </a:rPr>
                        <a:t>• </a:t>
                      </a:r>
                      <a:r>
                        <a:rPr lang="en-US" sz="700" b="0" kern="1200" dirty="0" smtClean="0">
                          <a:solidFill>
                            <a:schemeClr val="tx1">
                              <a:lumMod val="75000"/>
                              <a:lumOff val="25000"/>
                            </a:schemeClr>
                          </a:solidFill>
                          <a:latin typeface="+mn-lt"/>
                          <a:ea typeface="Times New Roman"/>
                          <a:cs typeface="Times New Roman"/>
                        </a:rPr>
                        <a:t>	</a:t>
                      </a:r>
                      <a:r>
                        <a:rPr lang="ru-RU" sz="700" b="0" kern="1200" dirty="0" smtClean="0">
                          <a:solidFill>
                            <a:schemeClr val="tx1">
                              <a:lumMod val="75000"/>
                              <a:lumOff val="25000"/>
                            </a:schemeClr>
                          </a:solidFill>
                          <a:latin typeface="+mn-lt"/>
                          <a:ea typeface="Times New Roman"/>
                          <a:cs typeface="Times New Roman"/>
                        </a:rPr>
                        <a:t>Идеально подходит для домашнего и общественного пользования;</a:t>
                      </a:r>
                    </a:p>
                    <a:p>
                      <a:pPr marL="90488" indent="-90488" algn="l" defTabSz="1043148" rtl="0" eaLnBrk="1" latinLnBrk="0" hangingPunct="1">
                        <a:spcAft>
                          <a:spcPts val="0"/>
                        </a:spcAft>
                      </a:pPr>
                      <a:r>
                        <a:rPr lang="ru-RU" sz="700" b="0" kern="1200" dirty="0" smtClean="0">
                          <a:solidFill>
                            <a:schemeClr val="tx1">
                              <a:lumMod val="75000"/>
                              <a:lumOff val="25000"/>
                            </a:schemeClr>
                          </a:solidFill>
                          <a:latin typeface="+mn-lt"/>
                          <a:ea typeface="Times New Roman"/>
                          <a:cs typeface="Times New Roman"/>
                        </a:rPr>
                        <a:t>• </a:t>
                      </a:r>
                      <a:r>
                        <a:rPr lang="en-US" sz="700" b="0" kern="1200" dirty="0" smtClean="0">
                          <a:solidFill>
                            <a:schemeClr val="tx1">
                              <a:lumMod val="75000"/>
                              <a:lumOff val="25000"/>
                            </a:schemeClr>
                          </a:solidFill>
                          <a:latin typeface="+mn-lt"/>
                          <a:ea typeface="Times New Roman"/>
                          <a:cs typeface="Times New Roman"/>
                        </a:rPr>
                        <a:t>	</a:t>
                      </a:r>
                      <a:r>
                        <a:rPr lang="ru-RU" sz="700" b="0" kern="1200" dirty="0" smtClean="0">
                          <a:solidFill>
                            <a:schemeClr val="tx1">
                              <a:lumMod val="75000"/>
                              <a:lumOff val="25000"/>
                            </a:schemeClr>
                          </a:solidFill>
                          <a:latin typeface="+mn-lt"/>
                          <a:ea typeface="Times New Roman"/>
                          <a:cs typeface="Times New Roman"/>
                        </a:rPr>
                        <a:t>Простота установки и перемещения;</a:t>
                      </a:r>
                    </a:p>
                    <a:p>
                      <a:pPr marL="90488" indent="-90488" algn="l" defTabSz="1043148" rtl="0" eaLnBrk="1" latinLnBrk="0" hangingPunct="1">
                        <a:spcAft>
                          <a:spcPts val="0"/>
                        </a:spcAft>
                      </a:pPr>
                      <a:r>
                        <a:rPr lang="ru-RU" sz="700" b="0" kern="1200" dirty="0" smtClean="0">
                          <a:solidFill>
                            <a:schemeClr val="tx1">
                              <a:lumMod val="75000"/>
                              <a:lumOff val="25000"/>
                            </a:schemeClr>
                          </a:solidFill>
                          <a:latin typeface="+mn-lt"/>
                          <a:ea typeface="Times New Roman"/>
                          <a:cs typeface="Times New Roman"/>
                        </a:rPr>
                        <a:t>• </a:t>
                      </a:r>
                      <a:r>
                        <a:rPr lang="en-US" sz="700" b="0" kern="1200" dirty="0" smtClean="0">
                          <a:solidFill>
                            <a:schemeClr val="tx1">
                              <a:lumMod val="75000"/>
                              <a:lumOff val="25000"/>
                            </a:schemeClr>
                          </a:solidFill>
                          <a:latin typeface="+mn-lt"/>
                          <a:ea typeface="Times New Roman"/>
                          <a:cs typeface="Times New Roman"/>
                        </a:rPr>
                        <a:t>	</a:t>
                      </a:r>
                      <a:r>
                        <a:rPr lang="ru-RU" sz="700" b="0" kern="1200" dirty="0" smtClean="0">
                          <a:solidFill>
                            <a:schemeClr val="tx1">
                              <a:lumMod val="75000"/>
                              <a:lumOff val="25000"/>
                            </a:schemeClr>
                          </a:solidFill>
                          <a:latin typeface="+mn-lt"/>
                          <a:ea typeface="Times New Roman"/>
                          <a:cs typeface="Times New Roman"/>
                        </a:rPr>
                        <a:t>Модульная система зажима для легкой установки заполнителей;</a:t>
                      </a:r>
                    </a:p>
                    <a:p>
                      <a:pPr marL="90488" indent="-90488" algn="l" defTabSz="1043148" rtl="0" eaLnBrk="1" latinLnBrk="0" hangingPunct="1">
                        <a:spcAft>
                          <a:spcPts val="0"/>
                        </a:spcAft>
                      </a:pPr>
                      <a:r>
                        <a:rPr lang="ru-RU" sz="700" b="0" kern="1200" dirty="0" smtClean="0">
                          <a:solidFill>
                            <a:schemeClr val="tx1">
                              <a:lumMod val="75000"/>
                              <a:lumOff val="25000"/>
                            </a:schemeClr>
                          </a:solidFill>
                          <a:latin typeface="+mn-lt"/>
                          <a:ea typeface="Times New Roman"/>
                          <a:cs typeface="Times New Roman"/>
                        </a:rPr>
                        <a:t>• </a:t>
                      </a:r>
                      <a:r>
                        <a:rPr lang="en-US" sz="700" b="0" kern="1200" dirty="0" smtClean="0">
                          <a:solidFill>
                            <a:schemeClr val="tx1">
                              <a:lumMod val="75000"/>
                              <a:lumOff val="25000"/>
                            </a:schemeClr>
                          </a:solidFill>
                          <a:latin typeface="+mn-lt"/>
                          <a:ea typeface="Times New Roman"/>
                          <a:cs typeface="Times New Roman"/>
                        </a:rPr>
                        <a:t>	</a:t>
                      </a:r>
                      <a:r>
                        <a:rPr lang="ru-RU" sz="700" b="0" kern="1200" dirty="0" smtClean="0">
                          <a:solidFill>
                            <a:schemeClr val="tx1">
                              <a:lumMod val="75000"/>
                              <a:lumOff val="25000"/>
                            </a:schemeClr>
                          </a:solidFill>
                          <a:latin typeface="+mn-lt"/>
                          <a:ea typeface="Times New Roman"/>
                          <a:cs typeface="Times New Roman"/>
                        </a:rPr>
                        <a:t>Сварка не требуется во время установки;</a:t>
                      </a:r>
                    </a:p>
                    <a:p>
                      <a:pPr marL="90488" indent="-90488" algn="l" defTabSz="1043148" rtl="0" eaLnBrk="1" latinLnBrk="0" hangingPunct="1">
                        <a:spcAft>
                          <a:spcPts val="0"/>
                        </a:spcAft>
                      </a:pPr>
                      <a:r>
                        <a:rPr lang="ru-RU" sz="700" b="0" kern="1200" dirty="0" smtClean="0">
                          <a:solidFill>
                            <a:schemeClr val="tx1">
                              <a:lumMod val="75000"/>
                              <a:lumOff val="25000"/>
                            </a:schemeClr>
                          </a:solidFill>
                          <a:latin typeface="+mn-lt"/>
                          <a:ea typeface="Times New Roman"/>
                          <a:cs typeface="Times New Roman"/>
                        </a:rPr>
                        <a:t>• </a:t>
                      </a:r>
                      <a:r>
                        <a:rPr lang="en-US" sz="700" b="0" kern="1200" dirty="0" smtClean="0">
                          <a:solidFill>
                            <a:schemeClr val="tx1">
                              <a:lumMod val="75000"/>
                              <a:lumOff val="25000"/>
                            </a:schemeClr>
                          </a:solidFill>
                          <a:latin typeface="+mn-lt"/>
                          <a:ea typeface="Times New Roman"/>
                          <a:cs typeface="Times New Roman"/>
                        </a:rPr>
                        <a:t>	</a:t>
                      </a:r>
                      <a:r>
                        <a:rPr lang="ru-RU" sz="700" b="0" kern="1200" dirty="0" smtClean="0">
                          <a:solidFill>
                            <a:schemeClr val="tx1">
                              <a:lumMod val="75000"/>
                              <a:lumOff val="25000"/>
                            </a:schemeClr>
                          </a:solidFill>
                          <a:latin typeface="+mn-lt"/>
                          <a:ea typeface="Times New Roman"/>
                          <a:cs typeface="Times New Roman"/>
                        </a:rPr>
                        <a:t>Нет необходимости сверлить стекло;</a:t>
                      </a:r>
                    </a:p>
                    <a:p>
                      <a:pPr marL="90488" indent="-90488" algn="l" defTabSz="1043148" rtl="0" eaLnBrk="1" latinLnBrk="0" hangingPunct="1">
                        <a:spcAft>
                          <a:spcPts val="0"/>
                        </a:spcAft>
                      </a:pPr>
                      <a:r>
                        <a:rPr lang="ru-RU" sz="700" b="0" kern="1200" dirty="0" smtClean="0">
                          <a:solidFill>
                            <a:schemeClr val="tx1">
                              <a:lumMod val="75000"/>
                              <a:lumOff val="25000"/>
                            </a:schemeClr>
                          </a:solidFill>
                          <a:latin typeface="+mn-lt"/>
                          <a:ea typeface="Times New Roman"/>
                          <a:cs typeface="Times New Roman"/>
                        </a:rPr>
                        <a:t>• </a:t>
                      </a:r>
                      <a:r>
                        <a:rPr lang="en-US" sz="700" b="0" kern="1200" dirty="0" smtClean="0">
                          <a:solidFill>
                            <a:schemeClr val="tx1">
                              <a:lumMod val="75000"/>
                              <a:lumOff val="25000"/>
                            </a:schemeClr>
                          </a:solidFill>
                          <a:latin typeface="+mn-lt"/>
                          <a:ea typeface="Times New Roman"/>
                          <a:cs typeface="Times New Roman"/>
                        </a:rPr>
                        <a:t>	</a:t>
                      </a:r>
                      <a:r>
                        <a:rPr lang="ru-RU" sz="700" b="0" kern="1200" dirty="0" smtClean="0">
                          <a:solidFill>
                            <a:schemeClr val="tx1">
                              <a:lumMod val="75000"/>
                              <a:lumOff val="25000"/>
                            </a:schemeClr>
                          </a:solidFill>
                          <a:latin typeface="+mn-lt"/>
                          <a:ea typeface="Times New Roman"/>
                          <a:cs typeface="Times New Roman"/>
                        </a:rPr>
                        <a:t>Простой дизайн;</a:t>
                      </a:r>
                    </a:p>
                    <a:p>
                      <a:pPr marL="90488" indent="-90488" algn="l" defTabSz="1043148" rtl="0" eaLnBrk="1" latinLnBrk="0" hangingPunct="1">
                        <a:spcAft>
                          <a:spcPts val="0"/>
                        </a:spcAft>
                      </a:pPr>
                      <a:r>
                        <a:rPr lang="ru-RU" sz="700" b="0" kern="1200" dirty="0" smtClean="0">
                          <a:solidFill>
                            <a:schemeClr val="tx1">
                              <a:lumMod val="75000"/>
                              <a:lumOff val="25000"/>
                            </a:schemeClr>
                          </a:solidFill>
                          <a:latin typeface="+mn-lt"/>
                          <a:ea typeface="Times New Roman"/>
                          <a:cs typeface="Times New Roman"/>
                        </a:rPr>
                        <a:t>• </a:t>
                      </a:r>
                      <a:r>
                        <a:rPr lang="en-US" sz="700" b="0" kern="1200" dirty="0" smtClean="0">
                          <a:solidFill>
                            <a:schemeClr val="tx1">
                              <a:lumMod val="75000"/>
                              <a:lumOff val="25000"/>
                            </a:schemeClr>
                          </a:solidFill>
                          <a:latin typeface="+mn-lt"/>
                          <a:ea typeface="Times New Roman"/>
                          <a:cs typeface="Times New Roman"/>
                        </a:rPr>
                        <a:t>	</a:t>
                      </a:r>
                      <a:r>
                        <a:rPr lang="ru-RU" sz="700" b="0" kern="1200" dirty="0" smtClean="0">
                          <a:solidFill>
                            <a:schemeClr val="tx1">
                              <a:lumMod val="75000"/>
                              <a:lumOff val="25000"/>
                            </a:schemeClr>
                          </a:solidFill>
                          <a:latin typeface="+mn-lt"/>
                          <a:ea typeface="Times New Roman"/>
                          <a:cs typeface="Times New Roman"/>
                        </a:rPr>
                        <a:t>Цвет и отделка по желанию Заказчика;</a:t>
                      </a:r>
                      <a:endParaRPr lang="ru-RU" sz="700" b="0" kern="1200" dirty="0">
                        <a:solidFill>
                          <a:schemeClr val="tx1">
                            <a:lumMod val="75000"/>
                            <a:lumOff val="25000"/>
                          </a:schemeClr>
                        </a:solidFill>
                        <a:latin typeface="+mn-lt"/>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77" name="Таблица 176"/>
          <p:cNvGraphicFramePr>
            <a:graphicFrameLocks noGrp="1"/>
          </p:cNvGraphicFramePr>
          <p:nvPr>
            <p:extLst>
              <p:ext uri="{D42A27DB-BD31-4B8C-83A1-F6EECF244321}">
                <p14:modId xmlns:p14="http://schemas.microsoft.com/office/powerpoint/2010/main" xmlns="" val="1433339895"/>
              </p:ext>
            </p:extLst>
          </p:nvPr>
        </p:nvGraphicFramePr>
        <p:xfrm>
          <a:off x="7170852" y="5265022"/>
          <a:ext cx="3082502" cy="98640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16137">
                <a:tc>
                  <a:txBody>
                    <a:bodyPr/>
                    <a:lstStyle/>
                    <a:p>
                      <a:pPr>
                        <a:spcAft>
                          <a:spcPts val="0"/>
                        </a:spcAft>
                      </a:pPr>
                      <a:r>
                        <a:rPr lang="en-US" sz="600" b="0" dirty="0" smtClean="0">
                          <a:solidFill>
                            <a:schemeClr val="tx1">
                              <a:lumMod val="75000"/>
                              <a:lumOff val="25000"/>
                            </a:schemeClr>
                          </a:solidFill>
                          <a:latin typeface="+mn-lt"/>
                          <a:ea typeface="Times New Roman"/>
                        </a:rPr>
                        <a:t>Designed for: home and public use</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Use: internal and external</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Variations: floor or wall mounted</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Applications: stairs, balconies and balustrades</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Material: AISI 316 and 304 stainless steel</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Infill: Stainless steel rods</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Upper finish: satin or glossy stainless steel</a:t>
                      </a:r>
                      <a:endParaRPr lang="ru-RU" sz="600" b="0" dirty="0">
                        <a:solidFill>
                          <a:schemeClr val="tx1">
                            <a:lumMod val="75000"/>
                            <a:lumOff val="25000"/>
                          </a:schemeClr>
                        </a:solidFill>
                        <a:latin typeface="+mn-lt"/>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lumMod val="75000"/>
                              <a:lumOff val="25000"/>
                            </a:schemeClr>
                          </a:solidFill>
                          <a:latin typeface="+mn-lt"/>
                          <a:ea typeface="Times New Roman"/>
                        </a:rPr>
                        <a:t>Предназначен для: дома и общественного пользования</a:t>
                      </a:r>
                    </a:p>
                    <a:p>
                      <a:pPr>
                        <a:spcAft>
                          <a:spcPts val="0"/>
                        </a:spcAft>
                      </a:pPr>
                      <a:r>
                        <a:rPr lang="ru-RU" sz="600" b="0" dirty="0" smtClean="0">
                          <a:solidFill>
                            <a:schemeClr val="tx1">
                              <a:lumMod val="75000"/>
                              <a:lumOff val="25000"/>
                            </a:schemeClr>
                          </a:solidFill>
                          <a:latin typeface="+mn-lt"/>
                          <a:ea typeface="Times New Roman"/>
                        </a:rPr>
                        <a:t>Использование: внутреннее и внешнее</a:t>
                      </a:r>
                    </a:p>
                    <a:p>
                      <a:pPr>
                        <a:spcAft>
                          <a:spcPts val="0"/>
                        </a:spcAft>
                      </a:pPr>
                      <a:r>
                        <a:rPr lang="ru-RU" sz="600" b="0" dirty="0" smtClean="0">
                          <a:solidFill>
                            <a:schemeClr val="tx1">
                              <a:lumMod val="75000"/>
                              <a:lumOff val="25000"/>
                            </a:schemeClr>
                          </a:solidFill>
                          <a:latin typeface="+mn-lt"/>
                          <a:ea typeface="Times New Roman"/>
                        </a:rPr>
                        <a:t>Вариации: напольные или настенные</a:t>
                      </a:r>
                    </a:p>
                    <a:p>
                      <a:pPr>
                        <a:spcAft>
                          <a:spcPts val="0"/>
                        </a:spcAft>
                      </a:pPr>
                      <a:r>
                        <a:rPr lang="ru-RU" sz="600" b="0" dirty="0" smtClean="0">
                          <a:solidFill>
                            <a:schemeClr val="tx1">
                              <a:lumMod val="75000"/>
                              <a:lumOff val="25000"/>
                            </a:schemeClr>
                          </a:solidFill>
                          <a:latin typeface="+mn-lt"/>
                          <a:ea typeface="Times New Roman"/>
                        </a:rPr>
                        <a:t>Области применения: лестницы, балконы и балюстрады</a:t>
                      </a:r>
                    </a:p>
                    <a:p>
                      <a:pPr>
                        <a:spcAft>
                          <a:spcPts val="0"/>
                        </a:spcAft>
                      </a:pPr>
                      <a:r>
                        <a:rPr lang="ru-RU" sz="600" b="0" dirty="0" smtClean="0">
                          <a:solidFill>
                            <a:schemeClr val="tx1">
                              <a:lumMod val="75000"/>
                              <a:lumOff val="25000"/>
                            </a:schemeClr>
                          </a:solidFill>
                          <a:latin typeface="+mn-lt"/>
                          <a:ea typeface="Times New Roman"/>
                        </a:rPr>
                        <a:t>Материал: нержавеющая сталь AISI 316 и 304</a:t>
                      </a:r>
                    </a:p>
                    <a:p>
                      <a:pPr>
                        <a:spcAft>
                          <a:spcPts val="0"/>
                        </a:spcAft>
                      </a:pPr>
                      <a:r>
                        <a:rPr lang="ru-RU" sz="600" b="0" dirty="0" smtClean="0">
                          <a:solidFill>
                            <a:schemeClr val="tx1">
                              <a:lumMod val="75000"/>
                              <a:lumOff val="25000"/>
                            </a:schemeClr>
                          </a:solidFill>
                          <a:latin typeface="+mn-lt"/>
                          <a:ea typeface="Times New Roman"/>
                        </a:rPr>
                        <a:t>Заполнение: стержни из нержавеющей стали</a:t>
                      </a:r>
                    </a:p>
                    <a:p>
                      <a:pPr>
                        <a:spcAft>
                          <a:spcPts val="0"/>
                        </a:spcAft>
                      </a:pPr>
                      <a:r>
                        <a:rPr lang="ru-RU" sz="600" b="0" dirty="0" smtClean="0">
                          <a:solidFill>
                            <a:schemeClr val="tx1">
                              <a:lumMod val="75000"/>
                              <a:lumOff val="25000"/>
                            </a:schemeClr>
                          </a:solidFill>
                          <a:latin typeface="+mn-lt"/>
                          <a:ea typeface="Times New Roman"/>
                        </a:rPr>
                        <a:t>Верхняя отделка: атласная или глянцевая нержавеющая сталь</a:t>
                      </a:r>
                      <a:endParaRPr lang="ru-RU" sz="600" b="0" dirty="0">
                        <a:solidFill>
                          <a:schemeClr val="tx1">
                            <a:lumMod val="75000"/>
                            <a:lumOff val="25000"/>
                          </a:schemeClr>
                        </a:solidFill>
                        <a:latin typeface="+mn-lt"/>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78" name="Picture 2"/>
          <p:cNvPicPr>
            <a:picLocks noChangeAspect="1" noChangeArrowheads="1"/>
          </p:cNvPicPr>
          <p:nvPr/>
        </p:nvPicPr>
        <p:blipFill>
          <a:blip r:embed="rId6"/>
          <a:srcRect/>
          <a:stretch>
            <a:fillRect/>
          </a:stretch>
        </p:blipFill>
        <p:spPr bwMode="auto">
          <a:xfrm>
            <a:off x="9583271" y="6589059"/>
            <a:ext cx="409575" cy="40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26</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FADCEB"/>
          </a:solidFill>
        </p:spPr>
        <p:txBody>
          <a:bodyPr wrap="square" lIns="0" tIns="0" rIns="0" bIns="0" rtlCol="0"/>
          <a:lstStyle/>
          <a:p>
            <a:endParaRPr/>
          </a:p>
        </p:txBody>
      </p:sp>
      <p:sp>
        <p:nvSpPr>
          <p:cNvPr id="4" name="object 4"/>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27</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8"/>
            <a:ext cx="0" cy="7560309"/>
          </a:xfrm>
          <a:custGeom>
            <a:avLst/>
            <a:gdLst/>
            <a:ahLst/>
            <a:cxnLst/>
            <a:rect l="l" t="t" r="r" b="b"/>
            <a:pathLst>
              <a:path h="7560309">
                <a:moveTo>
                  <a:pt x="0" y="0"/>
                </a:moveTo>
                <a:lnTo>
                  <a:pt x="0" y="7559992"/>
                </a:lnTo>
              </a:path>
            </a:pathLst>
          </a:custGeom>
          <a:ln w="3175">
            <a:solidFill>
              <a:srgbClr val="FADCEB"/>
            </a:solidFill>
          </a:ln>
        </p:spPr>
        <p:txBody>
          <a:bodyPr wrap="square" lIns="0" tIns="0" rIns="0" bIns="0" rtlCol="0"/>
          <a:lstStyle/>
          <a:p>
            <a:endParaRPr/>
          </a:p>
        </p:txBody>
      </p:sp>
      <p:sp>
        <p:nvSpPr>
          <p:cNvPr id="4" name="object 4"/>
          <p:cNvSpPr/>
          <p:nvPr/>
        </p:nvSpPr>
        <p:spPr>
          <a:xfrm>
            <a:off x="457200" y="457212"/>
            <a:ext cx="3634790" cy="664559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35995" y="3762006"/>
            <a:ext cx="5698807" cy="3340798"/>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8801100" y="1148018"/>
            <a:ext cx="1455691" cy="369332"/>
          </a:xfrm>
          <a:prstGeom prst="rect">
            <a:avLst/>
          </a:prstGeom>
        </p:spPr>
        <p:txBody>
          <a:bodyPr vert="horz" wrap="square" lIns="0" tIns="0" rIns="0" bIns="0" rtlCol="0">
            <a:spAutoFit/>
          </a:bodyPr>
          <a:lstStyle/>
          <a:p>
            <a:pPr marL="12700" algn="r">
              <a:lnSpc>
                <a:spcPct val="100000"/>
              </a:lnSpc>
            </a:pPr>
            <a:r>
              <a:rPr sz="1200" spc="-55" dirty="0" smtClean="0">
                <a:solidFill>
                  <a:srgbClr val="706F6F"/>
                </a:solidFill>
                <a:latin typeface="Calibri"/>
                <a:cs typeface="Calibri"/>
              </a:rPr>
              <a:t>SQ</a:t>
            </a:r>
            <a:r>
              <a:rPr sz="1200" spc="-110" dirty="0" smtClean="0">
                <a:solidFill>
                  <a:srgbClr val="706F6F"/>
                </a:solidFill>
                <a:latin typeface="Calibri"/>
                <a:cs typeface="Calibri"/>
              </a:rPr>
              <a:t>U</a:t>
            </a:r>
            <a:r>
              <a:rPr sz="1200" spc="-35" dirty="0" smtClean="0">
                <a:solidFill>
                  <a:srgbClr val="706F6F"/>
                </a:solidFill>
                <a:latin typeface="Calibri"/>
                <a:cs typeface="Calibri"/>
              </a:rPr>
              <a:t>ARED</a:t>
            </a:r>
            <a:endParaRPr lang="ru-RU" sz="1200" spc="-35" dirty="0" smtClean="0">
              <a:solidFill>
                <a:srgbClr val="706F6F"/>
              </a:solidFill>
              <a:latin typeface="Calibri"/>
              <a:cs typeface="Calibri"/>
            </a:endParaRPr>
          </a:p>
          <a:p>
            <a:pPr marL="12700" algn="r">
              <a:lnSpc>
                <a:spcPct val="100000"/>
              </a:lnSpc>
            </a:pPr>
            <a:r>
              <a:rPr lang="ru-RU" sz="1200" spc="-35" dirty="0" smtClean="0">
                <a:solidFill>
                  <a:srgbClr val="706F6F"/>
                </a:solidFill>
                <a:latin typeface="Calibri"/>
                <a:cs typeface="Calibri"/>
              </a:rPr>
              <a:t>КВАДРАТНЫЕ</a:t>
            </a:r>
            <a:endParaRPr sz="1200" dirty="0">
              <a:latin typeface="Calibri"/>
              <a:cs typeface="Calibri"/>
            </a:endParaRPr>
          </a:p>
        </p:txBody>
      </p:sp>
      <p:sp>
        <p:nvSpPr>
          <p:cNvPr id="7" name="object 7"/>
          <p:cNvSpPr txBox="1"/>
          <p:nvPr/>
        </p:nvSpPr>
        <p:spPr>
          <a:xfrm>
            <a:off x="4523299" y="2634169"/>
            <a:ext cx="2477135" cy="381000"/>
          </a:xfrm>
          <a:prstGeom prst="rect">
            <a:avLst/>
          </a:prstGeom>
        </p:spPr>
        <p:txBody>
          <a:bodyPr vert="horz" wrap="square" lIns="0" tIns="0" rIns="0" bIns="0" rtlCol="0">
            <a:spAutoFit/>
          </a:bodyPr>
          <a:lstStyle/>
          <a:p>
            <a:pPr marL="12700" marR="5080" algn="just">
              <a:lnSpc>
                <a:spcPct val="104200"/>
              </a:lnSpc>
            </a:pPr>
            <a:r>
              <a:rPr sz="800" spc="-25" dirty="0">
                <a:solidFill>
                  <a:srgbClr val="3C3C3B"/>
                </a:solidFill>
                <a:latin typeface="Calibri"/>
                <a:cs typeface="Calibri"/>
              </a:rPr>
              <a:t>Easy</a:t>
            </a:r>
            <a:r>
              <a:rPr sz="800" spc="80" dirty="0">
                <a:solidFill>
                  <a:srgbClr val="3C3C3B"/>
                </a:solidFill>
                <a:latin typeface="Calibri"/>
                <a:cs typeface="Calibri"/>
              </a:rPr>
              <a:t> </a:t>
            </a:r>
            <a:r>
              <a:rPr sz="800" spc="-35" dirty="0">
                <a:solidFill>
                  <a:srgbClr val="3C3C3B"/>
                </a:solidFill>
                <a:latin typeface="Calibri"/>
                <a:cs typeface="Calibri"/>
              </a:rPr>
              <a:t>Hold</a:t>
            </a:r>
            <a:r>
              <a:rPr sz="800" spc="80" dirty="0">
                <a:solidFill>
                  <a:srgbClr val="3C3C3B"/>
                </a:solidFill>
                <a:latin typeface="Calibri"/>
                <a:cs typeface="Calibri"/>
              </a:rPr>
              <a:t> </a:t>
            </a:r>
            <a:r>
              <a:rPr sz="800" spc="-35" dirty="0">
                <a:solidFill>
                  <a:srgbClr val="3C3C3B"/>
                </a:solidFill>
                <a:latin typeface="Calibri"/>
                <a:cs typeface="Calibri"/>
              </a:rPr>
              <a:t>Square</a:t>
            </a:r>
            <a:r>
              <a:rPr sz="800" spc="80" dirty="0">
                <a:solidFill>
                  <a:srgbClr val="3C3C3B"/>
                </a:solidFill>
                <a:latin typeface="Calibri"/>
                <a:cs typeface="Calibri"/>
              </a:rPr>
              <a:t> </a:t>
            </a:r>
            <a:r>
              <a:rPr sz="800" spc="-40" dirty="0">
                <a:solidFill>
                  <a:srgbClr val="3C3C3B"/>
                </a:solidFill>
                <a:latin typeface="Calibri"/>
                <a:cs typeface="Calibri"/>
              </a:rPr>
              <a:t>system</a:t>
            </a:r>
            <a:r>
              <a:rPr sz="800" spc="-30" dirty="0">
                <a:solidFill>
                  <a:srgbClr val="3C3C3B"/>
                </a:solidFill>
                <a:latin typeface="Calibri"/>
                <a:cs typeface="Calibri"/>
              </a:rPr>
              <a:t>s</a:t>
            </a:r>
            <a:r>
              <a:rPr sz="800" spc="80" dirty="0">
                <a:solidFill>
                  <a:srgbClr val="3C3C3B"/>
                </a:solidFill>
                <a:latin typeface="Calibri"/>
                <a:cs typeface="Calibri"/>
              </a:rPr>
              <a:t> </a:t>
            </a:r>
            <a:r>
              <a:rPr sz="800" spc="-40" dirty="0">
                <a:solidFill>
                  <a:srgbClr val="3C3C3B"/>
                </a:solidFill>
                <a:latin typeface="Calibri"/>
                <a:cs typeface="Calibri"/>
              </a:rPr>
              <a:t>are</a:t>
            </a:r>
            <a:r>
              <a:rPr sz="800" spc="80" dirty="0">
                <a:solidFill>
                  <a:srgbClr val="3C3C3B"/>
                </a:solidFill>
                <a:latin typeface="Calibri"/>
                <a:cs typeface="Calibri"/>
              </a:rPr>
              <a:t> </a:t>
            </a:r>
            <a:r>
              <a:rPr sz="800" spc="-35" dirty="0">
                <a:solidFill>
                  <a:srgbClr val="3C3C3B"/>
                </a:solidFill>
                <a:latin typeface="Calibri"/>
                <a:cs typeface="Calibri"/>
              </a:rPr>
              <a:t>engineered</a:t>
            </a:r>
            <a:r>
              <a:rPr sz="800" spc="80" dirty="0">
                <a:solidFill>
                  <a:srgbClr val="3C3C3B"/>
                </a:solidFill>
                <a:latin typeface="Calibri"/>
                <a:cs typeface="Calibri"/>
              </a:rPr>
              <a:t> </a:t>
            </a:r>
            <a:r>
              <a:rPr sz="800" spc="-35" dirty="0">
                <a:solidFill>
                  <a:srgbClr val="3C3C3B"/>
                </a:solidFill>
                <a:latin typeface="Calibri"/>
                <a:cs typeface="Calibri"/>
              </a:rPr>
              <a:t>to</a:t>
            </a:r>
            <a:r>
              <a:rPr sz="800" spc="80" dirty="0">
                <a:solidFill>
                  <a:srgbClr val="3C3C3B"/>
                </a:solidFill>
                <a:latin typeface="Calibri"/>
                <a:cs typeface="Calibri"/>
              </a:rPr>
              <a:t> </a:t>
            </a:r>
            <a:r>
              <a:rPr sz="800" spc="-20" dirty="0">
                <a:solidFill>
                  <a:srgbClr val="3C3C3B"/>
                </a:solidFill>
                <a:latin typeface="Calibri"/>
                <a:cs typeface="Calibri"/>
              </a:rPr>
              <a:t>allow</a:t>
            </a:r>
            <a:r>
              <a:rPr sz="800" spc="80" dirty="0">
                <a:solidFill>
                  <a:srgbClr val="3C3C3B"/>
                </a:solidFill>
                <a:latin typeface="Calibri"/>
                <a:cs typeface="Calibri"/>
              </a:rPr>
              <a:t> </a:t>
            </a:r>
            <a:r>
              <a:rPr sz="800" spc="-40" dirty="0">
                <a:solidFill>
                  <a:srgbClr val="3C3C3B"/>
                </a:solidFill>
                <a:latin typeface="Calibri"/>
                <a:cs typeface="Calibri"/>
              </a:rPr>
              <a:t>continuous</a:t>
            </a:r>
            <a:r>
              <a:rPr sz="800" spc="-25" dirty="0">
                <a:solidFill>
                  <a:srgbClr val="3C3C3B"/>
                </a:solidFill>
                <a:latin typeface="Calibri"/>
                <a:cs typeface="Calibri"/>
              </a:rPr>
              <a:t> flow</a:t>
            </a:r>
            <a:r>
              <a:rPr sz="800" dirty="0">
                <a:solidFill>
                  <a:srgbClr val="3C3C3B"/>
                </a:solidFill>
                <a:latin typeface="Calibri"/>
                <a:cs typeface="Calibri"/>
              </a:rPr>
              <a:t> </a:t>
            </a:r>
            <a:r>
              <a:rPr sz="800" spc="-25" dirty="0">
                <a:solidFill>
                  <a:srgbClr val="3C3C3B"/>
                </a:solidFill>
                <a:latin typeface="Calibri"/>
                <a:cs typeface="Calibri"/>
              </a:rPr>
              <a:t> </a:t>
            </a:r>
            <a:r>
              <a:rPr sz="800" spc="-20" dirty="0">
                <a:solidFill>
                  <a:srgbClr val="3C3C3B"/>
                </a:solidFill>
                <a:latin typeface="Calibri"/>
                <a:cs typeface="Calibri"/>
              </a:rPr>
              <a:t>i</a:t>
            </a:r>
            <a:r>
              <a:rPr sz="800" spc="-30" dirty="0">
                <a:solidFill>
                  <a:srgbClr val="3C3C3B"/>
                </a:solidFill>
                <a:latin typeface="Calibri"/>
                <a:cs typeface="Calibri"/>
              </a:rPr>
              <a:t>n</a:t>
            </a:r>
            <a:r>
              <a:rPr sz="800" dirty="0">
                <a:solidFill>
                  <a:srgbClr val="3C3C3B"/>
                </a:solidFill>
                <a:latin typeface="Calibri"/>
                <a:cs typeface="Calibri"/>
              </a:rPr>
              <a:t> </a:t>
            </a:r>
            <a:r>
              <a:rPr sz="800" spc="-25" dirty="0">
                <a:solidFill>
                  <a:srgbClr val="3C3C3B"/>
                </a:solidFill>
                <a:latin typeface="Calibri"/>
                <a:cs typeface="Calibri"/>
              </a:rPr>
              <a:t> </a:t>
            </a:r>
            <a:r>
              <a:rPr sz="800" spc="-35" dirty="0">
                <a:solidFill>
                  <a:srgbClr val="3C3C3B"/>
                </a:solidFill>
                <a:latin typeface="Calibri"/>
                <a:cs typeface="Calibri"/>
              </a:rPr>
              <a:t>both</a:t>
            </a:r>
            <a:r>
              <a:rPr sz="800" dirty="0">
                <a:solidFill>
                  <a:srgbClr val="3C3C3B"/>
                </a:solidFill>
                <a:latin typeface="Calibri"/>
                <a:cs typeface="Calibri"/>
              </a:rPr>
              <a:t> </a:t>
            </a:r>
            <a:r>
              <a:rPr sz="800" spc="-25" dirty="0">
                <a:solidFill>
                  <a:srgbClr val="3C3C3B"/>
                </a:solidFill>
                <a:latin typeface="Calibri"/>
                <a:cs typeface="Calibri"/>
              </a:rPr>
              <a:t> </a:t>
            </a:r>
            <a:r>
              <a:rPr sz="800" spc="-10" dirty="0">
                <a:solidFill>
                  <a:srgbClr val="3C3C3B"/>
                </a:solidFill>
                <a:latin typeface="Calibri"/>
                <a:cs typeface="Calibri"/>
              </a:rPr>
              <a:t>glass</a:t>
            </a:r>
            <a:r>
              <a:rPr sz="800" dirty="0">
                <a:solidFill>
                  <a:srgbClr val="3C3C3B"/>
                </a:solidFill>
                <a:latin typeface="Calibri"/>
                <a:cs typeface="Calibri"/>
              </a:rPr>
              <a:t> </a:t>
            </a:r>
            <a:r>
              <a:rPr sz="800" spc="-25" dirty="0">
                <a:solidFill>
                  <a:srgbClr val="3C3C3B"/>
                </a:solidFill>
                <a:latin typeface="Calibri"/>
                <a:cs typeface="Calibri"/>
              </a:rPr>
              <a:t> </a:t>
            </a:r>
            <a:r>
              <a:rPr sz="800" spc="-30" dirty="0">
                <a:solidFill>
                  <a:srgbClr val="3C3C3B"/>
                </a:solidFill>
                <a:latin typeface="Calibri"/>
                <a:cs typeface="Calibri"/>
              </a:rPr>
              <a:t>and</a:t>
            </a:r>
            <a:r>
              <a:rPr sz="800" dirty="0">
                <a:solidFill>
                  <a:srgbClr val="3C3C3B"/>
                </a:solidFill>
                <a:latin typeface="Calibri"/>
                <a:cs typeface="Calibri"/>
              </a:rPr>
              <a:t> </a:t>
            </a:r>
            <a:r>
              <a:rPr sz="800" spc="-25" dirty="0">
                <a:solidFill>
                  <a:srgbClr val="3C3C3B"/>
                </a:solidFill>
                <a:latin typeface="Calibri"/>
                <a:cs typeface="Calibri"/>
              </a:rPr>
              <a:t> </a:t>
            </a:r>
            <a:r>
              <a:rPr sz="800" spc="-40" dirty="0">
                <a:solidFill>
                  <a:srgbClr val="3C3C3B"/>
                </a:solidFill>
                <a:latin typeface="Calibri"/>
                <a:cs typeface="Calibri"/>
              </a:rPr>
              <a:t>stee</a:t>
            </a:r>
            <a:r>
              <a:rPr sz="800" spc="-20" dirty="0">
                <a:solidFill>
                  <a:srgbClr val="3C3C3B"/>
                </a:solidFill>
                <a:latin typeface="Calibri"/>
                <a:cs typeface="Calibri"/>
              </a:rPr>
              <a:t>l</a:t>
            </a:r>
            <a:r>
              <a:rPr sz="800" dirty="0">
                <a:solidFill>
                  <a:srgbClr val="3C3C3B"/>
                </a:solidFill>
                <a:latin typeface="Calibri"/>
                <a:cs typeface="Calibri"/>
              </a:rPr>
              <a:t> </a:t>
            </a:r>
            <a:r>
              <a:rPr sz="800" spc="-20" dirty="0">
                <a:solidFill>
                  <a:srgbClr val="3C3C3B"/>
                </a:solidFill>
                <a:latin typeface="Calibri"/>
                <a:cs typeface="Calibri"/>
              </a:rPr>
              <a:t> </a:t>
            </a:r>
            <a:r>
              <a:rPr sz="800" spc="-25" dirty="0">
                <a:solidFill>
                  <a:srgbClr val="3C3C3B"/>
                </a:solidFill>
                <a:latin typeface="Calibri"/>
                <a:cs typeface="Calibri"/>
              </a:rPr>
              <a:t>panels</a:t>
            </a:r>
            <a:r>
              <a:rPr sz="800" dirty="0">
                <a:solidFill>
                  <a:srgbClr val="3C3C3B"/>
                </a:solidFill>
                <a:latin typeface="Calibri"/>
                <a:cs typeface="Calibri"/>
              </a:rPr>
              <a:t> </a:t>
            </a:r>
            <a:r>
              <a:rPr sz="800" spc="-25" dirty="0">
                <a:solidFill>
                  <a:srgbClr val="3C3C3B"/>
                </a:solidFill>
                <a:latin typeface="Calibri"/>
                <a:cs typeface="Calibri"/>
              </a:rPr>
              <a:t> </a:t>
            </a:r>
            <a:r>
              <a:rPr sz="800" spc="-20" dirty="0">
                <a:solidFill>
                  <a:srgbClr val="3C3C3B"/>
                </a:solidFill>
                <a:latin typeface="Calibri"/>
                <a:cs typeface="Calibri"/>
              </a:rPr>
              <a:t>infill</a:t>
            </a:r>
            <a:r>
              <a:rPr sz="800" spc="-15" dirty="0">
                <a:solidFill>
                  <a:srgbClr val="3C3C3B"/>
                </a:solidFill>
                <a:latin typeface="Calibri"/>
                <a:cs typeface="Calibri"/>
              </a:rPr>
              <a:t>.</a:t>
            </a:r>
            <a:r>
              <a:rPr sz="800" dirty="0">
                <a:solidFill>
                  <a:srgbClr val="3C3C3B"/>
                </a:solidFill>
                <a:latin typeface="Calibri"/>
                <a:cs typeface="Calibri"/>
              </a:rPr>
              <a:t>    </a:t>
            </a:r>
            <a:r>
              <a:rPr sz="800" spc="90" dirty="0">
                <a:solidFill>
                  <a:srgbClr val="3C3C3B"/>
                </a:solidFill>
                <a:latin typeface="Calibri"/>
                <a:cs typeface="Calibri"/>
              </a:rPr>
              <a:t> </a:t>
            </a:r>
            <a:r>
              <a:rPr sz="800" spc="-35" dirty="0">
                <a:solidFill>
                  <a:srgbClr val="3C3C3B"/>
                </a:solidFill>
                <a:latin typeface="Calibri"/>
                <a:cs typeface="Calibri"/>
              </a:rPr>
              <a:t>New</a:t>
            </a:r>
            <a:r>
              <a:rPr sz="800" dirty="0">
                <a:solidFill>
                  <a:srgbClr val="3C3C3B"/>
                </a:solidFill>
                <a:latin typeface="Calibri"/>
                <a:cs typeface="Calibri"/>
              </a:rPr>
              <a:t> </a:t>
            </a:r>
            <a:r>
              <a:rPr sz="800" spc="-25" dirty="0">
                <a:solidFill>
                  <a:srgbClr val="3C3C3B"/>
                </a:solidFill>
                <a:latin typeface="Calibri"/>
                <a:cs typeface="Calibri"/>
              </a:rPr>
              <a:t> </a:t>
            </a:r>
            <a:r>
              <a:rPr sz="800" spc="-30" dirty="0">
                <a:solidFill>
                  <a:srgbClr val="3C3C3B"/>
                </a:solidFill>
                <a:latin typeface="Calibri"/>
                <a:cs typeface="Calibri"/>
              </a:rPr>
              <a:t>panel</a:t>
            </a:r>
            <a:r>
              <a:rPr sz="800" dirty="0">
                <a:solidFill>
                  <a:srgbClr val="3C3C3B"/>
                </a:solidFill>
                <a:latin typeface="Calibri"/>
                <a:cs typeface="Calibri"/>
              </a:rPr>
              <a:t> </a:t>
            </a:r>
            <a:r>
              <a:rPr sz="800" spc="-25" dirty="0">
                <a:solidFill>
                  <a:srgbClr val="3C3C3B"/>
                </a:solidFill>
                <a:latin typeface="Calibri"/>
                <a:cs typeface="Calibri"/>
              </a:rPr>
              <a:t> </a:t>
            </a:r>
            <a:r>
              <a:rPr sz="800" spc="-20" dirty="0">
                <a:solidFill>
                  <a:srgbClr val="3C3C3B"/>
                </a:solidFill>
                <a:latin typeface="Calibri"/>
                <a:cs typeface="Calibri"/>
              </a:rPr>
              <a:t>infill </a:t>
            </a:r>
            <a:r>
              <a:rPr sz="800" spc="-30" dirty="0">
                <a:solidFill>
                  <a:srgbClr val="3C3C3B"/>
                </a:solidFill>
                <a:latin typeface="Calibri"/>
                <a:cs typeface="Calibri"/>
              </a:rPr>
              <a:t>options</a:t>
            </a:r>
            <a:r>
              <a:rPr sz="800" spc="10" dirty="0">
                <a:solidFill>
                  <a:srgbClr val="3C3C3B"/>
                </a:solidFill>
                <a:latin typeface="Calibri"/>
                <a:cs typeface="Calibri"/>
              </a:rPr>
              <a:t> </a:t>
            </a:r>
            <a:r>
              <a:rPr sz="800" spc="-40" dirty="0">
                <a:solidFill>
                  <a:srgbClr val="3C3C3B"/>
                </a:solidFill>
                <a:latin typeface="Calibri"/>
                <a:cs typeface="Calibri"/>
              </a:rPr>
              <a:t>are</a:t>
            </a:r>
            <a:r>
              <a:rPr sz="800" spc="10" dirty="0">
                <a:solidFill>
                  <a:srgbClr val="3C3C3B"/>
                </a:solidFill>
                <a:latin typeface="Calibri"/>
                <a:cs typeface="Calibri"/>
              </a:rPr>
              <a:t> </a:t>
            </a:r>
            <a:r>
              <a:rPr sz="800" spc="-35" dirty="0">
                <a:solidFill>
                  <a:srgbClr val="3C3C3B"/>
                </a:solidFill>
                <a:latin typeface="Calibri"/>
                <a:cs typeface="Calibri"/>
              </a:rPr>
              <a:t>now</a:t>
            </a:r>
            <a:r>
              <a:rPr sz="800" spc="10" dirty="0">
                <a:solidFill>
                  <a:srgbClr val="3C3C3B"/>
                </a:solidFill>
                <a:latin typeface="Calibri"/>
                <a:cs typeface="Calibri"/>
              </a:rPr>
              <a:t> </a:t>
            </a:r>
            <a:r>
              <a:rPr sz="800" spc="-20" dirty="0">
                <a:solidFill>
                  <a:srgbClr val="3C3C3B"/>
                </a:solidFill>
                <a:latin typeface="Calibri"/>
                <a:cs typeface="Calibri"/>
              </a:rPr>
              <a:t>a</a:t>
            </a:r>
            <a:r>
              <a:rPr sz="800" spc="-40" dirty="0">
                <a:solidFill>
                  <a:srgbClr val="3C3C3B"/>
                </a:solidFill>
                <a:latin typeface="Calibri"/>
                <a:cs typeface="Calibri"/>
              </a:rPr>
              <a:t>v</a:t>
            </a:r>
            <a:r>
              <a:rPr sz="800" spc="-20" dirty="0">
                <a:solidFill>
                  <a:srgbClr val="3C3C3B"/>
                </a:solidFill>
                <a:latin typeface="Calibri"/>
                <a:cs typeface="Calibri"/>
              </a:rPr>
              <a:t>ailable</a:t>
            </a:r>
            <a:r>
              <a:rPr sz="800" spc="10" dirty="0">
                <a:solidFill>
                  <a:srgbClr val="3C3C3B"/>
                </a:solidFill>
                <a:latin typeface="Calibri"/>
                <a:cs typeface="Calibri"/>
              </a:rPr>
              <a:t> </a:t>
            </a:r>
            <a:r>
              <a:rPr sz="800" spc="-20" dirty="0">
                <a:solidFill>
                  <a:srgbClr val="3C3C3B"/>
                </a:solidFill>
                <a:latin typeface="Calibri"/>
                <a:cs typeface="Calibri"/>
              </a:rPr>
              <a:t>i</a:t>
            </a:r>
            <a:r>
              <a:rPr sz="800" spc="-30" dirty="0">
                <a:solidFill>
                  <a:srgbClr val="3C3C3B"/>
                </a:solidFill>
                <a:latin typeface="Calibri"/>
                <a:cs typeface="Calibri"/>
              </a:rPr>
              <a:t>n</a:t>
            </a:r>
            <a:r>
              <a:rPr sz="800" spc="10" dirty="0">
                <a:solidFill>
                  <a:srgbClr val="3C3C3B"/>
                </a:solidFill>
                <a:latin typeface="Calibri"/>
                <a:cs typeface="Calibri"/>
              </a:rPr>
              <a:t> </a:t>
            </a:r>
            <a:r>
              <a:rPr sz="800" spc="-35" dirty="0">
                <a:solidFill>
                  <a:srgbClr val="3C3C3B"/>
                </a:solidFill>
                <a:latin typeface="Calibri"/>
                <a:cs typeface="Calibri"/>
              </a:rPr>
              <a:t>both</a:t>
            </a:r>
            <a:r>
              <a:rPr sz="800" spc="10" dirty="0">
                <a:solidFill>
                  <a:srgbClr val="3C3C3B"/>
                </a:solidFill>
                <a:latin typeface="Calibri"/>
                <a:cs typeface="Calibri"/>
              </a:rPr>
              <a:t> </a:t>
            </a:r>
            <a:r>
              <a:rPr sz="800" spc="-35" dirty="0">
                <a:solidFill>
                  <a:srgbClr val="3C3C3B"/>
                </a:solidFill>
                <a:latin typeface="Calibri"/>
                <a:cs typeface="Calibri"/>
              </a:rPr>
              <a:t>sof</a:t>
            </a:r>
            <a:r>
              <a:rPr sz="800" spc="-25" dirty="0">
                <a:solidFill>
                  <a:srgbClr val="3C3C3B"/>
                </a:solidFill>
                <a:latin typeface="Calibri"/>
                <a:cs typeface="Calibri"/>
              </a:rPr>
              <a:t>t</a:t>
            </a:r>
            <a:r>
              <a:rPr sz="800" spc="10" dirty="0">
                <a:solidFill>
                  <a:srgbClr val="3C3C3B"/>
                </a:solidFill>
                <a:latin typeface="Calibri"/>
                <a:cs typeface="Calibri"/>
              </a:rPr>
              <a:t> </a:t>
            </a:r>
            <a:r>
              <a:rPr sz="800" spc="-35" dirty="0">
                <a:solidFill>
                  <a:srgbClr val="3C3C3B"/>
                </a:solidFill>
                <a:latin typeface="Calibri"/>
                <a:cs typeface="Calibri"/>
              </a:rPr>
              <a:t>cloth</a:t>
            </a:r>
            <a:r>
              <a:rPr sz="800" spc="-25" dirty="0">
                <a:solidFill>
                  <a:srgbClr val="3C3C3B"/>
                </a:solidFill>
                <a:latin typeface="Calibri"/>
                <a:cs typeface="Calibri"/>
              </a:rPr>
              <a:t>s</a:t>
            </a:r>
            <a:r>
              <a:rPr sz="800" spc="10" dirty="0">
                <a:solidFill>
                  <a:srgbClr val="3C3C3B"/>
                </a:solidFill>
                <a:latin typeface="Calibri"/>
                <a:cs typeface="Calibri"/>
              </a:rPr>
              <a:t> </a:t>
            </a:r>
            <a:r>
              <a:rPr sz="800" spc="-30" dirty="0">
                <a:solidFill>
                  <a:srgbClr val="3C3C3B"/>
                </a:solidFill>
                <a:latin typeface="Calibri"/>
                <a:cs typeface="Calibri"/>
              </a:rPr>
              <a:t>and</a:t>
            </a:r>
            <a:r>
              <a:rPr sz="800" spc="10" dirty="0">
                <a:solidFill>
                  <a:srgbClr val="3C3C3B"/>
                </a:solidFill>
                <a:latin typeface="Calibri"/>
                <a:cs typeface="Calibri"/>
              </a:rPr>
              <a:t> </a:t>
            </a:r>
            <a:r>
              <a:rPr sz="800" spc="-20" dirty="0">
                <a:solidFill>
                  <a:srgbClr val="3C3C3B"/>
                </a:solidFill>
                <a:latin typeface="Calibri"/>
                <a:cs typeface="Calibri"/>
              </a:rPr>
              <a:t>rigid</a:t>
            </a:r>
            <a:r>
              <a:rPr sz="800" spc="10" dirty="0">
                <a:solidFill>
                  <a:srgbClr val="3C3C3B"/>
                </a:solidFill>
                <a:latin typeface="Calibri"/>
                <a:cs typeface="Calibri"/>
              </a:rPr>
              <a:t> </a:t>
            </a:r>
            <a:r>
              <a:rPr sz="800" spc="-45" dirty="0">
                <a:solidFill>
                  <a:srgbClr val="3C3C3B"/>
                </a:solidFill>
                <a:latin typeface="Calibri"/>
                <a:cs typeface="Calibri"/>
              </a:rPr>
              <a:t>mesh.</a:t>
            </a:r>
            <a:endParaRPr sz="800" dirty="0">
              <a:latin typeface="Calibri"/>
              <a:cs typeface="Calibri"/>
            </a:endParaRPr>
          </a:p>
        </p:txBody>
      </p:sp>
      <p:sp>
        <p:nvSpPr>
          <p:cNvPr id="8" name="object 8"/>
          <p:cNvSpPr txBox="1"/>
          <p:nvPr/>
        </p:nvSpPr>
        <p:spPr>
          <a:xfrm>
            <a:off x="7770638" y="2634169"/>
            <a:ext cx="2477135" cy="635367"/>
          </a:xfrm>
          <a:prstGeom prst="rect">
            <a:avLst/>
          </a:prstGeom>
        </p:spPr>
        <p:txBody>
          <a:bodyPr vert="horz" wrap="square" lIns="0" tIns="0" rIns="0" bIns="0" rtlCol="0">
            <a:spAutoFit/>
          </a:bodyPr>
          <a:lstStyle/>
          <a:p>
            <a:pPr marL="12700" marR="5080" algn="just">
              <a:lnSpc>
                <a:spcPct val="104200"/>
              </a:lnSpc>
            </a:pPr>
            <a:r>
              <a:rPr lang="uk-UA" sz="800" spc="-25" dirty="0" err="1" smtClean="0">
                <a:solidFill>
                  <a:srgbClr val="706F6F"/>
                </a:solidFill>
                <a:latin typeface="Calibri"/>
                <a:cs typeface="Calibri"/>
              </a:rPr>
              <a:t>Системы</a:t>
            </a:r>
            <a:r>
              <a:rPr lang="uk-UA" sz="800" spc="-25" dirty="0" smtClean="0">
                <a:solidFill>
                  <a:srgbClr val="706F6F"/>
                </a:solidFill>
                <a:latin typeface="Calibri"/>
                <a:cs typeface="Calibri"/>
              </a:rPr>
              <a:t> </a:t>
            </a:r>
            <a:r>
              <a:rPr sz="800" spc="-25" dirty="0" smtClean="0">
                <a:solidFill>
                  <a:srgbClr val="706F6F"/>
                </a:solidFill>
                <a:latin typeface="Calibri"/>
                <a:cs typeface="Calibri"/>
              </a:rPr>
              <a:t>Easy  </a:t>
            </a:r>
            <a:r>
              <a:rPr sz="800" spc="-80" dirty="0" smtClean="0">
                <a:solidFill>
                  <a:srgbClr val="706F6F"/>
                </a:solidFill>
                <a:latin typeface="Calibri"/>
                <a:cs typeface="Calibri"/>
              </a:rPr>
              <a:t> </a:t>
            </a:r>
            <a:r>
              <a:rPr sz="800" spc="-35" dirty="0">
                <a:solidFill>
                  <a:srgbClr val="706F6F"/>
                </a:solidFill>
                <a:latin typeface="Calibri"/>
                <a:cs typeface="Calibri"/>
              </a:rPr>
              <a:t>Hold</a:t>
            </a:r>
            <a:r>
              <a:rPr sz="800" dirty="0">
                <a:solidFill>
                  <a:srgbClr val="706F6F"/>
                </a:solidFill>
                <a:latin typeface="Calibri"/>
                <a:cs typeface="Calibri"/>
              </a:rPr>
              <a:t>  </a:t>
            </a:r>
            <a:r>
              <a:rPr sz="800" spc="-85" dirty="0">
                <a:solidFill>
                  <a:srgbClr val="706F6F"/>
                </a:solidFill>
                <a:latin typeface="Calibri"/>
                <a:cs typeface="Calibri"/>
              </a:rPr>
              <a:t> </a:t>
            </a:r>
            <a:r>
              <a:rPr sz="800" spc="-35" dirty="0">
                <a:solidFill>
                  <a:srgbClr val="706F6F"/>
                </a:solidFill>
                <a:latin typeface="Calibri"/>
                <a:cs typeface="Calibri"/>
              </a:rPr>
              <a:t>Squared</a:t>
            </a:r>
            <a:r>
              <a:rPr sz="800" dirty="0">
                <a:solidFill>
                  <a:srgbClr val="706F6F"/>
                </a:solidFill>
                <a:latin typeface="Calibri"/>
                <a:cs typeface="Calibri"/>
              </a:rPr>
              <a:t>    </a:t>
            </a:r>
            <a:r>
              <a:rPr lang="ru-RU" sz="800" dirty="0" smtClean="0">
                <a:solidFill>
                  <a:srgbClr val="706F6F"/>
                </a:solidFill>
                <a:latin typeface="Calibri"/>
                <a:cs typeface="Calibri"/>
              </a:rPr>
              <a:t>разработаны </a:t>
            </a:r>
            <a:r>
              <a:rPr lang="ru-RU" sz="800" dirty="0">
                <a:solidFill>
                  <a:srgbClr val="706F6F"/>
                </a:solidFill>
                <a:latin typeface="Calibri"/>
                <a:cs typeface="Calibri"/>
              </a:rPr>
              <a:t>для установки сплошного полотна при заполнении как стеклянными, так и стальными панелями. Новые варианты заполнения теперь доступны как из мягкой ткани, так и из жесткой сетки.</a:t>
            </a:r>
            <a:endParaRPr lang="ru-RU" sz="800" dirty="0">
              <a:latin typeface="Calibri"/>
              <a:cs typeface="Calibri"/>
            </a:endParaRPr>
          </a:p>
        </p:txBody>
      </p:sp>
      <p:sp>
        <p:nvSpPr>
          <p:cNvPr id="9" name="object 9"/>
          <p:cNvSpPr txBox="1">
            <a:spLocks noGrp="1"/>
          </p:cNvSpPr>
          <p:nvPr>
            <p:ph type="title"/>
          </p:nvPr>
        </p:nvSpPr>
        <p:spPr>
          <a:xfrm>
            <a:off x="632731" y="472141"/>
            <a:ext cx="9624060" cy="430887"/>
          </a:xfrm>
          <a:prstGeom prst="rect">
            <a:avLst/>
          </a:prstGeom>
        </p:spPr>
        <p:txBody>
          <a:bodyPr vert="horz" wrap="square" lIns="0" tIns="0" rIns="0" bIns="0" rtlCol="0">
            <a:spAutoFit/>
          </a:bodyPr>
          <a:lstStyle/>
          <a:p>
            <a:pPr algn="r"/>
            <a:r>
              <a:rPr sz="2800" spc="75" dirty="0">
                <a:solidFill>
                  <a:schemeClr val="bg1">
                    <a:lumMod val="50000"/>
                  </a:schemeClr>
                </a:solidFill>
              </a:rPr>
              <a:t>EAS</a:t>
            </a:r>
            <a:r>
              <a:rPr sz="2800" spc="-70" dirty="0">
                <a:solidFill>
                  <a:schemeClr val="bg1">
                    <a:lumMod val="50000"/>
                  </a:schemeClr>
                </a:solidFill>
              </a:rPr>
              <a:t>Y</a:t>
            </a:r>
            <a:r>
              <a:rPr sz="2800" spc="280" dirty="0">
                <a:solidFill>
                  <a:schemeClr val="bg1">
                    <a:lumMod val="50000"/>
                  </a:schemeClr>
                </a:solidFill>
              </a:rPr>
              <a:t> </a:t>
            </a:r>
            <a:r>
              <a:rPr sz="2800" spc="65" dirty="0">
                <a:solidFill>
                  <a:schemeClr val="bg1">
                    <a:lumMod val="50000"/>
                  </a:schemeClr>
                </a:solidFill>
              </a:rPr>
              <a:t>HOLD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87616" y="681742"/>
            <a:ext cx="4838877" cy="5539978"/>
          </a:xfrm>
          <a:prstGeom prst="rect">
            <a:avLst/>
          </a:prstGeom>
        </p:spPr>
        <p:txBody>
          <a:bodyPr vert="horz" wrap="square" lIns="0" tIns="0" rIns="0" bIns="0" rtlCol="0">
            <a:spAutoFit/>
          </a:bodyPr>
          <a:lstStyle/>
          <a:p>
            <a:pPr marL="536575" indent="-536575"/>
            <a:r>
              <a:rPr lang="en-US" sz="1200" dirty="0" smtClean="0">
                <a:latin typeface="Futura Bk BT" pitchFamily="34" charset="0"/>
              </a:rPr>
              <a:t>2	RAILING </a:t>
            </a:r>
            <a:r>
              <a:rPr lang="en-US" sz="1200" dirty="0">
                <a:latin typeface="Futura Bk BT" pitchFamily="34" charset="0"/>
              </a:rPr>
              <a:t>SYSTEMS </a:t>
            </a:r>
            <a:r>
              <a:rPr lang="en-US" sz="1200" dirty="0" smtClean="0">
                <a:latin typeface="Futura Bk BT" pitchFamily="34" charset="0"/>
              </a:rPr>
              <a:t>– </a:t>
            </a:r>
            <a:r>
              <a:rPr lang="uk-UA" sz="1200" dirty="0" smtClean="0">
                <a:latin typeface="Futura Bk BT" pitchFamily="34" charset="0"/>
              </a:rPr>
              <a:t>СИСТЕМЫ ИЗГОРОДЕЙ</a:t>
            </a:r>
            <a:endParaRPr lang="ru-RU" sz="1200" dirty="0"/>
          </a:p>
          <a:p>
            <a:pPr marL="536575" indent="-536575"/>
            <a:endParaRPr lang="en-US" sz="1200" dirty="0" smtClean="0">
              <a:latin typeface="Futura Bk BT" pitchFamily="34" charset="0"/>
            </a:endParaRPr>
          </a:p>
          <a:p>
            <a:pPr marL="536575" indent="-536575"/>
            <a:r>
              <a:rPr lang="en-US" sz="1200" dirty="0" smtClean="0">
                <a:latin typeface="Futura Bk BT" pitchFamily="34" charset="0"/>
              </a:rPr>
              <a:t>5	GLASS-U</a:t>
            </a:r>
            <a:endParaRPr lang="ru-RU" sz="1200" dirty="0"/>
          </a:p>
          <a:p>
            <a:pPr marL="536575" indent="-536575"/>
            <a:r>
              <a:rPr lang="en-US" sz="1200" dirty="0" smtClean="0">
                <a:latin typeface="Futura Bk BT" pitchFamily="34" charset="0"/>
              </a:rPr>
              <a:t>11	WALL </a:t>
            </a:r>
            <a:r>
              <a:rPr lang="en-US" sz="1200" dirty="0">
                <a:latin typeface="Futura Bk BT" pitchFamily="34" charset="0"/>
              </a:rPr>
              <a:t>FIXING </a:t>
            </a:r>
            <a:r>
              <a:rPr lang="en-US" sz="1200" dirty="0" smtClean="0">
                <a:latin typeface="Futura Bk BT" pitchFamily="34" charset="0"/>
              </a:rPr>
              <a:t>POINT</a:t>
            </a:r>
            <a:r>
              <a:rPr lang="ru-RU" sz="1200" dirty="0" smtClean="0">
                <a:latin typeface="Futura Bk BT" pitchFamily="34" charset="0"/>
              </a:rPr>
              <a:t> – ОПОРЫ ДЛЯ КРЕПЛЕНИЯ К СТЕНЕ</a:t>
            </a:r>
            <a:endParaRPr lang="ru-RU" sz="1200" dirty="0"/>
          </a:p>
          <a:p>
            <a:pPr marL="536575" indent="-536575"/>
            <a:r>
              <a:rPr lang="en-US" sz="1200" dirty="0" smtClean="0">
                <a:latin typeface="Futura Bk BT" pitchFamily="34" charset="0"/>
              </a:rPr>
              <a:t>15	CHAMELEON FRAMELESS</a:t>
            </a:r>
            <a:r>
              <a:rPr lang="ru-RU" sz="1200" dirty="0" smtClean="0">
                <a:latin typeface="Futura Bk BT" pitchFamily="34" charset="0"/>
              </a:rPr>
              <a:t> – БЕСКАРКАСНЫЙ ХАМЕЛЕОН</a:t>
            </a:r>
            <a:endParaRPr lang="ru-RU" sz="1200" dirty="0"/>
          </a:p>
          <a:p>
            <a:pPr marL="536575" indent="-536575"/>
            <a:r>
              <a:rPr lang="en-US" sz="1200" dirty="0" smtClean="0">
                <a:latin typeface="Futura Bk BT" pitchFamily="34" charset="0"/>
              </a:rPr>
              <a:t>19	CHAMELEON </a:t>
            </a:r>
            <a:r>
              <a:rPr lang="en-US" sz="1200" dirty="0">
                <a:latin typeface="Futura Bk BT" pitchFamily="34" charset="0"/>
              </a:rPr>
              <a:t>POST</a:t>
            </a:r>
            <a:endParaRPr lang="ru-RU" sz="1200" dirty="0"/>
          </a:p>
          <a:p>
            <a:pPr marL="536575" indent="-536575"/>
            <a:r>
              <a:rPr lang="en-US" sz="1200" dirty="0" smtClean="0">
                <a:latin typeface="Futura Bk BT" pitchFamily="34" charset="0"/>
              </a:rPr>
              <a:t>23	EASY </a:t>
            </a:r>
            <a:r>
              <a:rPr lang="en-US" sz="1200" dirty="0">
                <a:latin typeface="Futura Bk BT" pitchFamily="34" charset="0"/>
              </a:rPr>
              <a:t>HOLD ROUND</a:t>
            </a:r>
            <a:endParaRPr lang="ru-RU" sz="1200" dirty="0"/>
          </a:p>
          <a:p>
            <a:pPr marL="536575" indent="-536575"/>
            <a:r>
              <a:rPr lang="en-US" sz="1200" dirty="0" smtClean="0">
                <a:latin typeface="Futura Bk BT" pitchFamily="34" charset="0"/>
              </a:rPr>
              <a:t>27	EASY </a:t>
            </a:r>
            <a:r>
              <a:rPr lang="en-US" sz="1200" dirty="0">
                <a:latin typeface="Futura Bk BT" pitchFamily="34" charset="0"/>
              </a:rPr>
              <a:t>HOLD SQUARED</a:t>
            </a:r>
            <a:endParaRPr lang="ru-RU" sz="1200" dirty="0"/>
          </a:p>
          <a:p>
            <a:pPr marL="536575" indent="-536575"/>
            <a:r>
              <a:rPr lang="en-US" sz="1200" dirty="0" smtClean="0">
                <a:latin typeface="Futura Bk BT" pitchFamily="34" charset="0"/>
              </a:rPr>
              <a:t>31	DESIGNET</a:t>
            </a:r>
            <a:endParaRPr lang="ru-RU" sz="1200" dirty="0"/>
          </a:p>
          <a:p>
            <a:pPr marL="536575" indent="-536575"/>
            <a:r>
              <a:rPr lang="en-US" sz="1200" dirty="0" smtClean="0">
                <a:latin typeface="Futura Bk BT" pitchFamily="34" charset="0"/>
              </a:rPr>
              <a:t>35	BAR </a:t>
            </a:r>
            <a:r>
              <a:rPr lang="en-US" sz="1200" dirty="0">
                <a:latin typeface="Futura Bk BT" pitchFamily="34" charset="0"/>
              </a:rPr>
              <a:t>R</a:t>
            </a:r>
            <a:endParaRPr lang="ru-RU" sz="1200" dirty="0"/>
          </a:p>
          <a:p>
            <a:pPr marL="536575" indent="-536575"/>
            <a:r>
              <a:rPr lang="en-US" sz="1200" dirty="0" smtClean="0">
                <a:latin typeface="Futura Bk BT" pitchFamily="34" charset="0"/>
              </a:rPr>
              <a:t>39	BAR </a:t>
            </a:r>
            <a:r>
              <a:rPr lang="en-US" sz="1200" dirty="0">
                <a:latin typeface="Futura Bk BT" pitchFamily="34" charset="0"/>
              </a:rPr>
              <a:t>S</a:t>
            </a:r>
            <a:endParaRPr lang="ru-RU" sz="1200" dirty="0"/>
          </a:p>
          <a:p>
            <a:pPr marL="536575" indent="-536575"/>
            <a:r>
              <a:rPr lang="en-US" sz="1200" dirty="0" smtClean="0">
                <a:latin typeface="Futura Bk BT" pitchFamily="34" charset="0"/>
              </a:rPr>
              <a:t>43	GLASS </a:t>
            </a:r>
            <a:r>
              <a:rPr lang="en-US" sz="1200" dirty="0">
                <a:latin typeface="Futura Bk BT" pitchFamily="34" charset="0"/>
              </a:rPr>
              <a:t>DA VINCI</a:t>
            </a:r>
            <a:endParaRPr lang="ru-RU" sz="1200" dirty="0"/>
          </a:p>
          <a:p>
            <a:pPr marL="536575" indent="-536575"/>
            <a:r>
              <a:rPr lang="en-US" sz="1200" dirty="0" smtClean="0">
                <a:latin typeface="Futura Bk BT" pitchFamily="34" charset="0"/>
              </a:rPr>
              <a:t>47	GLASS </a:t>
            </a:r>
            <a:r>
              <a:rPr lang="en-US" sz="1200" dirty="0">
                <a:latin typeface="Futura Bk BT" pitchFamily="34" charset="0"/>
              </a:rPr>
              <a:t>2R</a:t>
            </a:r>
            <a:endParaRPr lang="ru-RU" sz="1200" dirty="0"/>
          </a:p>
          <a:p>
            <a:pPr marL="536575" indent="-536575"/>
            <a:r>
              <a:rPr lang="en-US" sz="1200" dirty="0" smtClean="0">
                <a:latin typeface="Futura Bk BT" pitchFamily="34" charset="0"/>
              </a:rPr>
              <a:t>51	GLASS </a:t>
            </a:r>
            <a:r>
              <a:rPr lang="en-US" sz="1200" dirty="0">
                <a:latin typeface="Futura Bk BT" pitchFamily="34" charset="0"/>
              </a:rPr>
              <a:t>2S</a:t>
            </a:r>
            <a:endParaRPr lang="ru-RU" sz="1200" dirty="0"/>
          </a:p>
          <a:p>
            <a:pPr marL="536575" indent="-536575"/>
            <a:r>
              <a:rPr lang="en-US" sz="1200" dirty="0" smtClean="0">
                <a:latin typeface="Futura Bk BT" pitchFamily="34" charset="0"/>
              </a:rPr>
              <a:t>55	GLASS </a:t>
            </a:r>
            <a:r>
              <a:rPr lang="en-US" sz="1200" dirty="0">
                <a:latin typeface="Futura Bk BT" pitchFamily="34" charset="0"/>
              </a:rPr>
              <a:t>CABLE AND GLASS BARS</a:t>
            </a:r>
            <a:endParaRPr lang="ru-RU" sz="1200" dirty="0"/>
          </a:p>
          <a:p>
            <a:pPr marL="536575" indent="-536575"/>
            <a:r>
              <a:rPr lang="en-US" sz="1200" dirty="0" smtClean="0">
                <a:latin typeface="Futura Bk BT" pitchFamily="34" charset="0"/>
              </a:rPr>
              <a:t>59	CABLE</a:t>
            </a:r>
            <a:endParaRPr lang="ru-RU" sz="1200" dirty="0"/>
          </a:p>
          <a:p>
            <a:pPr marL="536575" indent="-536575"/>
            <a:endParaRPr lang="en-US" sz="1200" dirty="0" smtClean="0">
              <a:latin typeface="Futura Bk BT" pitchFamily="34" charset="0"/>
            </a:endParaRPr>
          </a:p>
          <a:p>
            <a:pPr marL="536575" indent="-536575"/>
            <a:r>
              <a:rPr lang="en-US" sz="1200" dirty="0" smtClean="0">
                <a:latin typeface="Futura Bk BT" pitchFamily="34" charset="0"/>
              </a:rPr>
              <a:t>62	HANDRAIL </a:t>
            </a:r>
            <a:r>
              <a:rPr lang="en-US" sz="1200" dirty="0">
                <a:latin typeface="Futura Bk BT" pitchFamily="34" charset="0"/>
              </a:rPr>
              <a:t>SYSTEMS </a:t>
            </a:r>
            <a:r>
              <a:rPr lang="en-US" sz="1200" dirty="0" smtClean="0">
                <a:latin typeface="Futura Bk BT" pitchFamily="34" charset="0"/>
              </a:rPr>
              <a:t>– </a:t>
            </a:r>
            <a:r>
              <a:rPr lang="uk-UA" sz="1200" dirty="0" smtClean="0">
                <a:latin typeface="Futura Bk BT" pitchFamily="34" charset="0"/>
              </a:rPr>
              <a:t>СИСТЕМЫ ПОРУЧНЕЙ</a:t>
            </a:r>
            <a:endParaRPr lang="ru-RU" sz="1200" dirty="0"/>
          </a:p>
          <a:p>
            <a:pPr marL="536575" indent="-536575"/>
            <a:endParaRPr lang="en-US" sz="1200" dirty="0" smtClean="0">
              <a:latin typeface="Futura Bk BT" pitchFamily="34" charset="0"/>
            </a:endParaRPr>
          </a:p>
          <a:p>
            <a:pPr marL="536575" indent="-536575"/>
            <a:r>
              <a:rPr lang="en-US" sz="1200" dirty="0" smtClean="0">
                <a:latin typeface="Futura Bk BT" pitchFamily="34" charset="0"/>
              </a:rPr>
              <a:t>64	TONDO</a:t>
            </a:r>
            <a:endParaRPr lang="ru-RU" sz="1200" dirty="0"/>
          </a:p>
          <a:p>
            <a:pPr marL="536575" indent="-536575"/>
            <a:r>
              <a:rPr lang="en-US" sz="1200" dirty="0" smtClean="0">
                <a:latin typeface="Futura Bk BT" pitchFamily="34" charset="0"/>
              </a:rPr>
              <a:t>65	QUADRO</a:t>
            </a:r>
            <a:endParaRPr lang="ru-RU" sz="1200" dirty="0"/>
          </a:p>
          <a:p>
            <a:pPr marL="536575" indent="-536575"/>
            <a:r>
              <a:rPr lang="en-US" sz="1200" dirty="0" smtClean="0">
                <a:latin typeface="Futura Bk BT" pitchFamily="34" charset="0"/>
              </a:rPr>
              <a:t>66	LED </a:t>
            </a:r>
            <a:r>
              <a:rPr lang="en-US" sz="1200" dirty="0">
                <a:latin typeface="Futura Bk BT" pitchFamily="34" charset="0"/>
              </a:rPr>
              <a:t>RAILING</a:t>
            </a:r>
            <a:endParaRPr lang="ru-RU" sz="1200" dirty="0"/>
          </a:p>
          <a:p>
            <a:pPr marL="536575" indent="-536575"/>
            <a:r>
              <a:rPr lang="en-US" sz="1200" dirty="0" smtClean="0">
                <a:latin typeface="Futura Bk BT" pitchFamily="34" charset="0"/>
              </a:rPr>
              <a:t>67	EVOLUTION</a:t>
            </a:r>
            <a:endParaRPr lang="ru-RU" sz="1200" dirty="0"/>
          </a:p>
          <a:p>
            <a:pPr marL="536575" indent="-536575"/>
            <a:r>
              <a:rPr lang="en-US" sz="1200" dirty="0" smtClean="0">
                <a:latin typeface="Futura Bk BT" pitchFamily="34" charset="0"/>
              </a:rPr>
              <a:t>68	ROUND</a:t>
            </a:r>
            <a:endParaRPr lang="ru-RU" sz="1200" dirty="0"/>
          </a:p>
          <a:p>
            <a:pPr marL="536575" indent="-536575"/>
            <a:r>
              <a:rPr lang="en-US" sz="1200" dirty="0" smtClean="0">
                <a:latin typeface="Futura Bk BT" pitchFamily="34" charset="0"/>
              </a:rPr>
              <a:t>69	CUBE</a:t>
            </a:r>
            <a:endParaRPr lang="ru-RU" sz="1200" dirty="0"/>
          </a:p>
          <a:p>
            <a:pPr marL="536575" indent="-536575"/>
            <a:r>
              <a:rPr lang="en-US" sz="1200" dirty="0" smtClean="0">
                <a:latin typeface="Futura Bk BT" pitchFamily="34" charset="0"/>
              </a:rPr>
              <a:t>70	ESSENTIAL</a:t>
            </a:r>
            <a:endParaRPr lang="ru-RU" sz="1200" dirty="0"/>
          </a:p>
          <a:p>
            <a:pPr marL="536575" indent="-536575"/>
            <a:r>
              <a:rPr lang="en-US" sz="1200" dirty="0" smtClean="0">
                <a:latin typeface="Futura Bk BT" pitchFamily="34" charset="0"/>
              </a:rPr>
              <a:t>71	WOOD</a:t>
            </a:r>
            <a:endParaRPr lang="ru-RU" sz="1200" dirty="0"/>
          </a:p>
          <a:p>
            <a:pPr marL="536575" indent="-536575"/>
            <a:endParaRPr lang="en-US" sz="1200" dirty="0" smtClean="0">
              <a:latin typeface="Futura Bk BT" pitchFamily="34" charset="0"/>
            </a:endParaRPr>
          </a:p>
          <a:p>
            <a:pPr marL="536575" indent="-536575"/>
            <a:r>
              <a:rPr lang="en-US" sz="1200" dirty="0" smtClean="0">
                <a:latin typeface="Futura Bk BT" pitchFamily="34" charset="0"/>
              </a:rPr>
              <a:t>72	MATERIALS </a:t>
            </a:r>
            <a:r>
              <a:rPr lang="en-US" sz="1200" dirty="0">
                <a:latin typeface="Futura Bk BT" pitchFamily="34" charset="0"/>
              </a:rPr>
              <a:t>AND FINISHING </a:t>
            </a:r>
            <a:r>
              <a:rPr lang="en-US" sz="1200" dirty="0" smtClean="0">
                <a:latin typeface="Futura Bk BT" pitchFamily="34" charset="0"/>
              </a:rPr>
              <a:t>– </a:t>
            </a:r>
            <a:r>
              <a:rPr lang="uk-UA" sz="1200" dirty="0" smtClean="0">
                <a:latin typeface="Futura Bk BT" pitchFamily="34" charset="0"/>
              </a:rPr>
              <a:t>МАТЕРИАЛЫ И ПОКРЫТИЯ</a:t>
            </a:r>
            <a:endParaRPr lang="ru-RU" sz="1200" dirty="0"/>
          </a:p>
          <a:p>
            <a:pPr marL="536575" indent="-536575"/>
            <a:r>
              <a:rPr lang="en-US" sz="1200" dirty="0" smtClean="0">
                <a:latin typeface="Futura Bk BT" pitchFamily="34" charset="0"/>
              </a:rPr>
              <a:t>73	COLOURS </a:t>
            </a:r>
            <a:r>
              <a:rPr lang="en-US" sz="1200" dirty="0">
                <a:latin typeface="Futura Bk BT" pitchFamily="34" charset="0"/>
              </a:rPr>
              <a:t>- </a:t>
            </a:r>
            <a:r>
              <a:rPr lang="uk-UA" sz="1200" dirty="0" smtClean="0">
                <a:latin typeface="Futura Bk BT" pitchFamily="34" charset="0"/>
              </a:rPr>
              <a:t>ЦВЕТА</a:t>
            </a:r>
            <a:endParaRPr lang="ru-RU" sz="1200" dirty="0"/>
          </a:p>
        </p:txBody>
      </p:sp>
      <p:sp>
        <p:nvSpPr>
          <p:cNvPr id="8" name="object 8"/>
          <p:cNvSpPr txBox="1"/>
          <p:nvPr/>
        </p:nvSpPr>
        <p:spPr>
          <a:xfrm>
            <a:off x="1112520" y="1375672"/>
            <a:ext cx="3389906" cy="538609"/>
          </a:xfrm>
          <a:prstGeom prst="rect">
            <a:avLst/>
          </a:prstGeom>
        </p:spPr>
        <p:txBody>
          <a:bodyPr vert="horz" wrap="square" lIns="0" tIns="0" rIns="0" bIns="0" rtlCol="0">
            <a:spAutoFit/>
          </a:bodyPr>
          <a:lstStyle/>
          <a:p>
            <a:pPr marL="12700">
              <a:lnSpc>
                <a:spcPts val="4190"/>
              </a:lnSpc>
            </a:pPr>
            <a:r>
              <a:rPr lang="uk-UA" sz="3500" spc="105" dirty="0" smtClean="0">
                <a:solidFill>
                  <a:srgbClr val="706F6F"/>
                </a:solidFill>
                <a:latin typeface="Futura Bk BT"/>
                <a:cs typeface="Futura Bk BT"/>
              </a:rPr>
              <a:t>СОДЕРЖАНИЕ</a:t>
            </a:r>
            <a:endParaRPr sz="3500" dirty="0">
              <a:latin typeface="Futura Bk BT"/>
              <a:cs typeface="Futura Bk BT"/>
            </a:endParaRPr>
          </a:p>
        </p:txBody>
      </p:sp>
      <p:sp>
        <p:nvSpPr>
          <p:cNvPr id="9" name="object 9"/>
          <p:cNvSpPr txBox="1">
            <a:spLocks noGrp="1"/>
          </p:cNvSpPr>
          <p:nvPr>
            <p:ph type="title"/>
          </p:nvPr>
        </p:nvSpPr>
        <p:spPr>
          <a:xfrm>
            <a:off x="426573" y="427933"/>
            <a:ext cx="4075853" cy="795860"/>
          </a:xfrm>
          <a:prstGeom prst="rect">
            <a:avLst/>
          </a:prstGeom>
        </p:spPr>
        <p:txBody>
          <a:bodyPr vert="horz" wrap="square" lIns="0" tIns="254763" rIns="0" bIns="0" rtlCol="0">
            <a:spAutoFit/>
          </a:bodyPr>
          <a:lstStyle/>
          <a:p>
            <a:pPr marL="789305" algn="r">
              <a:lnSpc>
                <a:spcPts val="4190"/>
              </a:lnSpc>
            </a:pPr>
            <a:r>
              <a:rPr sz="3500" spc="105" dirty="0">
                <a:solidFill>
                  <a:srgbClr val="3C3C3B"/>
                </a:solidFill>
              </a:rPr>
              <a:t>CONTENTS</a:t>
            </a:r>
            <a:endParaRPr sz="3500"/>
          </a:p>
        </p:txBody>
      </p:sp>
      <p:sp>
        <p:nvSpPr>
          <p:cNvPr id="10" name="object 10"/>
          <p:cNvSpPr txBox="1"/>
          <p:nvPr/>
        </p:nvSpPr>
        <p:spPr>
          <a:xfrm>
            <a:off x="8761758" y="7217222"/>
            <a:ext cx="1490980"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1</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28</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69087"/>
            <a:ext cx="3082823" cy="306051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97998" y="457200"/>
            <a:ext cx="3096260" cy="3096260"/>
          </a:xfrm>
          <a:custGeom>
            <a:avLst/>
            <a:gdLst/>
            <a:ahLst/>
            <a:cxnLst/>
            <a:rect l="l" t="t" r="r" b="b"/>
            <a:pathLst>
              <a:path w="3096259" h="3096260">
                <a:moveTo>
                  <a:pt x="3096005" y="3096005"/>
                </a:moveTo>
                <a:lnTo>
                  <a:pt x="0" y="3096005"/>
                </a:lnTo>
                <a:lnTo>
                  <a:pt x="0" y="0"/>
                </a:lnTo>
                <a:lnTo>
                  <a:pt x="3096005" y="0"/>
                </a:lnTo>
                <a:lnTo>
                  <a:pt x="3096005" y="3096005"/>
                </a:lnTo>
                <a:close/>
              </a:path>
            </a:pathLst>
          </a:custGeom>
          <a:solidFill>
            <a:srgbClr val="FADCEB"/>
          </a:solidFill>
        </p:spPr>
        <p:txBody>
          <a:bodyPr wrap="square" lIns="0" tIns="0" rIns="0" bIns="0" rtlCol="0"/>
          <a:lstStyle/>
          <a:p>
            <a:endParaRPr/>
          </a:p>
        </p:txBody>
      </p:sp>
      <p:sp>
        <p:nvSpPr>
          <p:cNvPr id="5" name="object 5"/>
          <p:cNvSpPr/>
          <p:nvPr/>
        </p:nvSpPr>
        <p:spPr>
          <a:xfrm>
            <a:off x="3797998" y="457212"/>
            <a:ext cx="3096006" cy="309599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150696" y="467829"/>
            <a:ext cx="3082836" cy="3085376"/>
          </a:xfrm>
          <a:prstGeom prst="rect">
            <a:avLst/>
          </a:prstGeom>
          <a:blipFill>
            <a:blip r:embed="rId5" cstate="print"/>
            <a:stretch>
              <a:fillRect/>
            </a:stretch>
          </a:blipFill>
        </p:spPr>
        <p:txBody>
          <a:bodyPr wrap="square" lIns="0" tIns="0" rIns="0" bIns="0" rtlCol="0"/>
          <a:lstStyle/>
          <a:p>
            <a:endParaRPr/>
          </a:p>
        </p:txBody>
      </p:sp>
      <p:sp>
        <p:nvSpPr>
          <p:cNvPr id="66" name="object 66"/>
          <p:cNvSpPr txBox="1"/>
          <p:nvPr/>
        </p:nvSpPr>
        <p:spPr>
          <a:xfrm>
            <a:off x="2882756" y="2636468"/>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p:txBody>
      </p:sp>
      <p:sp>
        <p:nvSpPr>
          <p:cNvPr id="67" name="object 67"/>
          <p:cNvSpPr txBox="1"/>
          <p:nvPr/>
        </p:nvSpPr>
        <p:spPr>
          <a:xfrm>
            <a:off x="5114705" y="1603298"/>
            <a:ext cx="4224655" cy="527050"/>
          </a:xfrm>
          <a:prstGeom prst="rect">
            <a:avLst/>
          </a:prstGeom>
        </p:spPr>
        <p:txBody>
          <a:bodyPr vert="horz" wrap="square" lIns="0" tIns="0" rIns="0" bIns="0" rtlCol="0">
            <a:spAutoFit/>
          </a:bodyPr>
          <a:lstStyle/>
          <a:p>
            <a:pPr marR="5080" algn="r">
              <a:lnSpc>
                <a:spcPct val="100000"/>
              </a:lnSpc>
            </a:pPr>
            <a:r>
              <a:rPr sz="800" b="1" spc="5" dirty="0">
                <a:solidFill>
                  <a:srgbClr val="FFFFFF"/>
                </a:solidFill>
                <a:latin typeface="Calibri"/>
                <a:cs typeface="Calibri"/>
              </a:rPr>
              <a:t>3</a:t>
            </a:r>
            <a:endParaRPr sz="800">
              <a:latin typeface="Calibri"/>
              <a:cs typeface="Calibri"/>
            </a:endParaRPr>
          </a:p>
          <a:p>
            <a:pPr>
              <a:lnSpc>
                <a:spcPct val="100000"/>
              </a:lnSpc>
            </a:pPr>
            <a:endParaRPr sz="800">
              <a:latin typeface="Times New Roman"/>
              <a:cs typeface="Times New Roman"/>
            </a:endParaRPr>
          </a:p>
          <a:p>
            <a:pPr>
              <a:lnSpc>
                <a:spcPct val="100000"/>
              </a:lnSpc>
              <a:spcBef>
                <a:spcPts val="1"/>
              </a:spcBef>
            </a:pPr>
            <a:endParaRPr sz="1100">
              <a:latin typeface="Times New Roman"/>
              <a:cs typeface="Times New Roman"/>
            </a:endParaRPr>
          </a:p>
          <a:p>
            <a:pPr marL="12700">
              <a:lnSpc>
                <a:spcPct val="100000"/>
              </a:lnSpc>
            </a:pPr>
            <a:r>
              <a:rPr sz="800" b="1" spc="5" dirty="0">
                <a:solidFill>
                  <a:srgbClr val="FFFFFF"/>
                </a:solidFill>
                <a:latin typeface="Calibri"/>
                <a:cs typeface="Calibri"/>
              </a:rPr>
              <a:t>2</a:t>
            </a:r>
            <a:endParaRPr sz="800">
              <a:latin typeface="Calibri"/>
              <a:cs typeface="Calibri"/>
            </a:endParaRPr>
          </a:p>
        </p:txBody>
      </p:sp>
      <p:sp>
        <p:nvSpPr>
          <p:cNvPr id="91" name="object 91"/>
          <p:cNvSpPr txBox="1"/>
          <p:nvPr/>
        </p:nvSpPr>
        <p:spPr>
          <a:xfrm>
            <a:off x="5381306" y="6884248"/>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92" name="object 92"/>
          <p:cNvSpPr/>
          <p:nvPr/>
        </p:nvSpPr>
        <p:spPr>
          <a:xfrm>
            <a:off x="5208785"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93" name="object 93"/>
          <p:cNvSpPr/>
          <p:nvPr/>
        </p:nvSpPr>
        <p:spPr>
          <a:xfrm>
            <a:off x="5161265"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94" name="object 94"/>
          <p:cNvSpPr/>
          <p:nvPr/>
        </p:nvSpPr>
        <p:spPr>
          <a:xfrm>
            <a:off x="5076000"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95" name="object 95"/>
          <p:cNvSpPr txBox="1"/>
          <p:nvPr/>
        </p:nvSpPr>
        <p:spPr>
          <a:xfrm>
            <a:off x="4049900" y="6884248"/>
            <a:ext cx="965160"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96" name="object 96"/>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97" name="object 97"/>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98" name="object 98"/>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234" name="object 234"/>
          <p:cNvSpPr txBox="1"/>
          <p:nvPr/>
        </p:nvSpPr>
        <p:spPr>
          <a:xfrm>
            <a:off x="9031913" y="7011248"/>
            <a:ext cx="1132840" cy="127000"/>
          </a:xfrm>
          <a:prstGeom prst="rect">
            <a:avLst/>
          </a:prstGeom>
        </p:spPr>
        <p:txBody>
          <a:bodyPr vert="horz" wrap="square" lIns="0" tIns="0" rIns="0" bIns="0" rtlCol="0">
            <a:spAutoFit/>
          </a:bodyPr>
          <a:lstStyle/>
          <a:p>
            <a:pPr marL="12700">
              <a:lnSpc>
                <a:spcPct val="10000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r>
              <a:rPr sz="550" b="1" dirty="0">
                <a:solidFill>
                  <a:srgbClr val="575756"/>
                </a:solidFill>
                <a:latin typeface="Calibri"/>
                <a:cs typeface="Calibri"/>
              </a:rPr>
              <a:t>       </a:t>
            </a:r>
            <a:r>
              <a:rPr sz="550" b="1" spc="-60" dirty="0">
                <a:solidFill>
                  <a:srgbClr val="575756"/>
                </a:solidFill>
                <a:latin typeface="Calibri"/>
                <a:cs typeface="Calibri"/>
              </a:rPr>
              <a:t> </a:t>
            </a:r>
            <a:r>
              <a:rPr lang="uk-UA" sz="800" spc="-45" dirty="0" smtClean="0">
                <a:solidFill>
                  <a:srgbClr val="3C3C3B"/>
                </a:solidFill>
                <a:latin typeface="Calibri"/>
                <a:cs typeface="Calibri"/>
              </a:rPr>
              <a:t>ВИДЕО-УРОК</a:t>
            </a:r>
            <a:endParaRPr sz="800" dirty="0">
              <a:latin typeface="Calibri"/>
              <a:cs typeface="Calibri"/>
            </a:endParaRPr>
          </a:p>
        </p:txBody>
      </p:sp>
      <p:sp>
        <p:nvSpPr>
          <p:cNvPr id="235" name="object 235"/>
          <p:cNvSpPr txBox="1"/>
          <p:nvPr/>
        </p:nvSpPr>
        <p:spPr>
          <a:xfrm>
            <a:off x="444500" y="165018"/>
            <a:ext cx="1891664" cy="215900"/>
          </a:xfrm>
          <a:prstGeom prst="rect">
            <a:avLst/>
          </a:prstGeom>
        </p:spPr>
        <p:txBody>
          <a:bodyPr vert="horz" wrap="square" lIns="0" tIns="0" rIns="0" bIns="0" rtlCol="0">
            <a:spAutoFit/>
          </a:bodyPr>
          <a:lstStyle/>
          <a:p>
            <a:pPr marL="12700">
              <a:lnSpc>
                <a:spcPct val="100000"/>
              </a:lnSpc>
            </a:pPr>
            <a:r>
              <a:rPr sz="1500" spc="-40" dirty="0">
                <a:solidFill>
                  <a:srgbClr val="3C3C3B"/>
                </a:solidFill>
                <a:latin typeface="Futura Bk BT"/>
                <a:cs typeface="Futura Bk BT"/>
              </a:rPr>
              <a:t>EAS</a:t>
            </a:r>
            <a:r>
              <a:rPr sz="1500" spc="-35" dirty="0">
                <a:solidFill>
                  <a:srgbClr val="3C3C3B"/>
                </a:solidFill>
                <a:latin typeface="Futura Bk BT"/>
                <a:cs typeface="Futura Bk BT"/>
              </a:rPr>
              <a:t>Y</a:t>
            </a:r>
            <a:r>
              <a:rPr sz="1500" spc="-10" dirty="0">
                <a:solidFill>
                  <a:srgbClr val="3C3C3B"/>
                </a:solidFill>
                <a:latin typeface="Futura Bk BT"/>
                <a:cs typeface="Futura Bk BT"/>
              </a:rPr>
              <a:t> </a:t>
            </a:r>
            <a:r>
              <a:rPr sz="1500" spc="-45" dirty="0">
                <a:solidFill>
                  <a:srgbClr val="3C3C3B"/>
                </a:solidFill>
                <a:latin typeface="Futura Bk BT"/>
                <a:cs typeface="Futura Bk BT"/>
              </a:rPr>
              <a:t>HOLD</a:t>
            </a:r>
            <a:r>
              <a:rPr sz="1500" spc="-15" dirty="0">
                <a:solidFill>
                  <a:srgbClr val="3C3C3B"/>
                </a:solidFill>
                <a:latin typeface="Futura Bk BT"/>
                <a:cs typeface="Futura Bk BT"/>
              </a:rPr>
              <a:t> </a:t>
            </a:r>
            <a:r>
              <a:rPr sz="1500" spc="-25" dirty="0">
                <a:solidFill>
                  <a:srgbClr val="3C3C3B"/>
                </a:solidFill>
                <a:latin typeface="Futura Bk BT"/>
                <a:cs typeface="Futura Bk BT"/>
              </a:rPr>
              <a:t>SQ</a:t>
            </a:r>
            <a:r>
              <a:rPr sz="1500" spc="-55" dirty="0">
                <a:solidFill>
                  <a:srgbClr val="3C3C3B"/>
                </a:solidFill>
                <a:latin typeface="Futura Bk BT"/>
                <a:cs typeface="Futura Bk BT"/>
              </a:rPr>
              <a:t>U</a:t>
            </a:r>
            <a:r>
              <a:rPr sz="1500" spc="-35" dirty="0">
                <a:solidFill>
                  <a:srgbClr val="3C3C3B"/>
                </a:solidFill>
                <a:latin typeface="Futura Bk BT"/>
                <a:cs typeface="Futura Bk BT"/>
              </a:rPr>
              <a:t>ARED</a:t>
            </a:r>
            <a:endParaRPr sz="1500">
              <a:latin typeface="Futura Bk BT"/>
              <a:cs typeface="Futura Bk BT"/>
            </a:endParaRPr>
          </a:p>
        </p:txBody>
      </p:sp>
      <p:sp>
        <p:nvSpPr>
          <p:cNvPr id="236" name="object 236"/>
          <p:cNvSpPr txBox="1"/>
          <p:nvPr/>
        </p:nvSpPr>
        <p:spPr>
          <a:xfrm>
            <a:off x="9012473" y="6816289"/>
            <a:ext cx="396240" cy="250825"/>
          </a:xfrm>
          <a:prstGeom prst="rect">
            <a:avLst/>
          </a:prstGeom>
        </p:spPr>
        <p:txBody>
          <a:bodyPr vert="horz" wrap="square" lIns="0" tIns="0" rIns="0" bIns="0" rtlCol="0">
            <a:spAutoFit/>
          </a:bodyPr>
          <a:lstStyle/>
          <a:p>
            <a:pPr marL="12700">
              <a:lnSpc>
                <a:spcPct val="100000"/>
              </a:lnSpc>
            </a:pPr>
            <a:r>
              <a:rPr sz="1750" b="1" spc="-20" dirty="0">
                <a:solidFill>
                  <a:srgbClr val="E5007D"/>
                </a:solidFill>
                <a:latin typeface="Calibri"/>
                <a:cs typeface="Calibri"/>
              </a:rPr>
              <a:t>BIM</a:t>
            </a:r>
            <a:endParaRPr sz="1750">
              <a:latin typeface="Calibri"/>
              <a:cs typeface="Calibri"/>
            </a:endParaRPr>
          </a:p>
        </p:txBody>
      </p:sp>
      <p:pic>
        <p:nvPicPr>
          <p:cNvPr id="237" name="Picture 2"/>
          <p:cNvPicPr>
            <a:picLocks noChangeAspect="1" noChangeArrowheads="1"/>
          </p:cNvPicPr>
          <p:nvPr/>
        </p:nvPicPr>
        <p:blipFill>
          <a:blip r:embed="rId6"/>
          <a:srcRect/>
          <a:stretch>
            <a:fillRect/>
          </a:stretch>
        </p:blipFill>
        <p:spPr bwMode="auto">
          <a:xfrm>
            <a:off x="9583271" y="6589059"/>
            <a:ext cx="409575" cy="409575"/>
          </a:xfrm>
          <a:prstGeom prst="rect">
            <a:avLst/>
          </a:prstGeom>
          <a:noFill/>
          <a:ln w="9525">
            <a:noFill/>
            <a:miter lim="800000"/>
            <a:headEnd/>
            <a:tailEnd/>
          </a:ln>
        </p:spPr>
      </p:pic>
      <p:graphicFrame>
        <p:nvGraphicFramePr>
          <p:cNvPr id="238" name="Таблица 237"/>
          <p:cNvGraphicFramePr>
            <a:graphicFrameLocks noGrp="1"/>
          </p:cNvGraphicFramePr>
          <p:nvPr>
            <p:extLst>
              <p:ext uri="{D42A27DB-BD31-4B8C-83A1-F6EECF244321}">
                <p14:modId xmlns:p14="http://schemas.microsoft.com/office/powerpoint/2010/main" xmlns="" val="3826998896"/>
              </p:ext>
            </p:extLst>
          </p:nvPr>
        </p:nvGraphicFramePr>
        <p:xfrm>
          <a:off x="485958" y="3684548"/>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General Characteristics</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 Modular Easy Hold Squared railing systems are the most versatile in the IAM Design range. Thanks to the clamp with telescopic structure it is possible to use glasses of various thickness or even to frame the chosen glass with a profile in AISI 316 steel.</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Available in 2 standard versions: for anchoring to the floor or anchoring to the wall.</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Общие характеристики</a:t>
                      </a:r>
                    </a:p>
                    <a:p>
                      <a:pPr>
                        <a:spcAft>
                          <a:spcPts val="600"/>
                        </a:spcAft>
                      </a:pPr>
                      <a:r>
                        <a:rPr lang="ru-RU" sz="700" b="0" dirty="0" smtClean="0">
                          <a:solidFill>
                            <a:schemeClr val="tx1">
                              <a:lumMod val="75000"/>
                              <a:lumOff val="25000"/>
                            </a:schemeClr>
                          </a:solidFill>
                          <a:latin typeface="Arial Narrow" pitchFamily="34" charset="0"/>
                          <a:ea typeface="Times New Roman"/>
                        </a:rPr>
                        <a:t>Модульные</a:t>
                      </a:r>
                      <a:r>
                        <a:rPr lang="ru-RU" sz="700" b="0" baseline="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системы изгородей </a:t>
                      </a:r>
                      <a:r>
                        <a:rPr lang="ru-RU" sz="700" b="0" dirty="0" err="1" smtClean="0">
                          <a:solidFill>
                            <a:schemeClr val="tx1">
                              <a:lumMod val="75000"/>
                              <a:lumOff val="25000"/>
                            </a:schemeClr>
                          </a:solidFill>
                          <a:latin typeface="Arial Narrow" pitchFamily="34" charset="0"/>
                          <a:ea typeface="Times New Roman"/>
                        </a:rPr>
                        <a:t>Easy</a:t>
                      </a:r>
                      <a:r>
                        <a:rPr lang="ru-RU" sz="700" b="0" dirty="0" smtClean="0">
                          <a:solidFill>
                            <a:schemeClr val="tx1">
                              <a:lumMod val="75000"/>
                              <a:lumOff val="25000"/>
                            </a:schemeClr>
                          </a:solidFill>
                          <a:latin typeface="Arial Narrow" pitchFamily="34" charset="0"/>
                          <a:ea typeface="Times New Roman"/>
                        </a:rPr>
                        <a:t> </a:t>
                      </a:r>
                      <a:r>
                        <a:rPr lang="ru-RU" sz="700" b="0" dirty="0" err="1" smtClean="0">
                          <a:solidFill>
                            <a:schemeClr val="tx1">
                              <a:lumMod val="75000"/>
                              <a:lumOff val="25000"/>
                            </a:schemeClr>
                          </a:solidFill>
                          <a:latin typeface="Arial Narrow" pitchFamily="34" charset="0"/>
                          <a:ea typeface="Times New Roman"/>
                        </a:rPr>
                        <a:t>Hold</a:t>
                      </a:r>
                      <a:r>
                        <a:rPr lang="ru-RU" sz="700" b="0" dirty="0" smtClean="0">
                          <a:solidFill>
                            <a:schemeClr val="tx1">
                              <a:lumMod val="75000"/>
                              <a:lumOff val="25000"/>
                            </a:schemeClr>
                          </a:solidFill>
                          <a:latin typeface="Arial Narrow" pitchFamily="34" charset="0"/>
                          <a:ea typeface="Times New Roman"/>
                        </a:rPr>
                        <a:t> </a:t>
                      </a:r>
                      <a:r>
                        <a:rPr lang="ru-RU" sz="700" b="0" dirty="0" err="1" smtClean="0">
                          <a:solidFill>
                            <a:schemeClr val="tx1">
                              <a:lumMod val="75000"/>
                              <a:lumOff val="25000"/>
                            </a:schemeClr>
                          </a:solidFill>
                          <a:latin typeface="Arial Narrow" pitchFamily="34" charset="0"/>
                          <a:ea typeface="Times New Roman"/>
                        </a:rPr>
                        <a:t>Squared</a:t>
                      </a:r>
                      <a:r>
                        <a:rPr lang="ru-RU" sz="700" b="0" dirty="0" smtClean="0">
                          <a:solidFill>
                            <a:schemeClr val="tx1">
                              <a:lumMod val="75000"/>
                              <a:lumOff val="25000"/>
                            </a:schemeClr>
                          </a:solidFill>
                          <a:latin typeface="Arial Narrow" pitchFamily="34" charset="0"/>
                          <a:ea typeface="Times New Roman"/>
                        </a:rPr>
                        <a:t> являются наиболее универсальными в линейке IAM </a:t>
                      </a:r>
                      <a:r>
                        <a:rPr lang="ru-RU" sz="700" b="0" dirty="0" err="1" smtClean="0">
                          <a:solidFill>
                            <a:schemeClr val="tx1">
                              <a:lumMod val="75000"/>
                              <a:lumOff val="25000"/>
                            </a:schemeClr>
                          </a:solidFill>
                          <a:latin typeface="Arial Narrow" pitchFamily="34" charset="0"/>
                          <a:ea typeface="Times New Roman"/>
                        </a:rPr>
                        <a:t>Design</a:t>
                      </a:r>
                      <a:r>
                        <a:rPr lang="ru-RU" sz="700" b="0" dirty="0" smtClean="0">
                          <a:solidFill>
                            <a:schemeClr val="tx1">
                              <a:lumMod val="75000"/>
                              <a:lumOff val="25000"/>
                            </a:schemeClr>
                          </a:solidFill>
                          <a:latin typeface="Arial Narrow" pitchFamily="34" charset="0"/>
                          <a:ea typeface="Times New Roman"/>
                        </a:rPr>
                        <a:t>. Благодаря зажиму с телескопической структурой можно использовать стекла различной толщины или даже для обрамления выбранного стекла профилем из стали AISI 316.</a:t>
                      </a:r>
                    </a:p>
                    <a:p>
                      <a:pPr>
                        <a:spcAft>
                          <a:spcPts val="600"/>
                        </a:spcAft>
                      </a:pPr>
                      <a:r>
                        <a:rPr lang="ru-RU" sz="700" b="0" dirty="0" smtClean="0">
                          <a:solidFill>
                            <a:schemeClr val="tx1">
                              <a:lumMod val="75000"/>
                              <a:lumOff val="25000"/>
                            </a:schemeClr>
                          </a:solidFill>
                          <a:latin typeface="Arial Narrow" pitchFamily="34" charset="0"/>
                          <a:ea typeface="Times New Roman"/>
                        </a:rPr>
                        <a:t>Доступны в 2 стандартных версиях: для крепления на полу или на стене.</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39" name="Таблица 238"/>
          <p:cNvGraphicFramePr>
            <a:graphicFrameLocks noGrp="1"/>
          </p:cNvGraphicFramePr>
          <p:nvPr>
            <p:extLst>
              <p:ext uri="{D42A27DB-BD31-4B8C-83A1-F6EECF244321}">
                <p14:modId xmlns:p14="http://schemas.microsoft.com/office/powerpoint/2010/main" xmlns="" val="1156752522"/>
              </p:ext>
            </p:extLst>
          </p:nvPr>
        </p:nvGraphicFramePr>
        <p:xfrm>
          <a:off x="3807128" y="3684548"/>
          <a:ext cx="3060000" cy="197700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rgbClr val="3C3C3B"/>
                          </a:solidFill>
                          <a:latin typeface="+mn-lt"/>
                          <a:ea typeface="Times New Roman"/>
                        </a:rPr>
                        <a:t>Technical Features and configuration</a:t>
                      </a:r>
                      <a:endParaRPr lang="ru-RU" sz="700" b="0" dirty="0" smtClean="0">
                        <a:latin typeface="+mn-lt"/>
                        <a:ea typeface="Times New Roman"/>
                      </a:endParaRPr>
                    </a:p>
                    <a:p>
                      <a:pPr marL="177800" indent="-177800">
                        <a:spcAft>
                          <a:spcPts val="600"/>
                        </a:spcAft>
                      </a:pPr>
                      <a:r>
                        <a:rPr lang="en-US" sz="700" b="0" dirty="0" smtClean="0">
                          <a:solidFill>
                            <a:srgbClr val="3C3C3B"/>
                          </a:solidFill>
                          <a:latin typeface="+mn-lt"/>
                          <a:ea typeface="Times New Roman"/>
                        </a:rPr>
                        <a:t>1	Structure in stainless steel AISI 304 or AISI 316 according to the requirements of use.</a:t>
                      </a:r>
                      <a:endParaRPr lang="ru-RU" sz="700" b="0" dirty="0" smtClean="0">
                        <a:latin typeface="+mn-lt"/>
                        <a:ea typeface="Times New Roman"/>
                      </a:endParaRPr>
                    </a:p>
                    <a:p>
                      <a:pPr marL="177800" indent="-177800">
                        <a:spcAft>
                          <a:spcPts val="600"/>
                        </a:spcAft>
                      </a:pPr>
                      <a:r>
                        <a:rPr lang="en-US" sz="700" b="0" dirty="0" smtClean="0">
                          <a:solidFill>
                            <a:srgbClr val="3C3C3B"/>
                          </a:solidFill>
                          <a:latin typeface="+mn-lt"/>
                          <a:ea typeface="Times New Roman"/>
                        </a:rPr>
                        <a:t>2	Configuration with live-edge glass panels.</a:t>
                      </a:r>
                      <a:endParaRPr lang="ru-RU" sz="700" b="0" dirty="0" smtClean="0">
                        <a:latin typeface="+mn-lt"/>
                        <a:ea typeface="Times New Roman"/>
                      </a:endParaRPr>
                    </a:p>
                    <a:p>
                      <a:pPr marL="177800" indent="-177800">
                        <a:spcAft>
                          <a:spcPts val="600"/>
                        </a:spcAft>
                      </a:pPr>
                      <a:r>
                        <a:rPr lang="en-US" sz="700" b="0" dirty="0" smtClean="0">
                          <a:solidFill>
                            <a:srgbClr val="3C3C3B"/>
                          </a:solidFill>
                          <a:latin typeface="+mn-lt"/>
                          <a:ea typeface="Times New Roman"/>
                        </a:rPr>
                        <a:t>3	Configuration with stainless steel frames.</a:t>
                      </a:r>
                      <a:endParaRPr lang="ru-RU" sz="700" b="0" dirty="0" smtClean="0">
                        <a:latin typeface="+mn-lt"/>
                        <a:ea typeface="Times New Roman"/>
                      </a:endParaRPr>
                    </a:p>
                    <a:p>
                      <a:pPr marL="177800" indent="-177800">
                        <a:spcAft>
                          <a:spcPts val="600"/>
                        </a:spcAft>
                      </a:pPr>
                      <a:r>
                        <a:rPr lang="en-US" sz="700" b="0" dirty="0" smtClean="0">
                          <a:solidFill>
                            <a:srgbClr val="3C3C3B"/>
                          </a:solidFill>
                          <a:latin typeface="+mn-lt"/>
                          <a:ea typeface="Times New Roman"/>
                        </a:rPr>
                        <a:t>4	Different glass thicknesses can be used as required by the safety standard.</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mn-lt"/>
                          <a:ea typeface="Times New Roman"/>
                          <a:cs typeface="+mn-cs"/>
                        </a:rPr>
                        <a:t>Технические характеристики и конфигурация</a:t>
                      </a:r>
                    </a:p>
                    <a:p>
                      <a:pPr marL="177800" indent="-177800" algn="l" defTabSz="1043148" rtl="0" eaLnBrk="1" latinLnBrk="0" hangingPunct="1">
                        <a:spcAft>
                          <a:spcPts val="600"/>
                        </a:spcAft>
                      </a:pPr>
                      <a:r>
                        <a:rPr lang="ru-RU" sz="700" b="0" kern="1200" dirty="0" smtClean="0">
                          <a:solidFill>
                            <a:srgbClr val="3C3C3B"/>
                          </a:solidFill>
                          <a:latin typeface="+mn-lt"/>
                          <a:ea typeface="Times New Roman"/>
                          <a:cs typeface="+mn-cs"/>
                        </a:rPr>
                        <a:t>1 	Конструкция из нержавеющей стали AISI 304 или AISI 316 в соответствии с требованиями использования.</a:t>
                      </a:r>
                    </a:p>
                    <a:p>
                      <a:pPr marL="177800" indent="-177800" algn="l" defTabSz="1043148" rtl="0" eaLnBrk="1" latinLnBrk="0" hangingPunct="1">
                        <a:spcAft>
                          <a:spcPts val="600"/>
                        </a:spcAft>
                      </a:pPr>
                      <a:r>
                        <a:rPr lang="ru-RU" sz="700" b="0" kern="1200" dirty="0" smtClean="0">
                          <a:solidFill>
                            <a:srgbClr val="3C3C3B"/>
                          </a:solidFill>
                          <a:latin typeface="+mn-lt"/>
                          <a:ea typeface="Times New Roman"/>
                          <a:cs typeface="+mn-cs"/>
                        </a:rPr>
                        <a:t>2 	Конфигурация со стеклянными панелями с необработанной кромкой.</a:t>
                      </a:r>
                    </a:p>
                    <a:p>
                      <a:pPr marL="177800" indent="-177800" algn="l" defTabSz="1043148" rtl="0" eaLnBrk="1" latinLnBrk="0" hangingPunct="1">
                        <a:spcAft>
                          <a:spcPts val="600"/>
                        </a:spcAft>
                      </a:pPr>
                      <a:r>
                        <a:rPr lang="ru-RU" sz="700" b="0" kern="1200" dirty="0" smtClean="0">
                          <a:solidFill>
                            <a:srgbClr val="3C3C3B"/>
                          </a:solidFill>
                          <a:latin typeface="+mn-lt"/>
                          <a:ea typeface="Times New Roman"/>
                          <a:cs typeface="+mn-cs"/>
                        </a:rPr>
                        <a:t>3 	Конфигурация с рамой из нержавеющей стали.</a:t>
                      </a:r>
                    </a:p>
                    <a:p>
                      <a:pPr marL="177800" indent="-177800" algn="l" defTabSz="1043148" rtl="0" eaLnBrk="1" latinLnBrk="0" hangingPunct="1">
                        <a:spcAft>
                          <a:spcPts val="600"/>
                        </a:spcAft>
                      </a:pPr>
                      <a:r>
                        <a:rPr lang="ru-RU" sz="700" b="0" kern="1200" dirty="0" smtClean="0">
                          <a:solidFill>
                            <a:srgbClr val="3C3C3B"/>
                          </a:solidFill>
                          <a:latin typeface="+mn-lt"/>
                          <a:ea typeface="Times New Roman"/>
                          <a:cs typeface="+mn-cs"/>
                        </a:rPr>
                        <a:t>4 	Стекла различной толщины могут использоваться в соответствии с требованиями стандарта безопасности</a:t>
                      </a:r>
                      <a:r>
                        <a:rPr lang="ru-RU" sz="700" b="0" dirty="0" smtClean="0">
                          <a:solidFill>
                            <a:schemeClr val="tx1"/>
                          </a:solidFill>
                          <a:latin typeface="+mn-lt"/>
                          <a:ea typeface="Times New Roman"/>
                        </a:rPr>
                        <a:t>.</a:t>
                      </a:r>
                      <a:endParaRPr lang="ru-RU" sz="700" b="0" dirty="0">
                        <a:solidFill>
                          <a:schemeClr val="tx1"/>
                        </a:solidFill>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40" name="Таблица 239"/>
          <p:cNvGraphicFramePr>
            <a:graphicFrameLocks noGrp="1"/>
          </p:cNvGraphicFramePr>
          <p:nvPr>
            <p:extLst>
              <p:ext uri="{D42A27DB-BD31-4B8C-83A1-F6EECF244321}">
                <p14:modId xmlns:p14="http://schemas.microsoft.com/office/powerpoint/2010/main" xmlns="" val="1598271444"/>
              </p:ext>
            </p:extLst>
          </p:nvPr>
        </p:nvGraphicFramePr>
        <p:xfrm>
          <a:off x="7161114" y="3684548"/>
          <a:ext cx="3060000" cy="156552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rgbClr val="3C3C3B"/>
                          </a:solidFill>
                          <a:latin typeface="Arial Narrow" pitchFamily="34" charset="0"/>
                          <a:ea typeface="Times New Roman"/>
                        </a:rPr>
                        <a:t>Easy Hold Squared SPECS:</a:t>
                      </a:r>
                    </a:p>
                    <a:p>
                      <a:pPr>
                        <a:spcAft>
                          <a:spcPts val="0"/>
                        </a:spcAft>
                      </a:pP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Ideal for home and public use;</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Easy to install and move;</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Simple design;</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Possibility of mounting glass by using the easy hold clamp directly with rubber gaskets.</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No welding is necessary during the installation;</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Customizable </a:t>
                      </a:r>
                      <a:r>
                        <a:rPr lang="en-US" sz="700" b="0" dirty="0" err="1" smtClean="0">
                          <a:solidFill>
                            <a:srgbClr val="3C3C3B"/>
                          </a:solidFill>
                          <a:latin typeface="Arial Narrow" pitchFamily="34" charset="0"/>
                          <a:ea typeface="Times New Roman"/>
                        </a:rPr>
                        <a:t>colour</a:t>
                      </a:r>
                      <a:r>
                        <a:rPr lang="en-US" sz="700" b="0" dirty="0" smtClean="0">
                          <a:solidFill>
                            <a:srgbClr val="3C3C3B"/>
                          </a:solidFill>
                          <a:latin typeface="Arial Narrow" pitchFamily="34" charset="0"/>
                          <a:ea typeface="Times New Roman"/>
                        </a:rPr>
                        <a:t> and finish;</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Характеристики </a:t>
                      </a:r>
                      <a:r>
                        <a:rPr lang="ru-RU" sz="700" b="0" kern="1200" dirty="0" err="1" smtClean="0">
                          <a:solidFill>
                            <a:srgbClr val="3C3C3B"/>
                          </a:solidFill>
                          <a:latin typeface="Arial Narrow" pitchFamily="34" charset="0"/>
                          <a:ea typeface="Times New Roman"/>
                          <a:cs typeface="Times New Roman"/>
                        </a:rPr>
                        <a:t>Easy</a:t>
                      </a:r>
                      <a:r>
                        <a:rPr lang="ru-RU" sz="700" b="0" kern="1200" dirty="0" smtClean="0">
                          <a:solidFill>
                            <a:srgbClr val="3C3C3B"/>
                          </a:solidFill>
                          <a:latin typeface="Arial Narrow" pitchFamily="34" charset="0"/>
                          <a:ea typeface="Times New Roman"/>
                          <a:cs typeface="Times New Roman"/>
                        </a:rPr>
                        <a:t> </a:t>
                      </a:r>
                      <a:r>
                        <a:rPr lang="ru-RU" sz="700" b="0" kern="1200" dirty="0" err="1" smtClean="0">
                          <a:solidFill>
                            <a:srgbClr val="3C3C3B"/>
                          </a:solidFill>
                          <a:latin typeface="Arial Narrow" pitchFamily="34" charset="0"/>
                          <a:ea typeface="Times New Roman"/>
                          <a:cs typeface="Times New Roman"/>
                        </a:rPr>
                        <a:t>Hold</a:t>
                      </a:r>
                      <a:r>
                        <a:rPr lang="ru-RU" sz="700" b="0" kern="1200" dirty="0" smtClean="0">
                          <a:solidFill>
                            <a:srgbClr val="3C3C3B"/>
                          </a:solidFill>
                          <a:latin typeface="Arial Narrow" pitchFamily="34" charset="0"/>
                          <a:ea typeface="Times New Roman"/>
                          <a:cs typeface="Times New Roman"/>
                        </a:rPr>
                        <a:t> </a:t>
                      </a:r>
                      <a:r>
                        <a:rPr lang="ru-RU" sz="700" b="0" kern="1200" dirty="0" err="1" smtClean="0">
                          <a:solidFill>
                            <a:srgbClr val="3C3C3B"/>
                          </a:solidFill>
                          <a:latin typeface="Arial Narrow" pitchFamily="34" charset="0"/>
                          <a:ea typeface="Times New Roman"/>
                          <a:cs typeface="Times New Roman"/>
                        </a:rPr>
                        <a:t>Squared</a:t>
                      </a:r>
                      <a:r>
                        <a:rPr lang="ru-RU" sz="700" b="0" kern="1200" dirty="0" smtClean="0">
                          <a:solidFill>
                            <a:srgbClr val="3C3C3B"/>
                          </a:solidFill>
                          <a:latin typeface="Arial Narrow" pitchFamily="34" charset="0"/>
                          <a:ea typeface="Times New Roman"/>
                          <a:cs typeface="Times New Roman"/>
                        </a:rPr>
                        <a:t>:</a:t>
                      </a:r>
                    </a:p>
                    <a:p>
                      <a:pPr marL="88900" indent="-88900" algn="l" defTabSz="1043148" rtl="0" eaLnBrk="1" latinLnBrk="0" hangingPunct="1">
                        <a:spcAft>
                          <a:spcPts val="0"/>
                        </a:spcAft>
                      </a:pPr>
                      <a:endParaRPr lang="ru-RU" sz="700" b="0" kern="1200" dirty="0" smtClean="0">
                        <a:solidFill>
                          <a:srgbClr val="3C3C3B"/>
                        </a:solidFill>
                        <a:latin typeface="Arial Narrow" pitchFamily="34" charset="0"/>
                        <a:ea typeface="Times New Roman"/>
                        <a:cs typeface="Times New Roman"/>
                      </a:endParaRP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Идеально подходит для домашнего и общественного пользования;</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Простота установки и перемещения;</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Простой дизайн;</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Возможность монтажа стекла с помощью зажима с простым креплением непосредственно с резиновыми прокладками.</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Сварка не требуется во время установки;</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Цвет и отделка по желанию Заказчика;</a:t>
                      </a:r>
                      <a:endParaRPr lang="ru-RU" sz="700" b="0" kern="1200" dirty="0">
                        <a:solidFill>
                          <a:srgbClr val="3C3C3B"/>
                        </a:solidFill>
                        <a:latin typeface="Arial Narrow" pitchFamily="34" charset="0"/>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41" name="Таблица 240"/>
          <p:cNvGraphicFramePr>
            <a:graphicFrameLocks noGrp="1"/>
          </p:cNvGraphicFramePr>
          <p:nvPr>
            <p:extLst>
              <p:ext uri="{D42A27DB-BD31-4B8C-83A1-F6EECF244321}">
                <p14:modId xmlns:p14="http://schemas.microsoft.com/office/powerpoint/2010/main" xmlns="" val="4053990603"/>
              </p:ext>
            </p:extLst>
          </p:nvPr>
        </p:nvGraphicFramePr>
        <p:xfrm>
          <a:off x="7174987" y="5336451"/>
          <a:ext cx="3082502" cy="107784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16137">
                <a:tc>
                  <a:txBody>
                    <a:bodyPr/>
                    <a:lstStyle/>
                    <a:p>
                      <a:pPr>
                        <a:spcAft>
                          <a:spcPts val="0"/>
                        </a:spcAft>
                      </a:pPr>
                      <a:r>
                        <a:rPr lang="en-US" sz="600" b="0" dirty="0" smtClean="0">
                          <a:solidFill>
                            <a:schemeClr val="tx1">
                              <a:lumMod val="75000"/>
                              <a:lumOff val="25000"/>
                            </a:schemeClr>
                          </a:solidFill>
                          <a:latin typeface="+mn-lt"/>
                          <a:ea typeface="Times New Roman"/>
                        </a:rPr>
                        <a:t>Designed for: home and public use</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Use: internal and external</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Variations: floor or wall mounted</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Applications: stairs, balconies and</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balustrades</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Material: AISI 316 and 304 stainless steel</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Infill: glass</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Glass thickness: from 8 to 25,52 mm</a:t>
                      </a:r>
                      <a:endParaRPr lang="ru-RU" sz="600" b="0" dirty="0" smtClean="0">
                        <a:solidFill>
                          <a:schemeClr val="tx1">
                            <a:lumMod val="75000"/>
                            <a:lumOff val="25000"/>
                          </a:schemeClr>
                        </a:solidFill>
                        <a:latin typeface="+mn-lt"/>
                        <a:ea typeface="Times New Roman"/>
                      </a:endParaRPr>
                    </a:p>
                    <a:p>
                      <a:pPr>
                        <a:spcAft>
                          <a:spcPts val="0"/>
                        </a:spcAft>
                      </a:pPr>
                      <a:r>
                        <a:rPr lang="en-US" sz="600" b="0" dirty="0" smtClean="0">
                          <a:solidFill>
                            <a:schemeClr val="tx1">
                              <a:lumMod val="75000"/>
                              <a:lumOff val="25000"/>
                            </a:schemeClr>
                          </a:solidFill>
                          <a:latin typeface="+mn-lt"/>
                          <a:ea typeface="Times New Roman"/>
                        </a:rPr>
                        <a:t>Upper finish: satin or glossy stainless steel</a:t>
                      </a:r>
                      <a:endParaRPr lang="ru-RU" sz="600" b="0" dirty="0">
                        <a:solidFill>
                          <a:schemeClr val="tx1">
                            <a:lumMod val="75000"/>
                            <a:lumOff val="25000"/>
                          </a:schemeClr>
                        </a:solidFill>
                        <a:latin typeface="+mn-lt"/>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lumMod val="75000"/>
                              <a:lumOff val="25000"/>
                            </a:schemeClr>
                          </a:solidFill>
                          <a:latin typeface="+mn-lt"/>
                          <a:ea typeface="Times New Roman"/>
                        </a:rPr>
                        <a:t>Предназначен для: домашнего и общественного пользования</a:t>
                      </a:r>
                    </a:p>
                    <a:p>
                      <a:pPr>
                        <a:spcAft>
                          <a:spcPts val="0"/>
                        </a:spcAft>
                      </a:pPr>
                      <a:r>
                        <a:rPr lang="ru-RU" sz="600" b="0" dirty="0" smtClean="0">
                          <a:solidFill>
                            <a:schemeClr val="tx1">
                              <a:lumMod val="75000"/>
                              <a:lumOff val="25000"/>
                            </a:schemeClr>
                          </a:solidFill>
                          <a:latin typeface="+mn-lt"/>
                          <a:ea typeface="Times New Roman"/>
                        </a:rPr>
                        <a:t>Использование: внутреннее и внешнее</a:t>
                      </a:r>
                    </a:p>
                    <a:p>
                      <a:pPr>
                        <a:spcAft>
                          <a:spcPts val="0"/>
                        </a:spcAft>
                      </a:pPr>
                      <a:r>
                        <a:rPr lang="ru-RU" sz="600" b="0" dirty="0" smtClean="0">
                          <a:solidFill>
                            <a:schemeClr val="tx1">
                              <a:lumMod val="75000"/>
                              <a:lumOff val="25000"/>
                            </a:schemeClr>
                          </a:solidFill>
                          <a:latin typeface="+mn-lt"/>
                          <a:ea typeface="Times New Roman"/>
                        </a:rPr>
                        <a:t>Вариации: напольные или настенные</a:t>
                      </a:r>
                    </a:p>
                    <a:p>
                      <a:pPr>
                        <a:spcAft>
                          <a:spcPts val="0"/>
                        </a:spcAft>
                      </a:pPr>
                      <a:r>
                        <a:rPr lang="ru-RU" sz="600" b="0" dirty="0" smtClean="0">
                          <a:solidFill>
                            <a:schemeClr val="tx1">
                              <a:lumMod val="75000"/>
                              <a:lumOff val="25000"/>
                            </a:schemeClr>
                          </a:solidFill>
                          <a:latin typeface="+mn-lt"/>
                          <a:ea typeface="Times New Roman"/>
                        </a:rPr>
                        <a:t>Приложения: лестницы, балконы и</a:t>
                      </a:r>
                    </a:p>
                    <a:p>
                      <a:pPr>
                        <a:spcAft>
                          <a:spcPts val="0"/>
                        </a:spcAft>
                      </a:pPr>
                      <a:r>
                        <a:rPr lang="ru-RU" sz="600" b="0" dirty="0" smtClean="0">
                          <a:solidFill>
                            <a:schemeClr val="tx1">
                              <a:lumMod val="75000"/>
                              <a:lumOff val="25000"/>
                            </a:schemeClr>
                          </a:solidFill>
                          <a:latin typeface="+mn-lt"/>
                          <a:ea typeface="Times New Roman"/>
                        </a:rPr>
                        <a:t>балюстрады</a:t>
                      </a:r>
                    </a:p>
                    <a:p>
                      <a:pPr>
                        <a:spcAft>
                          <a:spcPts val="0"/>
                        </a:spcAft>
                      </a:pPr>
                      <a:r>
                        <a:rPr lang="ru-RU" sz="600" b="0" dirty="0" smtClean="0">
                          <a:solidFill>
                            <a:schemeClr val="tx1">
                              <a:lumMod val="75000"/>
                              <a:lumOff val="25000"/>
                            </a:schemeClr>
                          </a:solidFill>
                          <a:latin typeface="+mn-lt"/>
                          <a:ea typeface="Times New Roman"/>
                        </a:rPr>
                        <a:t>Материал: нержавеющая сталь AISI 316 и 304</a:t>
                      </a:r>
                    </a:p>
                    <a:p>
                      <a:pPr>
                        <a:spcAft>
                          <a:spcPts val="0"/>
                        </a:spcAft>
                      </a:pPr>
                      <a:r>
                        <a:rPr lang="ru-RU" sz="600" b="0" dirty="0" smtClean="0">
                          <a:solidFill>
                            <a:schemeClr val="tx1">
                              <a:lumMod val="75000"/>
                              <a:lumOff val="25000"/>
                            </a:schemeClr>
                          </a:solidFill>
                          <a:latin typeface="+mn-lt"/>
                          <a:ea typeface="Times New Roman"/>
                        </a:rPr>
                        <a:t>Заполнение: стекло</a:t>
                      </a:r>
                    </a:p>
                    <a:p>
                      <a:pPr>
                        <a:spcAft>
                          <a:spcPts val="0"/>
                        </a:spcAft>
                      </a:pPr>
                      <a:r>
                        <a:rPr lang="ru-RU" sz="600" b="0" dirty="0" smtClean="0">
                          <a:solidFill>
                            <a:schemeClr val="tx1">
                              <a:lumMod val="75000"/>
                              <a:lumOff val="25000"/>
                            </a:schemeClr>
                          </a:solidFill>
                          <a:latin typeface="+mn-lt"/>
                          <a:ea typeface="Times New Roman"/>
                        </a:rPr>
                        <a:t>Толщина стекла: от 8 до 25,52 мм</a:t>
                      </a:r>
                    </a:p>
                    <a:p>
                      <a:pPr>
                        <a:spcAft>
                          <a:spcPts val="0"/>
                        </a:spcAft>
                      </a:pPr>
                      <a:r>
                        <a:rPr lang="ru-RU" sz="600" b="0" dirty="0" smtClean="0">
                          <a:solidFill>
                            <a:schemeClr val="tx1">
                              <a:lumMod val="75000"/>
                              <a:lumOff val="25000"/>
                            </a:schemeClr>
                          </a:solidFill>
                          <a:latin typeface="+mn-lt"/>
                          <a:ea typeface="Times New Roman"/>
                        </a:rPr>
                        <a:t>Верхняя отделка: атласная или глянцевая нержавеющая сталь</a:t>
                      </a:r>
                      <a:endParaRPr lang="ru-RU" sz="600" b="0" dirty="0">
                        <a:solidFill>
                          <a:schemeClr val="tx1">
                            <a:lumMod val="75000"/>
                            <a:lumOff val="25000"/>
                          </a:schemeClr>
                        </a:solidFill>
                        <a:latin typeface="+mn-lt"/>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5362" name="Picture 2"/>
          <p:cNvPicPr>
            <a:picLocks noChangeAspect="1" noChangeArrowheads="1"/>
          </p:cNvPicPr>
          <p:nvPr/>
        </p:nvPicPr>
        <p:blipFill>
          <a:blip r:embed="rId7"/>
          <a:srcRect/>
          <a:stretch>
            <a:fillRect/>
          </a:stretch>
        </p:blipFill>
        <p:spPr bwMode="auto">
          <a:xfrm>
            <a:off x="484094" y="5787138"/>
            <a:ext cx="1400175" cy="949325"/>
          </a:xfrm>
          <a:prstGeom prst="rect">
            <a:avLst/>
          </a:prstGeom>
          <a:noFill/>
          <a:ln w="9525">
            <a:noFill/>
            <a:miter lim="800000"/>
            <a:headEnd/>
            <a:tailEnd/>
          </a:ln>
        </p:spPr>
      </p:pic>
      <p:pic>
        <p:nvPicPr>
          <p:cNvPr id="15363" name="Picture 3"/>
          <p:cNvPicPr>
            <a:picLocks noChangeAspect="1" noChangeArrowheads="1"/>
          </p:cNvPicPr>
          <p:nvPr/>
        </p:nvPicPr>
        <p:blipFill>
          <a:blip r:embed="rId8" cstate="print"/>
          <a:srcRect/>
          <a:stretch>
            <a:fillRect/>
          </a:stretch>
        </p:blipFill>
        <p:spPr bwMode="auto">
          <a:xfrm>
            <a:off x="3738282" y="5665694"/>
            <a:ext cx="1597025" cy="1192213"/>
          </a:xfrm>
          <a:prstGeom prst="rect">
            <a:avLst/>
          </a:prstGeom>
          <a:noFill/>
          <a:ln w="9525">
            <a:noFill/>
            <a:miter lim="800000"/>
            <a:headEnd/>
            <a:tailEnd/>
          </a:ln>
        </p:spPr>
      </p:pic>
      <p:pic>
        <p:nvPicPr>
          <p:cNvPr id="15364" name="Picture 4"/>
          <p:cNvPicPr>
            <a:picLocks noChangeAspect="1" noChangeArrowheads="1"/>
          </p:cNvPicPr>
          <p:nvPr/>
        </p:nvPicPr>
        <p:blipFill>
          <a:blip r:embed="rId9"/>
          <a:srcRect/>
          <a:stretch>
            <a:fillRect/>
          </a:stretch>
        </p:blipFill>
        <p:spPr bwMode="auto">
          <a:xfrm>
            <a:off x="7117977" y="6804212"/>
            <a:ext cx="914400" cy="28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R="444500" algn="r">
              <a:lnSpc>
                <a:spcPct val="100000"/>
              </a:lnSpc>
            </a:pPr>
            <a:r>
              <a:rPr sz="1200" b="1" spc="10" dirty="0">
                <a:solidFill>
                  <a:srgbClr val="E5007D"/>
                </a:solidFill>
                <a:latin typeface="Calibri"/>
                <a:cs typeface="Calibri"/>
              </a:rPr>
              <a:t>29</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30</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1998"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31</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33" y="457212"/>
            <a:ext cx="3658870"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534670" y="472141"/>
            <a:ext cx="9624060" cy="430887"/>
          </a:xfrm>
          <a:prstGeom prst="rect">
            <a:avLst/>
          </a:prstGeom>
        </p:spPr>
        <p:txBody>
          <a:bodyPr vert="horz" wrap="square" lIns="0" tIns="0" rIns="0" bIns="0" rtlCol="0">
            <a:spAutoFit/>
          </a:bodyPr>
          <a:lstStyle/>
          <a:p>
            <a:pPr algn="r">
              <a:lnSpc>
                <a:spcPct val="100000"/>
              </a:lnSpc>
            </a:pPr>
            <a:r>
              <a:rPr sz="2800" spc="95" dirty="0">
                <a:solidFill>
                  <a:schemeClr val="bg1">
                    <a:lumMod val="50000"/>
                  </a:schemeClr>
                </a:solidFill>
              </a:rPr>
              <a:t>DESIGNET</a:t>
            </a:r>
          </a:p>
        </p:txBody>
      </p:sp>
      <p:sp>
        <p:nvSpPr>
          <p:cNvPr id="5" name="object 5"/>
          <p:cNvSpPr/>
          <p:nvPr/>
        </p:nvSpPr>
        <p:spPr>
          <a:xfrm>
            <a:off x="4535995" y="3762006"/>
            <a:ext cx="5698807" cy="3340798"/>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4523299" y="2634169"/>
            <a:ext cx="2477135" cy="635000"/>
          </a:xfrm>
          <a:prstGeom prst="rect">
            <a:avLst/>
          </a:prstGeom>
        </p:spPr>
        <p:txBody>
          <a:bodyPr vert="horz" wrap="square" lIns="0" tIns="0" rIns="0" bIns="0" rtlCol="0">
            <a:spAutoFit/>
          </a:bodyPr>
          <a:lstStyle/>
          <a:p>
            <a:pPr marL="12700" marR="5080" algn="just">
              <a:lnSpc>
                <a:spcPct val="104200"/>
              </a:lnSpc>
            </a:pPr>
            <a:r>
              <a:rPr sz="800" spc="-65" dirty="0">
                <a:solidFill>
                  <a:srgbClr val="3C3C3B"/>
                </a:solidFill>
                <a:latin typeface="Calibri"/>
                <a:cs typeface="Calibri"/>
              </a:rPr>
              <a:t>T</a:t>
            </a:r>
            <a:r>
              <a:rPr sz="800" spc="-45" dirty="0">
                <a:solidFill>
                  <a:srgbClr val="3C3C3B"/>
                </a:solidFill>
                <a:latin typeface="Calibri"/>
                <a:cs typeface="Calibri"/>
              </a:rPr>
              <a:t>he</a:t>
            </a:r>
            <a:r>
              <a:rPr sz="800" dirty="0">
                <a:solidFill>
                  <a:srgbClr val="3C3C3B"/>
                </a:solidFill>
                <a:latin typeface="Calibri"/>
                <a:cs typeface="Calibri"/>
              </a:rPr>
              <a:t>  </a:t>
            </a:r>
            <a:r>
              <a:rPr sz="800" spc="-90" dirty="0">
                <a:solidFill>
                  <a:srgbClr val="3C3C3B"/>
                </a:solidFill>
                <a:latin typeface="Calibri"/>
                <a:cs typeface="Calibri"/>
              </a:rPr>
              <a:t> </a:t>
            </a:r>
            <a:r>
              <a:rPr sz="800" spc="-25" dirty="0">
                <a:solidFill>
                  <a:srgbClr val="3C3C3B"/>
                </a:solidFill>
                <a:latin typeface="Calibri"/>
                <a:cs typeface="Calibri"/>
              </a:rPr>
              <a:t>Designets</a:t>
            </a:r>
            <a:r>
              <a:rPr sz="800" dirty="0">
                <a:solidFill>
                  <a:srgbClr val="3C3C3B"/>
                </a:solidFill>
                <a:latin typeface="Calibri"/>
                <a:cs typeface="Calibri"/>
              </a:rPr>
              <a:t> </a:t>
            </a:r>
            <a:r>
              <a:rPr sz="800" spc="85" dirty="0">
                <a:solidFill>
                  <a:srgbClr val="3C3C3B"/>
                </a:solidFill>
                <a:latin typeface="Calibri"/>
                <a:cs typeface="Calibri"/>
              </a:rPr>
              <a:t> </a:t>
            </a:r>
            <a:r>
              <a:rPr sz="800" spc="-40" dirty="0">
                <a:solidFill>
                  <a:srgbClr val="3C3C3B"/>
                </a:solidFill>
                <a:latin typeface="Calibri"/>
                <a:cs typeface="Calibri"/>
              </a:rPr>
              <a:t>are</a:t>
            </a:r>
            <a:r>
              <a:rPr sz="800" dirty="0">
                <a:solidFill>
                  <a:srgbClr val="3C3C3B"/>
                </a:solidFill>
                <a:latin typeface="Calibri"/>
                <a:cs typeface="Calibri"/>
              </a:rPr>
              <a:t>  </a:t>
            </a:r>
            <a:r>
              <a:rPr sz="800" spc="-90" dirty="0">
                <a:solidFill>
                  <a:srgbClr val="3C3C3B"/>
                </a:solidFill>
                <a:latin typeface="Calibri"/>
                <a:cs typeface="Calibri"/>
              </a:rPr>
              <a:t> </a:t>
            </a:r>
            <a:r>
              <a:rPr sz="800" spc="-40" dirty="0">
                <a:solidFill>
                  <a:srgbClr val="3C3C3B"/>
                </a:solidFill>
                <a:latin typeface="Calibri"/>
                <a:cs typeface="Calibri"/>
              </a:rPr>
              <a:t>the</a:t>
            </a:r>
            <a:r>
              <a:rPr sz="800" dirty="0">
                <a:solidFill>
                  <a:srgbClr val="3C3C3B"/>
                </a:solidFill>
                <a:latin typeface="Calibri"/>
                <a:cs typeface="Calibri"/>
              </a:rPr>
              <a:t>  </a:t>
            </a:r>
            <a:r>
              <a:rPr sz="800" spc="-90" dirty="0">
                <a:solidFill>
                  <a:srgbClr val="3C3C3B"/>
                </a:solidFill>
                <a:latin typeface="Calibri"/>
                <a:cs typeface="Calibri"/>
              </a:rPr>
              <a:t> </a:t>
            </a:r>
            <a:r>
              <a:rPr sz="800" spc="-50" dirty="0">
                <a:solidFill>
                  <a:srgbClr val="3C3C3B"/>
                </a:solidFill>
                <a:latin typeface="Calibri"/>
                <a:cs typeface="Calibri"/>
              </a:rPr>
              <a:t>mos</a:t>
            </a:r>
            <a:r>
              <a:rPr sz="800" spc="-25" dirty="0">
                <a:solidFill>
                  <a:srgbClr val="3C3C3B"/>
                </a:solidFill>
                <a:latin typeface="Calibri"/>
                <a:cs typeface="Calibri"/>
              </a:rPr>
              <a:t>t</a:t>
            </a:r>
            <a:r>
              <a:rPr sz="800" dirty="0">
                <a:solidFill>
                  <a:srgbClr val="3C3C3B"/>
                </a:solidFill>
                <a:latin typeface="Calibri"/>
                <a:cs typeface="Calibri"/>
              </a:rPr>
              <a:t>  </a:t>
            </a:r>
            <a:r>
              <a:rPr sz="800" spc="-90" dirty="0">
                <a:solidFill>
                  <a:srgbClr val="3C3C3B"/>
                </a:solidFill>
                <a:latin typeface="Calibri"/>
                <a:cs typeface="Calibri"/>
              </a:rPr>
              <a:t> </a:t>
            </a:r>
            <a:r>
              <a:rPr sz="800" spc="-20" dirty="0">
                <a:solidFill>
                  <a:srgbClr val="3C3C3B"/>
                </a:solidFill>
                <a:latin typeface="Calibri"/>
                <a:cs typeface="Calibri"/>
              </a:rPr>
              <a:t>a</a:t>
            </a:r>
            <a:r>
              <a:rPr sz="800" spc="-35" dirty="0">
                <a:solidFill>
                  <a:srgbClr val="3C3C3B"/>
                </a:solidFill>
                <a:latin typeface="Calibri"/>
                <a:cs typeface="Calibri"/>
              </a:rPr>
              <a:t>v</a:t>
            </a:r>
            <a:r>
              <a:rPr sz="800" spc="-25" dirty="0">
                <a:solidFill>
                  <a:srgbClr val="3C3C3B"/>
                </a:solidFill>
                <a:latin typeface="Calibri"/>
                <a:cs typeface="Calibri"/>
              </a:rPr>
              <a:t>ant-gar</a:t>
            </a:r>
            <a:r>
              <a:rPr sz="800" spc="-35" dirty="0">
                <a:solidFill>
                  <a:srgbClr val="3C3C3B"/>
                </a:solidFill>
                <a:latin typeface="Calibri"/>
                <a:cs typeface="Calibri"/>
              </a:rPr>
              <a:t>d</a:t>
            </a:r>
            <a:r>
              <a:rPr sz="800" spc="-45" dirty="0">
                <a:solidFill>
                  <a:srgbClr val="3C3C3B"/>
                </a:solidFill>
                <a:latin typeface="Calibri"/>
                <a:cs typeface="Calibri"/>
              </a:rPr>
              <a:t>e</a:t>
            </a:r>
            <a:r>
              <a:rPr sz="800" dirty="0">
                <a:solidFill>
                  <a:srgbClr val="3C3C3B"/>
                </a:solidFill>
                <a:latin typeface="Calibri"/>
                <a:cs typeface="Calibri"/>
              </a:rPr>
              <a:t>  </a:t>
            </a:r>
            <a:r>
              <a:rPr sz="800" spc="-90" dirty="0">
                <a:solidFill>
                  <a:srgbClr val="3C3C3B"/>
                </a:solidFill>
                <a:latin typeface="Calibri"/>
                <a:cs typeface="Calibri"/>
              </a:rPr>
              <a:t> </a:t>
            </a:r>
            <a:r>
              <a:rPr sz="800" spc="-40" dirty="0">
                <a:solidFill>
                  <a:srgbClr val="3C3C3B"/>
                </a:solidFill>
                <a:latin typeface="Calibri"/>
                <a:cs typeface="Calibri"/>
              </a:rPr>
              <a:t>system</a:t>
            </a:r>
            <a:r>
              <a:rPr sz="800" spc="-30" dirty="0">
                <a:solidFill>
                  <a:srgbClr val="3C3C3B"/>
                </a:solidFill>
                <a:latin typeface="Calibri"/>
                <a:cs typeface="Calibri"/>
              </a:rPr>
              <a:t>s</a:t>
            </a:r>
            <a:r>
              <a:rPr sz="800" dirty="0">
                <a:solidFill>
                  <a:srgbClr val="3C3C3B"/>
                </a:solidFill>
                <a:latin typeface="Calibri"/>
                <a:cs typeface="Calibri"/>
              </a:rPr>
              <a:t>  </a:t>
            </a:r>
            <a:r>
              <a:rPr sz="800" spc="-90" dirty="0">
                <a:solidFill>
                  <a:srgbClr val="3C3C3B"/>
                </a:solidFill>
                <a:latin typeface="Calibri"/>
                <a:cs typeface="Calibri"/>
              </a:rPr>
              <a:t> </a:t>
            </a:r>
            <a:r>
              <a:rPr sz="800" spc="-45" dirty="0">
                <a:solidFill>
                  <a:srgbClr val="3C3C3B"/>
                </a:solidFill>
                <a:latin typeface="Calibri"/>
                <a:cs typeface="Calibri"/>
              </a:rPr>
              <a:t>from</a:t>
            </a:r>
            <a:r>
              <a:rPr sz="800" dirty="0">
                <a:solidFill>
                  <a:srgbClr val="3C3C3B"/>
                </a:solidFill>
                <a:latin typeface="Calibri"/>
                <a:cs typeface="Calibri"/>
              </a:rPr>
              <a:t>  </a:t>
            </a:r>
            <a:r>
              <a:rPr sz="800" spc="-90" dirty="0">
                <a:solidFill>
                  <a:srgbClr val="3C3C3B"/>
                </a:solidFill>
                <a:latin typeface="Calibri"/>
                <a:cs typeface="Calibri"/>
              </a:rPr>
              <a:t> </a:t>
            </a:r>
            <a:r>
              <a:rPr sz="800" spc="-25" dirty="0">
                <a:solidFill>
                  <a:srgbClr val="3C3C3B"/>
                </a:solidFill>
                <a:latin typeface="Calibri"/>
                <a:cs typeface="Calibri"/>
              </a:rPr>
              <a:t>an</a:t>
            </a:r>
            <a:r>
              <a:rPr sz="800" spc="-15" dirty="0">
                <a:solidFill>
                  <a:srgbClr val="3C3C3B"/>
                </a:solidFill>
                <a:latin typeface="Calibri"/>
                <a:cs typeface="Calibri"/>
              </a:rPr>
              <a:t> </a:t>
            </a:r>
            <a:r>
              <a:rPr sz="800" spc="-30" dirty="0">
                <a:solidFill>
                  <a:srgbClr val="3C3C3B"/>
                </a:solidFill>
                <a:latin typeface="Calibri"/>
                <a:cs typeface="Calibri"/>
              </a:rPr>
              <a:t>aesthetic</a:t>
            </a:r>
            <a:r>
              <a:rPr sz="800" spc="10" dirty="0">
                <a:solidFill>
                  <a:srgbClr val="3C3C3B"/>
                </a:solidFill>
                <a:latin typeface="Calibri"/>
                <a:cs typeface="Calibri"/>
              </a:rPr>
              <a:t> </a:t>
            </a:r>
            <a:r>
              <a:rPr sz="800" spc="-35" dirty="0">
                <a:solidFill>
                  <a:srgbClr val="3C3C3B"/>
                </a:solidFill>
                <a:latin typeface="Calibri"/>
                <a:cs typeface="Calibri"/>
              </a:rPr>
              <a:t>point</a:t>
            </a:r>
            <a:r>
              <a:rPr sz="800" spc="10" dirty="0">
                <a:solidFill>
                  <a:srgbClr val="3C3C3B"/>
                </a:solidFill>
                <a:latin typeface="Calibri"/>
                <a:cs typeface="Calibri"/>
              </a:rPr>
              <a:t> </a:t>
            </a:r>
            <a:r>
              <a:rPr sz="800" spc="-30" dirty="0">
                <a:solidFill>
                  <a:srgbClr val="3C3C3B"/>
                </a:solidFill>
                <a:latin typeface="Calibri"/>
                <a:cs typeface="Calibri"/>
              </a:rPr>
              <a:t>of</a:t>
            </a:r>
            <a:r>
              <a:rPr sz="800" spc="10" dirty="0">
                <a:solidFill>
                  <a:srgbClr val="3C3C3B"/>
                </a:solidFill>
                <a:latin typeface="Calibri"/>
                <a:cs typeface="Calibri"/>
              </a:rPr>
              <a:t> </a:t>
            </a:r>
            <a:r>
              <a:rPr sz="800" spc="-25" dirty="0">
                <a:solidFill>
                  <a:srgbClr val="3C3C3B"/>
                </a:solidFill>
                <a:latin typeface="Calibri"/>
                <a:cs typeface="Calibri"/>
              </a:rPr>
              <a:t>vie</a:t>
            </a:r>
            <a:r>
              <a:rPr sz="800" spc="-105" dirty="0">
                <a:solidFill>
                  <a:srgbClr val="3C3C3B"/>
                </a:solidFill>
                <a:latin typeface="Calibri"/>
                <a:cs typeface="Calibri"/>
              </a:rPr>
              <a:t>w</a:t>
            </a:r>
            <a:r>
              <a:rPr sz="800" spc="-10" dirty="0">
                <a:solidFill>
                  <a:srgbClr val="3C3C3B"/>
                </a:solidFill>
                <a:latin typeface="Calibri"/>
                <a:cs typeface="Calibri"/>
              </a:rPr>
              <a:t>.</a:t>
            </a:r>
            <a:endParaRPr sz="800" dirty="0">
              <a:latin typeface="Calibri"/>
              <a:cs typeface="Calibri"/>
            </a:endParaRPr>
          </a:p>
          <a:p>
            <a:pPr marL="12700" marR="5080" algn="just">
              <a:lnSpc>
                <a:spcPct val="104200"/>
              </a:lnSpc>
            </a:pPr>
            <a:r>
              <a:rPr sz="800" spc="-65" dirty="0">
                <a:solidFill>
                  <a:srgbClr val="3C3C3B"/>
                </a:solidFill>
                <a:latin typeface="Calibri"/>
                <a:cs typeface="Calibri"/>
              </a:rPr>
              <a:t>T</a:t>
            </a:r>
            <a:r>
              <a:rPr sz="800" spc="-45" dirty="0">
                <a:solidFill>
                  <a:srgbClr val="3C3C3B"/>
                </a:solidFill>
                <a:latin typeface="Calibri"/>
                <a:cs typeface="Calibri"/>
              </a:rPr>
              <a:t>he</a:t>
            </a:r>
            <a:r>
              <a:rPr sz="800" dirty="0">
                <a:solidFill>
                  <a:srgbClr val="3C3C3B"/>
                </a:solidFill>
                <a:latin typeface="Calibri"/>
                <a:cs typeface="Calibri"/>
              </a:rPr>
              <a:t>  </a:t>
            </a:r>
            <a:r>
              <a:rPr sz="800" spc="-80" dirty="0">
                <a:solidFill>
                  <a:srgbClr val="3C3C3B"/>
                </a:solidFill>
                <a:latin typeface="Calibri"/>
                <a:cs typeface="Calibri"/>
              </a:rPr>
              <a:t> </a:t>
            </a:r>
            <a:r>
              <a:rPr sz="800" spc="-35" dirty="0">
                <a:solidFill>
                  <a:srgbClr val="3C3C3B"/>
                </a:solidFill>
                <a:latin typeface="Calibri"/>
                <a:cs typeface="Calibri"/>
              </a:rPr>
              <a:t>wire</a:t>
            </a:r>
            <a:r>
              <a:rPr sz="800" dirty="0">
                <a:solidFill>
                  <a:srgbClr val="3C3C3B"/>
                </a:solidFill>
                <a:latin typeface="Calibri"/>
                <a:cs typeface="Calibri"/>
              </a:rPr>
              <a:t>  </a:t>
            </a:r>
            <a:r>
              <a:rPr sz="800" spc="-80" dirty="0">
                <a:solidFill>
                  <a:srgbClr val="3C3C3B"/>
                </a:solidFill>
                <a:latin typeface="Calibri"/>
                <a:cs typeface="Calibri"/>
              </a:rPr>
              <a:t> </a:t>
            </a:r>
            <a:r>
              <a:rPr sz="800" spc="-45" dirty="0">
                <a:solidFill>
                  <a:srgbClr val="3C3C3B"/>
                </a:solidFill>
                <a:latin typeface="Calibri"/>
                <a:cs typeface="Calibri"/>
              </a:rPr>
              <a:t>mesh</a:t>
            </a:r>
            <a:r>
              <a:rPr sz="800" spc="-20" dirty="0">
                <a:solidFill>
                  <a:srgbClr val="3C3C3B"/>
                </a:solidFill>
                <a:latin typeface="Calibri"/>
                <a:cs typeface="Calibri"/>
              </a:rPr>
              <a:t>,</a:t>
            </a:r>
            <a:r>
              <a:rPr sz="800" dirty="0">
                <a:solidFill>
                  <a:srgbClr val="3C3C3B"/>
                </a:solidFill>
                <a:latin typeface="Calibri"/>
                <a:cs typeface="Calibri"/>
              </a:rPr>
              <a:t> </a:t>
            </a:r>
            <a:r>
              <a:rPr sz="800" spc="75" dirty="0">
                <a:solidFill>
                  <a:srgbClr val="3C3C3B"/>
                </a:solidFill>
                <a:latin typeface="Calibri"/>
                <a:cs typeface="Calibri"/>
              </a:rPr>
              <a:t> </a:t>
            </a:r>
            <a:r>
              <a:rPr sz="800" spc="-20" dirty="0">
                <a:solidFill>
                  <a:srgbClr val="3C3C3B"/>
                </a:solidFill>
                <a:latin typeface="Calibri"/>
                <a:cs typeface="Calibri"/>
              </a:rPr>
              <a:t>a</a:t>
            </a:r>
            <a:r>
              <a:rPr sz="800" dirty="0">
                <a:solidFill>
                  <a:srgbClr val="3C3C3B"/>
                </a:solidFill>
                <a:latin typeface="Calibri"/>
                <a:cs typeface="Calibri"/>
              </a:rPr>
              <a:t>  </a:t>
            </a:r>
            <a:r>
              <a:rPr sz="800" spc="-80" dirty="0">
                <a:solidFill>
                  <a:srgbClr val="3C3C3B"/>
                </a:solidFill>
                <a:latin typeface="Calibri"/>
                <a:cs typeface="Calibri"/>
              </a:rPr>
              <a:t> </a:t>
            </a:r>
            <a:r>
              <a:rPr sz="800" spc="-40" dirty="0">
                <a:solidFill>
                  <a:srgbClr val="3C3C3B"/>
                </a:solidFill>
                <a:latin typeface="Calibri"/>
                <a:cs typeface="Calibri"/>
              </a:rPr>
              <a:t>product</a:t>
            </a:r>
            <a:r>
              <a:rPr sz="800" dirty="0">
                <a:solidFill>
                  <a:srgbClr val="3C3C3B"/>
                </a:solidFill>
                <a:latin typeface="Calibri"/>
                <a:cs typeface="Calibri"/>
              </a:rPr>
              <a:t>  </a:t>
            </a:r>
            <a:r>
              <a:rPr sz="800" spc="-80" dirty="0">
                <a:solidFill>
                  <a:srgbClr val="3C3C3B"/>
                </a:solidFill>
                <a:latin typeface="Calibri"/>
                <a:cs typeface="Calibri"/>
              </a:rPr>
              <a:t> </a:t>
            </a:r>
            <a:r>
              <a:rPr sz="800" spc="-35" dirty="0">
                <a:solidFill>
                  <a:srgbClr val="3C3C3B"/>
                </a:solidFill>
                <a:latin typeface="Calibri"/>
                <a:cs typeface="Calibri"/>
              </a:rPr>
              <a:t>used</a:t>
            </a:r>
            <a:r>
              <a:rPr sz="800" dirty="0">
                <a:solidFill>
                  <a:srgbClr val="3C3C3B"/>
                </a:solidFill>
                <a:latin typeface="Calibri"/>
                <a:cs typeface="Calibri"/>
              </a:rPr>
              <a:t>  </a:t>
            </a:r>
            <a:r>
              <a:rPr sz="800" spc="-80" dirty="0">
                <a:solidFill>
                  <a:srgbClr val="3C3C3B"/>
                </a:solidFill>
                <a:latin typeface="Calibri"/>
                <a:cs typeface="Calibri"/>
              </a:rPr>
              <a:t> </a:t>
            </a:r>
            <a:r>
              <a:rPr sz="800" spc="-30" dirty="0">
                <a:solidFill>
                  <a:srgbClr val="3C3C3B"/>
                </a:solidFill>
                <a:latin typeface="Calibri"/>
                <a:cs typeface="Calibri"/>
              </a:rPr>
              <a:t>almost</a:t>
            </a:r>
            <a:r>
              <a:rPr sz="800" dirty="0">
                <a:solidFill>
                  <a:srgbClr val="3C3C3B"/>
                </a:solidFill>
                <a:latin typeface="Calibri"/>
                <a:cs typeface="Calibri"/>
              </a:rPr>
              <a:t>  </a:t>
            </a:r>
            <a:r>
              <a:rPr sz="800" spc="-80" dirty="0">
                <a:solidFill>
                  <a:srgbClr val="3C3C3B"/>
                </a:solidFill>
                <a:latin typeface="Calibri"/>
                <a:cs typeface="Calibri"/>
              </a:rPr>
              <a:t> </a:t>
            </a:r>
            <a:r>
              <a:rPr sz="800" spc="-30" dirty="0">
                <a:solidFill>
                  <a:srgbClr val="3C3C3B"/>
                </a:solidFill>
                <a:latin typeface="Calibri"/>
                <a:cs typeface="Calibri"/>
              </a:rPr>
              <a:t>exclusively</a:t>
            </a:r>
            <a:r>
              <a:rPr sz="800" dirty="0">
                <a:solidFill>
                  <a:srgbClr val="3C3C3B"/>
                </a:solidFill>
                <a:latin typeface="Calibri"/>
                <a:cs typeface="Calibri"/>
              </a:rPr>
              <a:t>  </a:t>
            </a:r>
            <a:r>
              <a:rPr sz="800" spc="-80" dirty="0">
                <a:solidFill>
                  <a:srgbClr val="3C3C3B"/>
                </a:solidFill>
                <a:latin typeface="Calibri"/>
                <a:cs typeface="Calibri"/>
              </a:rPr>
              <a:t> </a:t>
            </a:r>
            <a:r>
              <a:rPr sz="800" spc="-20" dirty="0">
                <a:solidFill>
                  <a:srgbClr val="3C3C3B"/>
                </a:solidFill>
                <a:latin typeface="Calibri"/>
                <a:cs typeface="Calibri"/>
              </a:rPr>
              <a:t>i</a:t>
            </a:r>
            <a:r>
              <a:rPr sz="800" spc="-30" dirty="0">
                <a:solidFill>
                  <a:srgbClr val="3C3C3B"/>
                </a:solidFill>
                <a:latin typeface="Calibri"/>
                <a:cs typeface="Calibri"/>
              </a:rPr>
              <a:t>n</a:t>
            </a:r>
            <a:r>
              <a:rPr sz="800" dirty="0">
                <a:solidFill>
                  <a:srgbClr val="3C3C3B"/>
                </a:solidFill>
                <a:latin typeface="Calibri"/>
                <a:cs typeface="Calibri"/>
              </a:rPr>
              <a:t>  </a:t>
            </a:r>
            <a:r>
              <a:rPr sz="800" spc="-80" dirty="0">
                <a:solidFill>
                  <a:srgbClr val="3C3C3B"/>
                </a:solidFill>
                <a:latin typeface="Calibri"/>
                <a:cs typeface="Calibri"/>
              </a:rPr>
              <a:t> </a:t>
            </a:r>
            <a:r>
              <a:rPr sz="800" spc="-40" dirty="0">
                <a:solidFill>
                  <a:srgbClr val="3C3C3B"/>
                </a:solidFill>
                <a:latin typeface="Calibri"/>
                <a:cs typeface="Calibri"/>
              </a:rPr>
              <a:t>the</a:t>
            </a:r>
            <a:r>
              <a:rPr sz="800" spc="-20" dirty="0">
                <a:solidFill>
                  <a:srgbClr val="3C3C3B"/>
                </a:solidFill>
                <a:latin typeface="Calibri"/>
                <a:cs typeface="Calibri"/>
              </a:rPr>
              <a:t> </a:t>
            </a:r>
            <a:r>
              <a:rPr sz="800" spc="-35" dirty="0">
                <a:solidFill>
                  <a:srgbClr val="3C3C3B"/>
                </a:solidFill>
                <a:latin typeface="Calibri"/>
                <a:cs typeface="Calibri"/>
              </a:rPr>
              <a:t>industria</a:t>
            </a:r>
            <a:r>
              <a:rPr sz="800" spc="-15" dirty="0">
                <a:solidFill>
                  <a:srgbClr val="3C3C3B"/>
                </a:solidFill>
                <a:latin typeface="Calibri"/>
                <a:cs typeface="Calibri"/>
              </a:rPr>
              <a:t>l</a:t>
            </a:r>
            <a:r>
              <a:rPr sz="800" dirty="0">
                <a:solidFill>
                  <a:srgbClr val="3C3C3B"/>
                </a:solidFill>
                <a:latin typeface="Calibri"/>
                <a:cs typeface="Calibri"/>
              </a:rPr>
              <a:t> </a:t>
            </a:r>
            <a:r>
              <a:rPr sz="800" spc="-55" dirty="0">
                <a:solidFill>
                  <a:srgbClr val="3C3C3B"/>
                </a:solidFill>
                <a:latin typeface="Calibri"/>
                <a:cs typeface="Calibri"/>
              </a:rPr>
              <a:t> </a:t>
            </a:r>
            <a:r>
              <a:rPr sz="800" spc="-25" dirty="0">
                <a:solidFill>
                  <a:srgbClr val="3C3C3B"/>
                </a:solidFill>
                <a:latin typeface="Calibri"/>
                <a:cs typeface="Calibri"/>
              </a:rPr>
              <a:t>field,</a:t>
            </a:r>
            <a:r>
              <a:rPr sz="800" dirty="0">
                <a:solidFill>
                  <a:srgbClr val="3C3C3B"/>
                </a:solidFill>
                <a:latin typeface="Calibri"/>
                <a:cs typeface="Calibri"/>
              </a:rPr>
              <a:t> </a:t>
            </a:r>
            <a:r>
              <a:rPr sz="800" spc="-85" dirty="0">
                <a:solidFill>
                  <a:srgbClr val="3C3C3B"/>
                </a:solidFill>
                <a:latin typeface="Calibri"/>
                <a:cs typeface="Calibri"/>
              </a:rPr>
              <a:t> </a:t>
            </a:r>
            <a:r>
              <a:rPr sz="800" spc="-40" dirty="0">
                <a:solidFill>
                  <a:srgbClr val="3C3C3B"/>
                </a:solidFill>
                <a:latin typeface="Calibri"/>
                <a:cs typeface="Calibri"/>
              </a:rPr>
              <a:t>reinvented</a:t>
            </a:r>
            <a:r>
              <a:rPr sz="800" dirty="0">
                <a:solidFill>
                  <a:srgbClr val="3C3C3B"/>
                </a:solidFill>
                <a:latin typeface="Calibri"/>
                <a:cs typeface="Calibri"/>
              </a:rPr>
              <a:t> </a:t>
            </a:r>
            <a:r>
              <a:rPr sz="800" spc="-60" dirty="0">
                <a:solidFill>
                  <a:srgbClr val="3C3C3B"/>
                </a:solidFill>
                <a:latin typeface="Calibri"/>
                <a:cs typeface="Calibri"/>
              </a:rPr>
              <a:t> </a:t>
            </a:r>
            <a:r>
              <a:rPr sz="800" spc="-20" dirty="0">
                <a:solidFill>
                  <a:srgbClr val="3C3C3B"/>
                </a:solidFill>
                <a:latin typeface="Calibri"/>
                <a:cs typeface="Calibri"/>
              </a:rPr>
              <a:t>i</a:t>
            </a:r>
            <a:r>
              <a:rPr sz="800" spc="-30" dirty="0">
                <a:solidFill>
                  <a:srgbClr val="3C3C3B"/>
                </a:solidFill>
                <a:latin typeface="Calibri"/>
                <a:cs typeface="Calibri"/>
              </a:rPr>
              <a:t>n</a:t>
            </a:r>
            <a:r>
              <a:rPr sz="800" dirty="0">
                <a:solidFill>
                  <a:srgbClr val="3C3C3B"/>
                </a:solidFill>
                <a:latin typeface="Calibri"/>
                <a:cs typeface="Calibri"/>
              </a:rPr>
              <a:t> </a:t>
            </a:r>
            <a:r>
              <a:rPr sz="800" spc="-55" dirty="0">
                <a:solidFill>
                  <a:srgbClr val="3C3C3B"/>
                </a:solidFill>
                <a:latin typeface="Calibri"/>
                <a:cs typeface="Calibri"/>
              </a:rPr>
              <a:t> </a:t>
            </a:r>
            <a:r>
              <a:rPr sz="800" spc="-25" dirty="0">
                <a:solidFill>
                  <a:srgbClr val="3C3C3B"/>
                </a:solidFill>
                <a:latin typeface="Calibri"/>
                <a:cs typeface="Calibri"/>
              </a:rPr>
              <a:t>an</a:t>
            </a:r>
            <a:r>
              <a:rPr sz="800" dirty="0">
                <a:solidFill>
                  <a:srgbClr val="3C3C3B"/>
                </a:solidFill>
                <a:latin typeface="Calibri"/>
                <a:cs typeface="Calibri"/>
              </a:rPr>
              <a:t> </a:t>
            </a:r>
            <a:r>
              <a:rPr sz="800" spc="-55" dirty="0">
                <a:solidFill>
                  <a:srgbClr val="3C3C3B"/>
                </a:solidFill>
                <a:latin typeface="Calibri"/>
                <a:cs typeface="Calibri"/>
              </a:rPr>
              <a:t> </a:t>
            </a:r>
            <a:r>
              <a:rPr sz="800" spc="-30" dirty="0">
                <a:solidFill>
                  <a:srgbClr val="3C3C3B"/>
                </a:solidFill>
                <a:latin typeface="Calibri"/>
                <a:cs typeface="Calibri"/>
              </a:rPr>
              <a:t>architectural</a:t>
            </a:r>
            <a:r>
              <a:rPr sz="800" dirty="0">
                <a:solidFill>
                  <a:srgbClr val="3C3C3B"/>
                </a:solidFill>
                <a:latin typeface="Calibri"/>
                <a:cs typeface="Calibri"/>
              </a:rPr>
              <a:t> </a:t>
            </a:r>
            <a:r>
              <a:rPr sz="800" spc="-60" dirty="0">
                <a:solidFill>
                  <a:srgbClr val="3C3C3B"/>
                </a:solidFill>
                <a:latin typeface="Calibri"/>
                <a:cs typeface="Calibri"/>
              </a:rPr>
              <a:t> </a:t>
            </a:r>
            <a:r>
              <a:rPr sz="800" spc="-30" dirty="0">
                <a:solidFill>
                  <a:srgbClr val="3C3C3B"/>
                </a:solidFill>
                <a:latin typeface="Calibri"/>
                <a:cs typeface="Calibri"/>
              </a:rPr>
              <a:t>styl</a:t>
            </a:r>
            <a:r>
              <a:rPr sz="800" spc="-70" dirty="0">
                <a:solidFill>
                  <a:srgbClr val="3C3C3B"/>
                </a:solidFill>
                <a:latin typeface="Calibri"/>
                <a:cs typeface="Calibri"/>
              </a:rPr>
              <a:t>e</a:t>
            </a:r>
            <a:r>
              <a:rPr sz="800" spc="-10" dirty="0">
                <a:solidFill>
                  <a:srgbClr val="3C3C3B"/>
                </a:solidFill>
                <a:latin typeface="Calibri"/>
                <a:cs typeface="Calibri"/>
              </a:rPr>
              <a:t>,</a:t>
            </a:r>
            <a:r>
              <a:rPr sz="800" dirty="0">
                <a:solidFill>
                  <a:srgbClr val="3C3C3B"/>
                </a:solidFill>
                <a:latin typeface="Calibri"/>
                <a:cs typeface="Calibri"/>
              </a:rPr>
              <a:t> </a:t>
            </a:r>
            <a:r>
              <a:rPr sz="800" spc="-85" dirty="0">
                <a:solidFill>
                  <a:srgbClr val="3C3C3B"/>
                </a:solidFill>
                <a:latin typeface="Calibri"/>
                <a:cs typeface="Calibri"/>
              </a:rPr>
              <a:t> </a:t>
            </a:r>
            <a:r>
              <a:rPr sz="800" spc="-15" dirty="0">
                <a:solidFill>
                  <a:srgbClr val="3C3C3B"/>
                </a:solidFill>
                <a:latin typeface="Calibri"/>
                <a:cs typeface="Calibri"/>
              </a:rPr>
              <a:t>i</a:t>
            </a:r>
            <a:r>
              <a:rPr sz="800" spc="-20" dirty="0">
                <a:solidFill>
                  <a:srgbClr val="3C3C3B"/>
                </a:solidFill>
                <a:latin typeface="Calibri"/>
                <a:cs typeface="Calibri"/>
              </a:rPr>
              <a:t>s</a:t>
            </a:r>
            <a:r>
              <a:rPr sz="800" dirty="0">
                <a:solidFill>
                  <a:srgbClr val="3C3C3B"/>
                </a:solidFill>
                <a:latin typeface="Calibri"/>
                <a:cs typeface="Calibri"/>
              </a:rPr>
              <a:t> </a:t>
            </a:r>
            <a:r>
              <a:rPr sz="800" spc="-55" dirty="0">
                <a:solidFill>
                  <a:srgbClr val="3C3C3B"/>
                </a:solidFill>
                <a:latin typeface="Calibri"/>
                <a:cs typeface="Calibri"/>
              </a:rPr>
              <a:t> </a:t>
            </a:r>
            <a:r>
              <a:rPr sz="800" spc="-25" dirty="0">
                <a:solidFill>
                  <a:srgbClr val="3C3C3B"/>
                </a:solidFill>
                <a:latin typeface="Calibri"/>
                <a:cs typeface="Calibri"/>
              </a:rPr>
              <a:t>able</a:t>
            </a:r>
            <a:r>
              <a:rPr sz="800" dirty="0">
                <a:solidFill>
                  <a:srgbClr val="3C3C3B"/>
                </a:solidFill>
                <a:latin typeface="Calibri"/>
                <a:cs typeface="Calibri"/>
              </a:rPr>
              <a:t> </a:t>
            </a:r>
            <a:r>
              <a:rPr sz="800" spc="-55" dirty="0">
                <a:solidFill>
                  <a:srgbClr val="3C3C3B"/>
                </a:solidFill>
                <a:latin typeface="Calibri"/>
                <a:cs typeface="Calibri"/>
              </a:rPr>
              <a:t> </a:t>
            </a:r>
            <a:r>
              <a:rPr sz="800" spc="-35" dirty="0">
                <a:solidFill>
                  <a:srgbClr val="3C3C3B"/>
                </a:solidFill>
                <a:latin typeface="Calibri"/>
                <a:cs typeface="Calibri"/>
              </a:rPr>
              <a:t>to</a:t>
            </a:r>
            <a:r>
              <a:rPr sz="800" spc="-20" dirty="0">
                <a:solidFill>
                  <a:srgbClr val="3C3C3B"/>
                </a:solidFill>
                <a:latin typeface="Calibri"/>
                <a:cs typeface="Calibri"/>
              </a:rPr>
              <a:t> </a:t>
            </a:r>
            <a:r>
              <a:rPr sz="800" spc="-25" dirty="0">
                <a:solidFill>
                  <a:srgbClr val="3C3C3B"/>
                </a:solidFill>
                <a:latin typeface="Calibri"/>
                <a:cs typeface="Calibri"/>
              </a:rPr>
              <a:t>satisf</a:t>
            </a:r>
            <a:r>
              <a:rPr sz="800" spc="-30" dirty="0">
                <a:solidFill>
                  <a:srgbClr val="3C3C3B"/>
                </a:solidFill>
                <a:latin typeface="Calibri"/>
                <a:cs typeface="Calibri"/>
              </a:rPr>
              <a:t>y</a:t>
            </a:r>
            <a:r>
              <a:rPr sz="800" spc="10" dirty="0">
                <a:solidFill>
                  <a:srgbClr val="3C3C3B"/>
                </a:solidFill>
                <a:latin typeface="Calibri"/>
                <a:cs typeface="Calibri"/>
              </a:rPr>
              <a:t> </a:t>
            </a:r>
            <a:r>
              <a:rPr sz="800" spc="-40" dirty="0">
                <a:solidFill>
                  <a:srgbClr val="3C3C3B"/>
                </a:solidFill>
                <a:latin typeface="Calibri"/>
                <a:cs typeface="Calibri"/>
              </a:rPr>
              <a:t>the</a:t>
            </a:r>
            <a:r>
              <a:rPr sz="800" spc="10" dirty="0">
                <a:solidFill>
                  <a:srgbClr val="3C3C3B"/>
                </a:solidFill>
                <a:latin typeface="Calibri"/>
                <a:cs typeface="Calibri"/>
              </a:rPr>
              <a:t> </a:t>
            </a:r>
            <a:r>
              <a:rPr sz="800" spc="-50" dirty="0">
                <a:solidFill>
                  <a:srgbClr val="3C3C3B"/>
                </a:solidFill>
                <a:latin typeface="Calibri"/>
                <a:cs typeface="Calibri"/>
              </a:rPr>
              <a:t>mos</a:t>
            </a:r>
            <a:r>
              <a:rPr sz="800" spc="-25" dirty="0">
                <a:solidFill>
                  <a:srgbClr val="3C3C3B"/>
                </a:solidFill>
                <a:latin typeface="Calibri"/>
                <a:cs typeface="Calibri"/>
              </a:rPr>
              <a:t>t</a:t>
            </a:r>
            <a:r>
              <a:rPr sz="800" spc="10" dirty="0">
                <a:solidFill>
                  <a:srgbClr val="3C3C3B"/>
                </a:solidFill>
                <a:latin typeface="Calibri"/>
                <a:cs typeface="Calibri"/>
              </a:rPr>
              <a:t> </a:t>
            </a:r>
            <a:r>
              <a:rPr sz="800" spc="-35" dirty="0">
                <a:solidFill>
                  <a:srgbClr val="3C3C3B"/>
                </a:solidFill>
                <a:latin typeface="Calibri"/>
                <a:cs typeface="Calibri"/>
              </a:rPr>
              <a:t>refined</a:t>
            </a:r>
            <a:r>
              <a:rPr sz="800" spc="10" dirty="0">
                <a:solidFill>
                  <a:srgbClr val="3C3C3B"/>
                </a:solidFill>
                <a:latin typeface="Calibri"/>
                <a:cs typeface="Calibri"/>
              </a:rPr>
              <a:t> </a:t>
            </a:r>
            <a:r>
              <a:rPr sz="800" spc="-30" dirty="0">
                <a:solidFill>
                  <a:srgbClr val="3C3C3B"/>
                </a:solidFill>
                <a:latin typeface="Calibri"/>
                <a:cs typeface="Calibri"/>
              </a:rPr>
              <a:t>aesthetic</a:t>
            </a:r>
            <a:r>
              <a:rPr sz="800" spc="10" dirty="0">
                <a:solidFill>
                  <a:srgbClr val="3C3C3B"/>
                </a:solidFill>
                <a:latin typeface="Calibri"/>
                <a:cs typeface="Calibri"/>
              </a:rPr>
              <a:t> </a:t>
            </a:r>
            <a:r>
              <a:rPr sz="800" spc="-30" dirty="0">
                <a:solidFill>
                  <a:srgbClr val="3C3C3B"/>
                </a:solidFill>
                <a:latin typeface="Calibri"/>
                <a:cs typeface="Calibri"/>
              </a:rPr>
              <a:t>taste</a:t>
            </a:r>
            <a:r>
              <a:rPr sz="800" spc="-60" dirty="0">
                <a:solidFill>
                  <a:srgbClr val="3C3C3B"/>
                </a:solidFill>
                <a:latin typeface="Calibri"/>
                <a:cs typeface="Calibri"/>
              </a:rPr>
              <a:t>s</a:t>
            </a:r>
            <a:r>
              <a:rPr sz="800" spc="-10" dirty="0">
                <a:solidFill>
                  <a:srgbClr val="3C3C3B"/>
                </a:solidFill>
                <a:latin typeface="Calibri"/>
                <a:cs typeface="Calibri"/>
              </a:rPr>
              <a:t>.</a:t>
            </a:r>
            <a:endParaRPr sz="800" dirty="0">
              <a:latin typeface="Calibri"/>
              <a:cs typeface="Calibri"/>
            </a:endParaRPr>
          </a:p>
        </p:txBody>
      </p:sp>
      <p:sp>
        <p:nvSpPr>
          <p:cNvPr id="7" name="object 7"/>
          <p:cNvSpPr txBox="1"/>
          <p:nvPr/>
        </p:nvSpPr>
        <p:spPr>
          <a:xfrm>
            <a:off x="7770638" y="2634169"/>
            <a:ext cx="2477770" cy="763414"/>
          </a:xfrm>
          <a:prstGeom prst="rect">
            <a:avLst/>
          </a:prstGeom>
        </p:spPr>
        <p:txBody>
          <a:bodyPr vert="horz" wrap="square" lIns="0" tIns="0" rIns="0" bIns="0" rtlCol="0">
            <a:spAutoFit/>
          </a:bodyPr>
          <a:lstStyle/>
          <a:p>
            <a:pPr marL="12700" marR="5080" algn="just">
              <a:lnSpc>
                <a:spcPct val="104200"/>
              </a:lnSpc>
            </a:pPr>
            <a:r>
              <a:rPr lang="ru-RU" sz="800" spc="-10" dirty="0" err="1">
                <a:solidFill>
                  <a:srgbClr val="706F6F"/>
                </a:solidFill>
                <a:latin typeface="Calibri"/>
                <a:cs typeface="Calibri"/>
              </a:rPr>
              <a:t>Designets</a:t>
            </a:r>
            <a:r>
              <a:rPr lang="ru-RU" sz="800" spc="-10" dirty="0">
                <a:solidFill>
                  <a:srgbClr val="706F6F"/>
                </a:solidFill>
                <a:latin typeface="Calibri"/>
                <a:cs typeface="Calibri"/>
              </a:rPr>
              <a:t> - самые авангардные системы с эстетической точки зрения.</a:t>
            </a:r>
          </a:p>
          <a:p>
            <a:pPr marL="12700" marR="5080" algn="just">
              <a:lnSpc>
                <a:spcPct val="104200"/>
              </a:lnSpc>
            </a:pPr>
            <a:r>
              <a:rPr lang="ru-RU" sz="800" spc="-10" dirty="0">
                <a:solidFill>
                  <a:srgbClr val="706F6F"/>
                </a:solidFill>
                <a:latin typeface="Calibri"/>
                <a:cs typeface="Calibri"/>
              </a:rPr>
              <a:t>Проволочная </a:t>
            </a:r>
            <a:r>
              <a:rPr lang="ru-RU" sz="800" spc="-10" dirty="0" smtClean="0">
                <a:solidFill>
                  <a:srgbClr val="706F6F"/>
                </a:solidFill>
                <a:latin typeface="Calibri"/>
                <a:cs typeface="Calibri"/>
              </a:rPr>
              <a:t>сетка - материал, </a:t>
            </a:r>
            <a:r>
              <a:rPr lang="ru-RU" sz="800" spc="-10" dirty="0">
                <a:solidFill>
                  <a:srgbClr val="706F6F"/>
                </a:solidFill>
                <a:latin typeface="Calibri"/>
                <a:cs typeface="Calibri"/>
              </a:rPr>
              <a:t>используемый почти исключительно в промышленности, </a:t>
            </a:r>
            <a:r>
              <a:rPr lang="ru-RU" sz="800" spc="-10" dirty="0" smtClean="0">
                <a:solidFill>
                  <a:srgbClr val="706F6F"/>
                </a:solidFill>
                <a:latin typeface="Calibri"/>
                <a:cs typeface="Calibri"/>
              </a:rPr>
              <a:t>используется по-новому в </a:t>
            </a:r>
            <a:r>
              <a:rPr lang="ru-RU" sz="800" spc="-10" dirty="0">
                <a:solidFill>
                  <a:srgbClr val="706F6F"/>
                </a:solidFill>
                <a:latin typeface="Calibri"/>
                <a:cs typeface="Calibri"/>
              </a:rPr>
              <a:t>архитектурном </a:t>
            </a:r>
            <a:r>
              <a:rPr lang="ru-RU" sz="800" spc="-10" dirty="0" smtClean="0">
                <a:solidFill>
                  <a:srgbClr val="706F6F"/>
                </a:solidFill>
                <a:latin typeface="Calibri"/>
                <a:cs typeface="Calibri"/>
              </a:rPr>
              <a:t>стиле. Такое решение способно </a:t>
            </a:r>
            <a:r>
              <a:rPr lang="ru-RU" sz="800" spc="-10" dirty="0">
                <a:solidFill>
                  <a:srgbClr val="706F6F"/>
                </a:solidFill>
                <a:latin typeface="Calibri"/>
                <a:cs typeface="Calibri"/>
              </a:rPr>
              <a:t>удовлетворить самые изысканные эстетические вкусы.</a:t>
            </a:r>
            <a:endParaRPr sz="800" dirty="0">
              <a:latin typeface="Calibri"/>
              <a:cs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32</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3082823" cy="308537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97998" y="458470"/>
            <a:ext cx="3096006" cy="309599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34236" y="5882342"/>
            <a:ext cx="1191308" cy="1193238"/>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1018741" y="6355853"/>
            <a:ext cx="92710" cy="163830"/>
          </a:xfrm>
          <a:prstGeom prst="rect">
            <a:avLst/>
          </a:prstGeom>
        </p:spPr>
        <p:txBody>
          <a:bodyPr vert="vert270" wrap="square" lIns="0" tIns="0" rIns="0" bIns="0" rtlCol="0">
            <a:spAutoFit/>
          </a:bodyPr>
          <a:lstStyle/>
          <a:p>
            <a:pPr marL="12700">
              <a:lnSpc>
                <a:spcPct val="100000"/>
              </a:lnSpc>
            </a:pPr>
            <a:r>
              <a:rPr sz="500" dirty="0">
                <a:latin typeface="Myriad Pro"/>
                <a:cs typeface="Myriad Pro"/>
              </a:rPr>
              <a:t>1200</a:t>
            </a:r>
            <a:endParaRPr sz="500">
              <a:latin typeface="Myriad Pro"/>
              <a:cs typeface="Myriad Pro"/>
            </a:endParaRPr>
          </a:p>
        </p:txBody>
      </p:sp>
      <p:sp>
        <p:nvSpPr>
          <p:cNvPr id="18" name="object 18"/>
          <p:cNvSpPr txBox="1"/>
          <p:nvPr/>
        </p:nvSpPr>
        <p:spPr>
          <a:xfrm>
            <a:off x="3234540" y="1787364"/>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1</a:t>
            </a:r>
            <a:endParaRPr sz="800">
              <a:latin typeface="Calibri"/>
              <a:cs typeface="Calibri"/>
            </a:endParaRPr>
          </a:p>
        </p:txBody>
      </p:sp>
      <p:sp>
        <p:nvSpPr>
          <p:cNvPr id="19" name="object 19"/>
          <p:cNvSpPr txBox="1"/>
          <p:nvPr/>
        </p:nvSpPr>
        <p:spPr>
          <a:xfrm>
            <a:off x="1571348" y="1939155"/>
            <a:ext cx="2859405" cy="447675"/>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4</a:t>
            </a:r>
            <a:endParaRPr sz="800">
              <a:latin typeface="Calibri"/>
              <a:cs typeface="Calibri"/>
            </a:endParaRPr>
          </a:p>
          <a:p>
            <a:pPr>
              <a:lnSpc>
                <a:spcPct val="100000"/>
              </a:lnSpc>
            </a:pPr>
            <a:endParaRPr sz="800">
              <a:latin typeface="Times New Roman"/>
              <a:cs typeface="Times New Roman"/>
            </a:endParaRPr>
          </a:p>
          <a:p>
            <a:pPr marR="5080" algn="r">
              <a:lnSpc>
                <a:spcPct val="100000"/>
              </a:lnSpc>
              <a:spcBef>
                <a:spcPts val="640"/>
              </a:spcBef>
            </a:pPr>
            <a:r>
              <a:rPr sz="800" b="1" spc="5" dirty="0">
                <a:solidFill>
                  <a:srgbClr val="FFFFFF"/>
                </a:solidFill>
                <a:latin typeface="Calibri"/>
                <a:cs typeface="Calibri"/>
              </a:rPr>
              <a:t>3</a:t>
            </a:r>
            <a:endParaRPr sz="800">
              <a:latin typeface="Calibri"/>
              <a:cs typeface="Calibri"/>
            </a:endParaRPr>
          </a:p>
        </p:txBody>
      </p:sp>
      <p:sp>
        <p:nvSpPr>
          <p:cNvPr id="20" name="object 20"/>
          <p:cNvSpPr txBox="1"/>
          <p:nvPr/>
        </p:nvSpPr>
        <p:spPr>
          <a:xfrm>
            <a:off x="6626862" y="1795187"/>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2</a:t>
            </a:r>
            <a:endParaRPr sz="800">
              <a:latin typeface="Calibri"/>
              <a:cs typeface="Calibri"/>
            </a:endParaRPr>
          </a:p>
        </p:txBody>
      </p:sp>
      <p:sp>
        <p:nvSpPr>
          <p:cNvPr id="25" name="object 25"/>
          <p:cNvSpPr/>
          <p:nvPr/>
        </p:nvSpPr>
        <p:spPr>
          <a:xfrm>
            <a:off x="7150696" y="457212"/>
            <a:ext cx="3082836" cy="3085376"/>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7141679" y="585965"/>
            <a:ext cx="3082823" cy="2965602"/>
          </a:xfrm>
          <a:prstGeom prst="rect">
            <a:avLst/>
          </a:prstGeom>
          <a:blipFill>
            <a:blip r:embed="rId7" cstate="print"/>
            <a:stretch>
              <a:fillRect/>
            </a:stretch>
          </a:blipFill>
        </p:spPr>
        <p:txBody>
          <a:bodyPr wrap="square" lIns="0" tIns="0" rIns="0" bIns="0" rtlCol="0"/>
          <a:lstStyle/>
          <a:p>
            <a:endParaRPr/>
          </a:p>
        </p:txBody>
      </p:sp>
      <p:sp>
        <p:nvSpPr>
          <p:cNvPr id="27" name="object 27"/>
          <p:cNvSpPr txBox="1"/>
          <p:nvPr/>
        </p:nvSpPr>
        <p:spPr>
          <a:xfrm>
            <a:off x="7367300" y="592904"/>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5</a:t>
            </a:r>
            <a:endParaRPr sz="800">
              <a:latin typeface="Calibri"/>
              <a:cs typeface="Calibri"/>
            </a:endParaRPr>
          </a:p>
        </p:txBody>
      </p:sp>
      <p:sp>
        <p:nvSpPr>
          <p:cNvPr id="32" name="object 32"/>
          <p:cNvSpPr txBox="1"/>
          <p:nvPr/>
        </p:nvSpPr>
        <p:spPr>
          <a:xfrm>
            <a:off x="5360300" y="6884248"/>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33" name="object 33"/>
          <p:cNvSpPr/>
          <p:nvPr/>
        </p:nvSpPr>
        <p:spPr>
          <a:xfrm>
            <a:off x="5187779"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34" name="object 34"/>
          <p:cNvSpPr/>
          <p:nvPr/>
        </p:nvSpPr>
        <p:spPr>
          <a:xfrm>
            <a:off x="5140261"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35" name="object 35"/>
          <p:cNvSpPr/>
          <p:nvPr/>
        </p:nvSpPr>
        <p:spPr>
          <a:xfrm>
            <a:off x="5054994"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36" name="object 36"/>
          <p:cNvSpPr txBox="1"/>
          <p:nvPr/>
        </p:nvSpPr>
        <p:spPr>
          <a:xfrm>
            <a:off x="4049899" y="6884248"/>
            <a:ext cx="930417"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37" name="object 37"/>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38" name="object 38"/>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39" name="object 39"/>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173" name="object 173"/>
          <p:cNvSpPr txBox="1"/>
          <p:nvPr/>
        </p:nvSpPr>
        <p:spPr>
          <a:xfrm>
            <a:off x="9114738" y="7011248"/>
            <a:ext cx="1132840" cy="127000"/>
          </a:xfrm>
          <a:prstGeom prst="rect">
            <a:avLst/>
          </a:prstGeom>
        </p:spPr>
        <p:txBody>
          <a:bodyPr vert="horz" wrap="square" lIns="0" tIns="0" rIns="0" bIns="0" rtlCol="0">
            <a:spAutoFit/>
          </a:bodyPr>
          <a:lstStyle/>
          <a:p>
            <a:pPr marL="12700">
              <a:lnSpc>
                <a:spcPct val="10000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r>
              <a:rPr sz="550" b="1" dirty="0">
                <a:solidFill>
                  <a:srgbClr val="575756"/>
                </a:solidFill>
                <a:latin typeface="Calibri"/>
                <a:cs typeface="Calibri"/>
              </a:rPr>
              <a:t>       </a:t>
            </a:r>
            <a:r>
              <a:rPr sz="550" b="1" spc="-60" dirty="0">
                <a:solidFill>
                  <a:srgbClr val="575756"/>
                </a:solidFill>
                <a:latin typeface="Calibri"/>
                <a:cs typeface="Calibri"/>
              </a:rPr>
              <a:t> </a:t>
            </a:r>
            <a:r>
              <a:rPr lang="uk-UA" sz="800" spc="-45" dirty="0" smtClean="0">
                <a:solidFill>
                  <a:srgbClr val="3C3C3B"/>
                </a:solidFill>
                <a:latin typeface="Calibri"/>
                <a:cs typeface="Calibri"/>
              </a:rPr>
              <a:t>ВИДЕО-УРОК</a:t>
            </a:r>
            <a:endParaRPr sz="800" dirty="0">
              <a:latin typeface="Calibri"/>
              <a:cs typeface="Calibri"/>
            </a:endParaRPr>
          </a:p>
        </p:txBody>
      </p:sp>
      <p:sp>
        <p:nvSpPr>
          <p:cNvPr id="174" name="object 174"/>
          <p:cNvSpPr txBox="1"/>
          <p:nvPr/>
        </p:nvSpPr>
        <p:spPr>
          <a:xfrm>
            <a:off x="444500" y="165018"/>
            <a:ext cx="1555954" cy="230832"/>
          </a:xfrm>
          <a:prstGeom prst="rect">
            <a:avLst/>
          </a:prstGeom>
        </p:spPr>
        <p:txBody>
          <a:bodyPr vert="horz" wrap="square" lIns="0" tIns="0" rIns="0" bIns="0" rtlCol="0">
            <a:spAutoFit/>
          </a:bodyPr>
          <a:lstStyle/>
          <a:p>
            <a:pPr marL="12700">
              <a:lnSpc>
                <a:spcPct val="100000"/>
              </a:lnSpc>
            </a:pPr>
            <a:r>
              <a:rPr sz="1500" spc="-30" dirty="0">
                <a:solidFill>
                  <a:srgbClr val="3C3C3B"/>
                </a:solidFill>
                <a:latin typeface="Futura Bk BT"/>
                <a:cs typeface="Futura Bk BT"/>
              </a:rPr>
              <a:t>DESIGNET</a:t>
            </a:r>
            <a:endParaRPr sz="1500" dirty="0">
              <a:latin typeface="Futura Bk BT"/>
              <a:cs typeface="Futura Bk BT"/>
            </a:endParaRPr>
          </a:p>
        </p:txBody>
      </p:sp>
      <p:sp>
        <p:nvSpPr>
          <p:cNvPr id="175" name="object 175"/>
          <p:cNvSpPr txBox="1"/>
          <p:nvPr/>
        </p:nvSpPr>
        <p:spPr>
          <a:xfrm>
            <a:off x="9095299" y="6816289"/>
            <a:ext cx="396240" cy="250825"/>
          </a:xfrm>
          <a:prstGeom prst="rect">
            <a:avLst/>
          </a:prstGeom>
        </p:spPr>
        <p:txBody>
          <a:bodyPr vert="horz" wrap="square" lIns="0" tIns="0" rIns="0" bIns="0" rtlCol="0">
            <a:spAutoFit/>
          </a:bodyPr>
          <a:lstStyle/>
          <a:p>
            <a:pPr marL="12700">
              <a:lnSpc>
                <a:spcPct val="100000"/>
              </a:lnSpc>
            </a:pPr>
            <a:r>
              <a:rPr sz="1750" b="1" spc="-20" dirty="0">
                <a:solidFill>
                  <a:srgbClr val="E5007D"/>
                </a:solidFill>
                <a:latin typeface="Calibri"/>
                <a:cs typeface="Calibri"/>
              </a:rPr>
              <a:t>BIM</a:t>
            </a:r>
            <a:endParaRPr sz="1750">
              <a:latin typeface="Calibri"/>
              <a:cs typeface="Calibri"/>
            </a:endParaRPr>
          </a:p>
        </p:txBody>
      </p:sp>
      <p:pic>
        <p:nvPicPr>
          <p:cNvPr id="176" name="Picture 2"/>
          <p:cNvPicPr>
            <a:picLocks noChangeAspect="1" noChangeArrowheads="1"/>
          </p:cNvPicPr>
          <p:nvPr/>
        </p:nvPicPr>
        <p:blipFill>
          <a:blip r:embed="rId8"/>
          <a:srcRect/>
          <a:stretch>
            <a:fillRect/>
          </a:stretch>
        </p:blipFill>
        <p:spPr bwMode="auto">
          <a:xfrm>
            <a:off x="9583271" y="6589059"/>
            <a:ext cx="409575" cy="409575"/>
          </a:xfrm>
          <a:prstGeom prst="rect">
            <a:avLst/>
          </a:prstGeom>
          <a:noFill/>
          <a:ln w="9525">
            <a:noFill/>
            <a:miter lim="800000"/>
            <a:headEnd/>
            <a:tailEnd/>
          </a:ln>
        </p:spPr>
      </p:pic>
      <p:graphicFrame>
        <p:nvGraphicFramePr>
          <p:cNvPr id="177" name="Таблица 176"/>
          <p:cNvGraphicFramePr>
            <a:graphicFrameLocks noGrp="1"/>
          </p:cNvGraphicFramePr>
          <p:nvPr>
            <p:extLst>
              <p:ext uri="{D42A27DB-BD31-4B8C-83A1-F6EECF244321}">
                <p14:modId xmlns:p14="http://schemas.microsoft.com/office/powerpoint/2010/main" xmlns="" val="3420816358"/>
              </p:ext>
            </p:extLst>
          </p:nvPr>
        </p:nvGraphicFramePr>
        <p:xfrm>
          <a:off x="485958" y="3684548"/>
          <a:ext cx="3060000" cy="211416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rgbClr val="3C3C3B"/>
                          </a:solidFill>
                          <a:latin typeface="+mn-lt"/>
                          <a:ea typeface="Times New Roman"/>
                        </a:rPr>
                        <a:t>General Characteristics</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The </a:t>
                      </a:r>
                      <a:r>
                        <a:rPr lang="en-US" sz="700" b="0" dirty="0" err="1" smtClean="0">
                          <a:solidFill>
                            <a:srgbClr val="3C3C3B"/>
                          </a:solidFill>
                          <a:latin typeface="+mn-lt"/>
                          <a:ea typeface="Times New Roman"/>
                        </a:rPr>
                        <a:t>Designets</a:t>
                      </a:r>
                      <a:r>
                        <a:rPr lang="en-US" sz="700" b="0" dirty="0" smtClean="0">
                          <a:solidFill>
                            <a:srgbClr val="3C3C3B"/>
                          </a:solidFill>
                          <a:latin typeface="+mn-lt"/>
                          <a:ea typeface="Times New Roman"/>
                        </a:rPr>
                        <a:t> are the most futuristic railing systems of the IAM Design division. Ideal for innovative and revolutionary architectures with this system being characterized by trend setting wire mesh. This element, a product used almost exclusively in the industrial field, reinvented in an architectural style, is able to satisfy the most refined aesthetic tastes.</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Available in both soft cloth and rigid mesh versions.</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Tested according to European regulations.</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mn-lt"/>
                          <a:ea typeface="Times New Roman"/>
                          <a:cs typeface="+mn-cs"/>
                        </a:rPr>
                        <a:t>Общие характеристики</a:t>
                      </a:r>
                    </a:p>
                    <a:p>
                      <a:pPr marL="0" algn="l" defTabSz="1043148" rtl="0" eaLnBrk="1" latinLnBrk="0" hangingPunct="1">
                        <a:spcAft>
                          <a:spcPts val="600"/>
                        </a:spcAft>
                      </a:pPr>
                      <a:r>
                        <a:rPr lang="ru-RU" sz="700" b="0" kern="1200" dirty="0" err="1" smtClean="0">
                          <a:solidFill>
                            <a:srgbClr val="3C3C3B"/>
                          </a:solidFill>
                          <a:latin typeface="+mn-lt"/>
                          <a:ea typeface="Times New Roman"/>
                          <a:cs typeface="+mn-cs"/>
                        </a:rPr>
                        <a:t>Designets</a:t>
                      </a:r>
                      <a:r>
                        <a:rPr lang="ru-RU" sz="700" b="0" kern="1200" dirty="0" smtClean="0">
                          <a:solidFill>
                            <a:srgbClr val="3C3C3B"/>
                          </a:solidFill>
                          <a:latin typeface="+mn-lt"/>
                          <a:ea typeface="Times New Roman"/>
                          <a:cs typeface="+mn-cs"/>
                        </a:rPr>
                        <a:t> - самые футуристические системы ограждений подразделения IAM </a:t>
                      </a:r>
                      <a:r>
                        <a:rPr lang="ru-RU" sz="700" b="0" kern="1200" dirty="0" err="1" smtClean="0">
                          <a:solidFill>
                            <a:srgbClr val="3C3C3B"/>
                          </a:solidFill>
                          <a:latin typeface="+mn-lt"/>
                          <a:ea typeface="Times New Roman"/>
                          <a:cs typeface="+mn-cs"/>
                        </a:rPr>
                        <a:t>Design</a:t>
                      </a:r>
                      <a:r>
                        <a:rPr lang="ru-RU" sz="700" b="0" kern="1200" dirty="0" smtClean="0">
                          <a:solidFill>
                            <a:srgbClr val="3C3C3B"/>
                          </a:solidFill>
                          <a:latin typeface="+mn-lt"/>
                          <a:ea typeface="Times New Roman"/>
                          <a:cs typeface="+mn-cs"/>
                        </a:rPr>
                        <a:t>. Идеально подходит для инновационных и революционных архитектур, так как эта система характеризуется проволочной сеткой. Этот элемент, материал, используемый почти исключительно в промышленности приобретает новое применение в архитектурном стиле, способен удовлетворить самые изысканные эстетические вкусы.</a:t>
                      </a:r>
                    </a:p>
                    <a:p>
                      <a:pPr marL="0" algn="l" defTabSz="1043148" rtl="0" eaLnBrk="1" latinLnBrk="0" hangingPunct="1">
                        <a:spcAft>
                          <a:spcPts val="600"/>
                        </a:spcAft>
                      </a:pPr>
                      <a:r>
                        <a:rPr lang="ru-RU" sz="700" b="0" kern="1200" dirty="0" smtClean="0">
                          <a:solidFill>
                            <a:srgbClr val="3C3C3B"/>
                          </a:solidFill>
                          <a:latin typeface="+mn-lt"/>
                          <a:ea typeface="Times New Roman"/>
                          <a:cs typeface="+mn-cs"/>
                        </a:rPr>
                        <a:t>Доступны как с мягкой тканью, так и с жесткой сеткой.</a:t>
                      </a:r>
                    </a:p>
                    <a:p>
                      <a:pPr marL="0" algn="l" defTabSz="1043148" rtl="0" eaLnBrk="1" latinLnBrk="0" hangingPunct="1">
                        <a:spcAft>
                          <a:spcPts val="600"/>
                        </a:spcAft>
                      </a:pPr>
                      <a:r>
                        <a:rPr lang="ru-RU" sz="700" b="0" kern="1200" dirty="0" smtClean="0">
                          <a:solidFill>
                            <a:srgbClr val="3C3C3B"/>
                          </a:solidFill>
                          <a:latin typeface="+mn-lt"/>
                          <a:ea typeface="Times New Roman"/>
                          <a:cs typeface="+mn-cs"/>
                        </a:rPr>
                        <a:t>Проверено в соответствии с европейскими нормами.</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78" name="Таблица 177"/>
          <p:cNvGraphicFramePr>
            <a:graphicFrameLocks noGrp="1"/>
          </p:cNvGraphicFramePr>
          <p:nvPr>
            <p:extLst>
              <p:ext uri="{D42A27DB-BD31-4B8C-83A1-F6EECF244321}">
                <p14:modId xmlns:p14="http://schemas.microsoft.com/office/powerpoint/2010/main" xmlns="" val="914257536"/>
              </p:ext>
            </p:extLst>
          </p:nvPr>
        </p:nvGraphicFramePr>
        <p:xfrm>
          <a:off x="3807128" y="3684548"/>
          <a:ext cx="3060000" cy="194652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rgbClr val="3C3C3B"/>
                          </a:solidFill>
                          <a:latin typeface="+mn-lt"/>
                          <a:ea typeface="Times New Roman"/>
                        </a:rPr>
                        <a:t>Technical Features and configuration</a:t>
                      </a:r>
                      <a:endParaRPr lang="ru-RU" sz="700" b="0" dirty="0" smtClean="0">
                        <a:latin typeface="+mn-lt"/>
                        <a:ea typeface="Times New Roman"/>
                      </a:endParaRPr>
                    </a:p>
                    <a:p>
                      <a:pPr marL="179388" indent="-179388">
                        <a:spcAft>
                          <a:spcPts val="600"/>
                        </a:spcAft>
                        <a:tabLst>
                          <a:tab pos="179388" algn="l"/>
                        </a:tabLst>
                      </a:pPr>
                      <a:r>
                        <a:rPr lang="en-US" sz="700" b="0" dirty="0" smtClean="0">
                          <a:solidFill>
                            <a:srgbClr val="3C3C3B"/>
                          </a:solidFill>
                          <a:latin typeface="+mn-lt"/>
                          <a:ea typeface="Times New Roman"/>
                        </a:rPr>
                        <a:t>1	Application with soft cloths.</a:t>
                      </a:r>
                      <a:endParaRPr lang="ru-RU" sz="700" b="0" dirty="0" smtClean="0">
                        <a:latin typeface="+mn-lt"/>
                        <a:ea typeface="Times New Roman"/>
                      </a:endParaRPr>
                    </a:p>
                    <a:p>
                      <a:pPr marL="179388" indent="-179388">
                        <a:spcAft>
                          <a:spcPts val="600"/>
                        </a:spcAft>
                        <a:tabLst>
                          <a:tab pos="179388" algn="l"/>
                        </a:tabLst>
                      </a:pPr>
                      <a:r>
                        <a:rPr lang="en-US" sz="700" b="0" dirty="0" smtClean="0">
                          <a:solidFill>
                            <a:srgbClr val="3C3C3B"/>
                          </a:solidFill>
                          <a:latin typeface="+mn-lt"/>
                          <a:ea typeface="Times New Roman"/>
                        </a:rPr>
                        <a:t>2	Alternative with hard cloths.</a:t>
                      </a:r>
                      <a:endParaRPr lang="ru-RU" sz="700" b="0" dirty="0" smtClean="0">
                        <a:latin typeface="+mn-lt"/>
                        <a:ea typeface="Times New Roman"/>
                      </a:endParaRPr>
                    </a:p>
                    <a:p>
                      <a:pPr marL="179388" indent="-179388">
                        <a:spcAft>
                          <a:spcPts val="600"/>
                        </a:spcAft>
                        <a:tabLst>
                          <a:tab pos="179388" algn="l"/>
                        </a:tabLst>
                      </a:pPr>
                      <a:r>
                        <a:rPr lang="en-US" sz="700" b="0" dirty="0" smtClean="0">
                          <a:solidFill>
                            <a:srgbClr val="3C3C3B"/>
                          </a:solidFill>
                          <a:latin typeface="+mn-lt"/>
                          <a:ea typeface="Times New Roman"/>
                        </a:rPr>
                        <a:t>3	Structural profile in stainless steel with a mechanism for fastening the cloths.</a:t>
                      </a:r>
                      <a:endParaRPr lang="ru-RU" sz="700" b="0" dirty="0" smtClean="0">
                        <a:latin typeface="+mn-lt"/>
                        <a:ea typeface="Times New Roman"/>
                      </a:endParaRPr>
                    </a:p>
                    <a:p>
                      <a:pPr marL="179388" indent="-179388">
                        <a:spcAft>
                          <a:spcPts val="600"/>
                        </a:spcAft>
                        <a:tabLst>
                          <a:tab pos="179388" algn="l"/>
                        </a:tabLst>
                      </a:pPr>
                      <a:r>
                        <a:rPr lang="en-US" sz="700" b="0" dirty="0" smtClean="0">
                          <a:solidFill>
                            <a:srgbClr val="3C3C3B"/>
                          </a:solidFill>
                          <a:latin typeface="+mn-lt"/>
                          <a:ea typeface="Times New Roman"/>
                        </a:rPr>
                        <a:t>4	Profile fixing clamp that connects the framed cloth to the pillar.</a:t>
                      </a:r>
                      <a:endParaRPr lang="ru-RU" sz="700" b="0" dirty="0" smtClean="0">
                        <a:latin typeface="+mn-lt"/>
                        <a:ea typeface="Times New Roman"/>
                      </a:endParaRPr>
                    </a:p>
                    <a:p>
                      <a:pPr marL="179388" indent="-179388">
                        <a:spcAft>
                          <a:spcPts val="600"/>
                        </a:spcAft>
                        <a:tabLst>
                          <a:tab pos="179388" algn="l"/>
                        </a:tabLst>
                      </a:pPr>
                      <a:r>
                        <a:rPr lang="en-US" sz="700" b="0" dirty="0" smtClean="0">
                          <a:solidFill>
                            <a:srgbClr val="3C3C3B"/>
                          </a:solidFill>
                          <a:latin typeface="+mn-lt"/>
                          <a:ea typeface="Times New Roman"/>
                        </a:rPr>
                        <a:t>5	The system can be </a:t>
                      </a:r>
                      <a:r>
                        <a:rPr lang="en-US" sz="700" b="0" dirty="0" err="1" smtClean="0">
                          <a:solidFill>
                            <a:srgbClr val="3C3C3B"/>
                          </a:solidFill>
                          <a:latin typeface="+mn-lt"/>
                          <a:ea typeface="Times New Roman"/>
                        </a:rPr>
                        <a:t>customised</a:t>
                      </a:r>
                      <a:r>
                        <a:rPr lang="en-US" sz="700" b="0" dirty="0" smtClean="0">
                          <a:solidFill>
                            <a:srgbClr val="3C3C3B"/>
                          </a:solidFill>
                          <a:latin typeface="+mn-lt"/>
                          <a:ea typeface="Times New Roman"/>
                        </a:rPr>
                        <a:t> on request and used with other types of wire mesh of your choice.</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l" defTabSz="1043148" rtl="0" eaLnBrk="1" latinLnBrk="0" hangingPunct="1">
                        <a:spcAft>
                          <a:spcPts val="600"/>
                        </a:spcAft>
                        <a:tabLst/>
                      </a:pPr>
                      <a:r>
                        <a:rPr lang="ru-RU" sz="700" b="0" kern="1200" dirty="0" smtClean="0">
                          <a:solidFill>
                            <a:srgbClr val="3C3C3B"/>
                          </a:solidFill>
                          <a:latin typeface="+mn-lt"/>
                          <a:ea typeface="Times New Roman"/>
                          <a:cs typeface="+mn-cs"/>
                        </a:rPr>
                        <a:t>Технические характеристики и конфигурация</a:t>
                      </a:r>
                    </a:p>
                    <a:p>
                      <a:pPr marL="179388" indent="-179388" algn="l" defTabSz="1043148" rtl="0" eaLnBrk="1" latinLnBrk="0" hangingPunct="1">
                        <a:spcAft>
                          <a:spcPts val="600"/>
                        </a:spcAft>
                        <a:tabLst>
                          <a:tab pos="179388" algn="l"/>
                        </a:tabLst>
                      </a:pPr>
                      <a:r>
                        <a:rPr lang="ru-RU" sz="700" b="0" kern="1200" dirty="0" smtClean="0">
                          <a:solidFill>
                            <a:srgbClr val="3C3C3B"/>
                          </a:solidFill>
                          <a:latin typeface="+mn-lt"/>
                          <a:ea typeface="Times New Roman"/>
                          <a:cs typeface="+mn-cs"/>
                        </a:rPr>
                        <a:t>1 	Применение с мягкой тканью.</a:t>
                      </a:r>
                    </a:p>
                    <a:p>
                      <a:pPr marL="179388" indent="-179388" algn="l" defTabSz="1043148" rtl="0" eaLnBrk="1" latinLnBrk="0" hangingPunct="1">
                        <a:spcAft>
                          <a:spcPts val="600"/>
                        </a:spcAft>
                        <a:tabLst>
                          <a:tab pos="179388" algn="l"/>
                        </a:tabLst>
                      </a:pPr>
                      <a:r>
                        <a:rPr lang="ru-RU" sz="700" b="0" kern="1200" dirty="0" smtClean="0">
                          <a:solidFill>
                            <a:srgbClr val="3C3C3B"/>
                          </a:solidFill>
                          <a:latin typeface="+mn-lt"/>
                          <a:ea typeface="Times New Roman"/>
                          <a:cs typeface="+mn-cs"/>
                        </a:rPr>
                        <a:t>2 	Альтернатива с жесткой тканью.</a:t>
                      </a:r>
                    </a:p>
                    <a:p>
                      <a:pPr marL="179388" indent="-179388" algn="l" defTabSz="1043148" rtl="0" eaLnBrk="1" latinLnBrk="0" hangingPunct="1">
                        <a:spcAft>
                          <a:spcPts val="600"/>
                        </a:spcAft>
                        <a:tabLst>
                          <a:tab pos="179388" algn="l"/>
                        </a:tabLst>
                      </a:pPr>
                      <a:r>
                        <a:rPr lang="ru-RU" sz="700" b="0" kern="1200" dirty="0" smtClean="0">
                          <a:solidFill>
                            <a:srgbClr val="3C3C3B"/>
                          </a:solidFill>
                          <a:latin typeface="+mn-lt"/>
                          <a:ea typeface="Times New Roman"/>
                          <a:cs typeface="+mn-cs"/>
                        </a:rPr>
                        <a:t>3 	Структурный профиль из нержавеющей стали с механизмом крепления ткани.</a:t>
                      </a:r>
                    </a:p>
                    <a:p>
                      <a:pPr marL="179388" indent="-179388" algn="l" defTabSz="1043148" rtl="0" eaLnBrk="1" latinLnBrk="0" hangingPunct="1">
                        <a:spcAft>
                          <a:spcPts val="600"/>
                        </a:spcAft>
                        <a:tabLst>
                          <a:tab pos="179388" algn="l"/>
                        </a:tabLst>
                      </a:pPr>
                      <a:r>
                        <a:rPr lang="ru-RU" sz="700" b="0" kern="1200" dirty="0" smtClean="0">
                          <a:solidFill>
                            <a:srgbClr val="3C3C3B"/>
                          </a:solidFill>
                          <a:latin typeface="+mn-lt"/>
                          <a:ea typeface="Times New Roman"/>
                          <a:cs typeface="+mn-cs"/>
                        </a:rPr>
                        <a:t>4 	Зажим для крепления профиля, соединяющий установленную ткань с опорой.</a:t>
                      </a:r>
                    </a:p>
                    <a:p>
                      <a:pPr marL="179388" indent="-179388" algn="l" defTabSz="1043148" rtl="0" eaLnBrk="1" latinLnBrk="0" hangingPunct="1">
                        <a:spcAft>
                          <a:spcPts val="600"/>
                        </a:spcAft>
                        <a:tabLst>
                          <a:tab pos="179388" algn="l"/>
                        </a:tabLst>
                      </a:pPr>
                      <a:r>
                        <a:rPr lang="ru-RU" sz="700" b="0" kern="1200" dirty="0" smtClean="0">
                          <a:solidFill>
                            <a:srgbClr val="3C3C3B"/>
                          </a:solidFill>
                          <a:latin typeface="+mn-lt"/>
                          <a:ea typeface="Times New Roman"/>
                          <a:cs typeface="+mn-cs"/>
                        </a:rPr>
                        <a:t>5 	Систему можно настроить по запросу и использовать с другими типами проволочной сетки на ваш выбор.</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79" name="Таблица 178"/>
          <p:cNvGraphicFramePr>
            <a:graphicFrameLocks noGrp="1"/>
          </p:cNvGraphicFramePr>
          <p:nvPr>
            <p:extLst>
              <p:ext uri="{D42A27DB-BD31-4B8C-83A1-F6EECF244321}">
                <p14:modId xmlns:p14="http://schemas.microsoft.com/office/powerpoint/2010/main" xmlns="" val="1537462299"/>
              </p:ext>
            </p:extLst>
          </p:nvPr>
        </p:nvGraphicFramePr>
        <p:xfrm>
          <a:off x="7161114" y="3684548"/>
          <a:ext cx="3060000" cy="177888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err="1" smtClean="0">
                          <a:solidFill>
                            <a:srgbClr val="3C3C3B"/>
                          </a:solidFill>
                          <a:latin typeface="+mn-lt"/>
                          <a:ea typeface="Times New Roman"/>
                        </a:rPr>
                        <a:t>Designet</a:t>
                      </a:r>
                      <a:r>
                        <a:rPr lang="en-US" sz="700" b="0" dirty="0" smtClean="0">
                          <a:solidFill>
                            <a:srgbClr val="3C3C3B"/>
                          </a:solidFill>
                          <a:latin typeface="+mn-lt"/>
                          <a:ea typeface="Times New Roman"/>
                        </a:rPr>
                        <a:t> SPECS:</a:t>
                      </a:r>
                    </a:p>
                    <a:p>
                      <a:pPr>
                        <a:spcAft>
                          <a:spcPts val="0"/>
                        </a:spcAft>
                      </a:pP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Ideal for home and public use;</a:t>
                      </a: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Easy to install, the panel is already assembled;</a:t>
                      </a: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Variable design based on the types of cloth;</a:t>
                      </a: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Ideal for use in areas that are exposed the wind element due to panel perforation.</a:t>
                      </a: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No welding is necessary during the installation;</a:t>
                      </a: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Customizable </a:t>
                      </a:r>
                      <a:r>
                        <a:rPr lang="en-US" sz="700" b="0" dirty="0" err="1" smtClean="0">
                          <a:solidFill>
                            <a:srgbClr val="3C3C3B"/>
                          </a:solidFill>
                          <a:latin typeface="+mn-lt"/>
                          <a:ea typeface="Times New Roman"/>
                        </a:rPr>
                        <a:t>colour</a:t>
                      </a:r>
                      <a:r>
                        <a:rPr lang="en-US" sz="700" b="0" dirty="0" smtClean="0">
                          <a:solidFill>
                            <a:srgbClr val="3C3C3B"/>
                          </a:solidFill>
                          <a:latin typeface="+mn-lt"/>
                          <a:ea typeface="Times New Roman"/>
                        </a:rPr>
                        <a:t> and finish;</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0"/>
                        </a:spcAft>
                      </a:pPr>
                      <a:r>
                        <a:rPr lang="ru-RU" sz="700" b="0" kern="1200" dirty="0" smtClean="0">
                          <a:solidFill>
                            <a:srgbClr val="3C3C3B"/>
                          </a:solidFill>
                          <a:latin typeface="+mn-lt"/>
                          <a:ea typeface="Times New Roman"/>
                          <a:cs typeface="+mn-cs"/>
                        </a:rPr>
                        <a:t>Характеристики </a:t>
                      </a:r>
                      <a:r>
                        <a:rPr lang="ru-RU" sz="700" b="0" kern="1200" dirty="0" err="1" smtClean="0">
                          <a:solidFill>
                            <a:srgbClr val="3C3C3B"/>
                          </a:solidFill>
                          <a:latin typeface="+mn-lt"/>
                          <a:ea typeface="Times New Roman"/>
                          <a:cs typeface="+mn-cs"/>
                        </a:rPr>
                        <a:t>Designet</a:t>
                      </a:r>
                      <a:r>
                        <a:rPr lang="ru-RU" sz="700" b="0" kern="1200" dirty="0" smtClean="0">
                          <a:solidFill>
                            <a:srgbClr val="3C3C3B"/>
                          </a:solidFill>
                          <a:latin typeface="+mn-lt"/>
                          <a:ea typeface="Times New Roman"/>
                          <a:cs typeface="+mn-cs"/>
                        </a:rPr>
                        <a:t>:</a:t>
                      </a:r>
                    </a:p>
                    <a:p>
                      <a:pPr>
                        <a:spcAft>
                          <a:spcPts val="0"/>
                        </a:spcAft>
                      </a:pPr>
                      <a:endParaRPr lang="ru-RU" sz="700" b="0" dirty="0" smtClean="0">
                        <a:solidFill>
                          <a:schemeClr val="tx1"/>
                        </a:solidFill>
                        <a:latin typeface="+mn-lt"/>
                        <a:ea typeface="Times New Roman"/>
                      </a:endParaRP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mn-cs"/>
                        </a:rPr>
                        <a:t>• 	Идеально подходит для домашнего и общественного пользования;</a:t>
                      </a: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mn-cs"/>
                        </a:rPr>
                        <a:t>• 	Простота установки, панель уже собрана;</a:t>
                      </a: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mn-cs"/>
                        </a:rPr>
                        <a:t>• 	Разнообразный дизайн в зависимости от типа ткани;</a:t>
                      </a: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mn-cs"/>
                        </a:rPr>
                        <a:t>• 	Идеально подходит для использования в местах, подверженных воздействию ветра из-за перфорации панели.</a:t>
                      </a:r>
                    </a:p>
                    <a:p>
                      <a:pPr marL="88900" indent="-88900" algn="l" defTabSz="1043148" rtl="0" eaLnBrk="1" latinLnBrk="0" hangingPunct="1">
                        <a:spcAft>
                          <a:spcPts val="0"/>
                        </a:spcAft>
                      </a:pPr>
                      <a:r>
                        <a:rPr lang="ru-RU" sz="700" b="0" kern="1200" dirty="0" smtClean="0">
                          <a:solidFill>
                            <a:srgbClr val="3C3C3B"/>
                          </a:solidFill>
                          <a:latin typeface="+mn-lt"/>
                          <a:ea typeface="Times New Roman"/>
                          <a:cs typeface="+mn-cs"/>
                        </a:rPr>
                        <a:t>• 	Сварка не требуется во время установки;</a:t>
                      </a:r>
                    </a:p>
                    <a:p>
                      <a:pPr marL="88900" marR="0" lvl="0" indent="-88900" algn="l" defTabSz="1043148" rtl="0" eaLnBrk="1" fontAlgn="auto" latinLnBrk="0" hangingPunct="1">
                        <a:lnSpc>
                          <a:spcPct val="100000"/>
                        </a:lnSpc>
                        <a:spcBef>
                          <a:spcPts val="0"/>
                        </a:spcBef>
                        <a:spcAft>
                          <a:spcPts val="0"/>
                        </a:spcAft>
                        <a:buClrTx/>
                        <a:buSzTx/>
                        <a:buFontTx/>
                        <a:buNone/>
                        <a:tabLst/>
                        <a:defRPr/>
                      </a:pPr>
                      <a:r>
                        <a:rPr lang="ru-RU" sz="700" b="0" kern="1200" dirty="0" smtClean="0">
                          <a:solidFill>
                            <a:srgbClr val="3C3C3B"/>
                          </a:solidFill>
                          <a:latin typeface="+mn-lt"/>
                          <a:ea typeface="Times New Roman"/>
                          <a:cs typeface="+mn-cs"/>
                        </a:rPr>
                        <a:t>• 	Цвет и отделка по желанию Заказчика;</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80" name="Таблица 179"/>
          <p:cNvGraphicFramePr>
            <a:graphicFrameLocks noGrp="1"/>
          </p:cNvGraphicFramePr>
          <p:nvPr>
            <p:extLst>
              <p:ext uri="{D42A27DB-BD31-4B8C-83A1-F6EECF244321}">
                <p14:modId xmlns:p14="http://schemas.microsoft.com/office/powerpoint/2010/main" xmlns="" val="2017832654"/>
              </p:ext>
            </p:extLst>
          </p:nvPr>
        </p:nvGraphicFramePr>
        <p:xfrm>
          <a:off x="7165076" y="5545147"/>
          <a:ext cx="3082502" cy="910885"/>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10885">
                <a:tc>
                  <a:txBody>
                    <a:bodyPr/>
                    <a:lstStyle/>
                    <a:p>
                      <a:pPr>
                        <a:spcAft>
                          <a:spcPts val="0"/>
                        </a:spcAft>
                      </a:pPr>
                      <a:r>
                        <a:rPr lang="en-US" sz="600" b="0" dirty="0" smtClean="0">
                          <a:solidFill>
                            <a:srgbClr val="3C3C3B"/>
                          </a:solidFill>
                          <a:latin typeface="+mn-lt"/>
                          <a:ea typeface="Times New Roman"/>
                        </a:rPr>
                        <a:t>Designed for: home use public use</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Use: internal and external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Variations: floor or wall mounted</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Applications: stairs, balconies and balustrades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Material: AISI 316 and 304 stainless steel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Infill: wire mesh</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Upper finish: stainless steel</a:t>
                      </a:r>
                      <a:endParaRPr lang="ru-RU" sz="600" b="0" dirty="0">
                        <a:latin typeface="+mn-lt"/>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solidFill>
                          <a:latin typeface="+mn-lt"/>
                          <a:ea typeface="Times New Roman"/>
                        </a:rPr>
                        <a:t>Предназначен для: домашнего и общественного пользования</a:t>
                      </a:r>
                    </a:p>
                    <a:p>
                      <a:pPr>
                        <a:spcAft>
                          <a:spcPts val="0"/>
                        </a:spcAft>
                      </a:pPr>
                      <a:r>
                        <a:rPr lang="ru-RU" sz="600" b="0" dirty="0" smtClean="0">
                          <a:solidFill>
                            <a:schemeClr val="tx1"/>
                          </a:solidFill>
                          <a:latin typeface="+mn-lt"/>
                          <a:ea typeface="Times New Roman"/>
                        </a:rPr>
                        <a:t>Использование: внутреннее и внешнее</a:t>
                      </a:r>
                    </a:p>
                    <a:p>
                      <a:pPr>
                        <a:spcAft>
                          <a:spcPts val="0"/>
                        </a:spcAft>
                      </a:pPr>
                      <a:r>
                        <a:rPr lang="ru-RU" sz="600" b="0" dirty="0" smtClean="0">
                          <a:solidFill>
                            <a:schemeClr val="tx1"/>
                          </a:solidFill>
                          <a:latin typeface="+mn-lt"/>
                          <a:ea typeface="Times New Roman"/>
                        </a:rPr>
                        <a:t>Вариации: напольные или настенные</a:t>
                      </a:r>
                    </a:p>
                    <a:p>
                      <a:pPr>
                        <a:spcAft>
                          <a:spcPts val="0"/>
                        </a:spcAft>
                      </a:pPr>
                      <a:r>
                        <a:rPr lang="ru-RU" sz="600" b="0" dirty="0" smtClean="0">
                          <a:solidFill>
                            <a:schemeClr val="tx1"/>
                          </a:solidFill>
                          <a:latin typeface="+mn-lt"/>
                          <a:ea typeface="Times New Roman"/>
                        </a:rPr>
                        <a:t>Области применения: лестницы, балконы и балюстрады</a:t>
                      </a:r>
                    </a:p>
                    <a:p>
                      <a:pPr>
                        <a:spcAft>
                          <a:spcPts val="0"/>
                        </a:spcAft>
                      </a:pPr>
                      <a:r>
                        <a:rPr lang="ru-RU" sz="600" b="0" dirty="0" smtClean="0">
                          <a:solidFill>
                            <a:schemeClr val="tx1"/>
                          </a:solidFill>
                          <a:latin typeface="+mn-lt"/>
                          <a:ea typeface="Times New Roman"/>
                        </a:rPr>
                        <a:t>Материал: нержавеющая сталь AISI 316 и 304</a:t>
                      </a:r>
                    </a:p>
                    <a:p>
                      <a:pPr>
                        <a:spcAft>
                          <a:spcPts val="0"/>
                        </a:spcAft>
                      </a:pPr>
                      <a:r>
                        <a:rPr lang="ru-RU" sz="600" b="0" dirty="0" smtClean="0">
                          <a:solidFill>
                            <a:schemeClr val="tx1"/>
                          </a:solidFill>
                          <a:latin typeface="+mn-lt"/>
                          <a:ea typeface="Times New Roman"/>
                        </a:rPr>
                        <a:t>Заполнение: сетка</a:t>
                      </a:r>
                    </a:p>
                    <a:p>
                      <a:pPr>
                        <a:spcAft>
                          <a:spcPts val="0"/>
                        </a:spcAft>
                      </a:pPr>
                      <a:r>
                        <a:rPr lang="ru-RU" sz="600" b="0" dirty="0" smtClean="0">
                          <a:solidFill>
                            <a:schemeClr val="tx1"/>
                          </a:solidFill>
                          <a:latin typeface="+mn-lt"/>
                          <a:ea typeface="Times New Roman"/>
                        </a:rPr>
                        <a:t>Верхняя отделка: нержавеющая сталь</a:t>
                      </a:r>
                      <a:endParaRPr lang="ru-RU" sz="600" b="0" dirty="0">
                        <a:solidFill>
                          <a:schemeClr val="tx1"/>
                        </a:solidFill>
                        <a:latin typeface="+mn-lt"/>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R="444500" algn="r">
              <a:lnSpc>
                <a:spcPct val="100000"/>
              </a:lnSpc>
            </a:pPr>
            <a:r>
              <a:rPr sz="1200" b="1" spc="10" dirty="0">
                <a:solidFill>
                  <a:srgbClr val="E5007D"/>
                </a:solidFill>
                <a:latin typeface="Calibri"/>
                <a:cs typeface="Calibri"/>
              </a:rPr>
              <a:t>33</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34</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35</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0"/>
            <a:ext cx="18008" cy="756000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3133" y="457212"/>
            <a:ext cx="3658870" cy="664559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35999" y="3762006"/>
            <a:ext cx="5698803" cy="3340798"/>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4523299" y="2633505"/>
            <a:ext cx="2477770" cy="782320"/>
          </a:xfrm>
          <a:prstGeom prst="rect">
            <a:avLst/>
          </a:prstGeom>
        </p:spPr>
        <p:txBody>
          <a:bodyPr vert="horz" wrap="square" lIns="0" tIns="0" rIns="0" bIns="0" rtlCol="0">
            <a:spAutoFit/>
          </a:bodyPr>
          <a:lstStyle/>
          <a:p>
            <a:pPr marL="12700" algn="just">
              <a:lnSpc>
                <a:spcPct val="100000"/>
              </a:lnSpc>
            </a:pPr>
            <a:r>
              <a:rPr sz="1000" spc="-10" dirty="0">
                <a:solidFill>
                  <a:srgbClr val="3C3C3B"/>
                </a:solidFill>
                <a:latin typeface="Calibri"/>
                <a:cs typeface="Calibri"/>
              </a:rPr>
              <a:t>A</a:t>
            </a:r>
            <a:r>
              <a:rPr sz="1000" spc="10" dirty="0">
                <a:solidFill>
                  <a:srgbClr val="3C3C3B"/>
                </a:solidFill>
                <a:latin typeface="Calibri"/>
                <a:cs typeface="Calibri"/>
              </a:rPr>
              <a:t> </a:t>
            </a:r>
            <a:r>
              <a:rPr sz="1000" spc="-35" dirty="0">
                <a:solidFill>
                  <a:srgbClr val="3C3C3B"/>
                </a:solidFill>
                <a:latin typeface="Calibri"/>
                <a:cs typeface="Calibri"/>
              </a:rPr>
              <a:t>great</a:t>
            </a:r>
            <a:r>
              <a:rPr sz="1000" spc="10" dirty="0">
                <a:solidFill>
                  <a:srgbClr val="3C3C3B"/>
                </a:solidFill>
                <a:latin typeface="Calibri"/>
                <a:cs typeface="Calibri"/>
              </a:rPr>
              <a:t> </a:t>
            </a:r>
            <a:r>
              <a:rPr sz="1000" spc="-30" dirty="0">
                <a:solidFill>
                  <a:srgbClr val="3C3C3B"/>
                </a:solidFill>
                <a:latin typeface="Calibri"/>
                <a:cs typeface="Calibri"/>
              </a:rPr>
              <a:t>classic</a:t>
            </a:r>
            <a:endParaRPr sz="1000" dirty="0">
              <a:latin typeface="Calibri"/>
              <a:cs typeface="Calibri"/>
            </a:endParaRPr>
          </a:p>
          <a:p>
            <a:pPr marL="12700" marR="5080" algn="just">
              <a:lnSpc>
                <a:spcPts val="1000"/>
              </a:lnSpc>
            </a:pPr>
            <a:r>
              <a:rPr sz="800" spc="-40" dirty="0">
                <a:solidFill>
                  <a:srgbClr val="3C3C3B"/>
                </a:solidFill>
                <a:latin typeface="Calibri"/>
                <a:cs typeface="Calibri"/>
              </a:rPr>
              <a:t>With </a:t>
            </a:r>
            <a:r>
              <a:rPr sz="800" spc="-15" dirty="0">
                <a:solidFill>
                  <a:srgbClr val="3C3C3B"/>
                </a:solidFill>
                <a:latin typeface="Calibri"/>
                <a:cs typeface="Calibri"/>
              </a:rPr>
              <a:t> </a:t>
            </a:r>
            <a:r>
              <a:rPr sz="800" spc="-40" dirty="0">
                <a:solidFill>
                  <a:srgbClr val="3C3C3B"/>
                </a:solidFill>
                <a:latin typeface="Calibri"/>
                <a:cs typeface="Calibri"/>
              </a:rPr>
              <a:t>the</a:t>
            </a:r>
            <a:r>
              <a:rPr sz="800" dirty="0">
                <a:solidFill>
                  <a:srgbClr val="3C3C3B"/>
                </a:solidFill>
                <a:latin typeface="Calibri"/>
                <a:cs typeface="Calibri"/>
              </a:rPr>
              <a:t> </a:t>
            </a:r>
            <a:r>
              <a:rPr sz="800" spc="-15" dirty="0">
                <a:solidFill>
                  <a:srgbClr val="3C3C3B"/>
                </a:solidFill>
                <a:latin typeface="Calibri"/>
                <a:cs typeface="Calibri"/>
              </a:rPr>
              <a:t> </a:t>
            </a:r>
            <a:r>
              <a:rPr sz="800" spc="-30" dirty="0">
                <a:solidFill>
                  <a:srgbClr val="3C3C3B"/>
                </a:solidFill>
                <a:latin typeface="Calibri"/>
                <a:cs typeface="Calibri"/>
              </a:rPr>
              <a:t>Bar</a:t>
            </a:r>
            <a:r>
              <a:rPr sz="800" dirty="0">
                <a:solidFill>
                  <a:srgbClr val="3C3C3B"/>
                </a:solidFill>
                <a:latin typeface="Calibri"/>
                <a:cs typeface="Calibri"/>
              </a:rPr>
              <a:t> </a:t>
            </a:r>
            <a:r>
              <a:rPr sz="800" spc="-15" dirty="0">
                <a:solidFill>
                  <a:srgbClr val="3C3C3B"/>
                </a:solidFill>
                <a:latin typeface="Calibri"/>
                <a:cs typeface="Calibri"/>
              </a:rPr>
              <a:t> </a:t>
            </a:r>
            <a:r>
              <a:rPr sz="800" spc="-25" dirty="0">
                <a:solidFill>
                  <a:srgbClr val="3C3C3B"/>
                </a:solidFill>
                <a:latin typeface="Calibri"/>
                <a:cs typeface="Calibri"/>
              </a:rPr>
              <a:t>R</a:t>
            </a:r>
            <a:r>
              <a:rPr sz="800" dirty="0">
                <a:solidFill>
                  <a:srgbClr val="3C3C3B"/>
                </a:solidFill>
                <a:latin typeface="Calibri"/>
                <a:cs typeface="Calibri"/>
              </a:rPr>
              <a:t> </a:t>
            </a:r>
            <a:r>
              <a:rPr sz="800" spc="-15" dirty="0">
                <a:solidFill>
                  <a:srgbClr val="3C3C3B"/>
                </a:solidFill>
                <a:latin typeface="Calibri"/>
                <a:cs typeface="Calibri"/>
              </a:rPr>
              <a:t> </a:t>
            </a:r>
            <a:r>
              <a:rPr sz="800" spc="-40" dirty="0">
                <a:solidFill>
                  <a:srgbClr val="3C3C3B"/>
                </a:solidFill>
                <a:latin typeface="Calibri"/>
                <a:cs typeface="Calibri"/>
              </a:rPr>
              <a:t>syste</a:t>
            </a:r>
            <a:r>
              <a:rPr sz="800" spc="-65" dirty="0">
                <a:solidFill>
                  <a:srgbClr val="3C3C3B"/>
                </a:solidFill>
                <a:latin typeface="Calibri"/>
                <a:cs typeface="Calibri"/>
              </a:rPr>
              <a:t>m</a:t>
            </a:r>
            <a:r>
              <a:rPr sz="800" dirty="0">
                <a:solidFill>
                  <a:srgbClr val="3C3C3B"/>
                </a:solidFill>
                <a:latin typeface="Calibri"/>
                <a:cs typeface="Calibri"/>
              </a:rPr>
              <a:t> </a:t>
            </a:r>
            <a:r>
              <a:rPr sz="800" spc="-15" dirty="0">
                <a:solidFill>
                  <a:srgbClr val="3C3C3B"/>
                </a:solidFill>
                <a:latin typeface="Calibri"/>
                <a:cs typeface="Calibri"/>
              </a:rPr>
              <a:t> </a:t>
            </a:r>
            <a:r>
              <a:rPr sz="800" spc="-40" dirty="0">
                <a:solidFill>
                  <a:srgbClr val="3C3C3B"/>
                </a:solidFill>
                <a:latin typeface="Calibri"/>
                <a:cs typeface="Calibri"/>
              </a:rPr>
              <a:t>you</a:t>
            </a:r>
            <a:r>
              <a:rPr sz="800" dirty="0">
                <a:solidFill>
                  <a:srgbClr val="3C3C3B"/>
                </a:solidFill>
                <a:latin typeface="Calibri"/>
                <a:cs typeface="Calibri"/>
              </a:rPr>
              <a:t> </a:t>
            </a:r>
            <a:r>
              <a:rPr sz="800" spc="-20" dirty="0">
                <a:solidFill>
                  <a:srgbClr val="3C3C3B"/>
                </a:solidFill>
                <a:latin typeface="Calibri"/>
                <a:cs typeface="Calibri"/>
              </a:rPr>
              <a:t> </a:t>
            </a:r>
            <a:r>
              <a:rPr sz="800" spc="-35" dirty="0">
                <a:solidFill>
                  <a:srgbClr val="3C3C3B"/>
                </a:solidFill>
                <a:latin typeface="Calibri"/>
                <a:cs typeface="Calibri"/>
              </a:rPr>
              <a:t>ca</a:t>
            </a:r>
            <a:r>
              <a:rPr sz="800" spc="-30" dirty="0">
                <a:solidFill>
                  <a:srgbClr val="3C3C3B"/>
                </a:solidFill>
                <a:latin typeface="Calibri"/>
                <a:cs typeface="Calibri"/>
              </a:rPr>
              <a:t>n</a:t>
            </a:r>
            <a:r>
              <a:rPr sz="800" dirty="0">
                <a:solidFill>
                  <a:srgbClr val="3C3C3B"/>
                </a:solidFill>
                <a:latin typeface="Calibri"/>
                <a:cs typeface="Calibri"/>
              </a:rPr>
              <a:t> </a:t>
            </a:r>
            <a:r>
              <a:rPr sz="800" spc="-15" dirty="0">
                <a:solidFill>
                  <a:srgbClr val="3C3C3B"/>
                </a:solidFill>
                <a:latin typeface="Calibri"/>
                <a:cs typeface="Calibri"/>
              </a:rPr>
              <a:t> </a:t>
            </a:r>
            <a:r>
              <a:rPr sz="800" spc="-30" dirty="0">
                <a:solidFill>
                  <a:srgbClr val="3C3C3B"/>
                </a:solidFill>
                <a:latin typeface="Calibri"/>
                <a:cs typeface="Calibri"/>
              </a:rPr>
              <a:t>build</a:t>
            </a:r>
            <a:r>
              <a:rPr sz="800" dirty="0">
                <a:solidFill>
                  <a:srgbClr val="3C3C3B"/>
                </a:solidFill>
                <a:latin typeface="Calibri"/>
                <a:cs typeface="Calibri"/>
              </a:rPr>
              <a:t> </a:t>
            </a:r>
            <a:r>
              <a:rPr sz="800" spc="-15" dirty="0">
                <a:solidFill>
                  <a:srgbClr val="3C3C3B"/>
                </a:solidFill>
                <a:latin typeface="Calibri"/>
                <a:cs typeface="Calibri"/>
              </a:rPr>
              <a:t> </a:t>
            </a:r>
            <a:r>
              <a:rPr sz="800" spc="-30" dirty="0">
                <a:solidFill>
                  <a:srgbClr val="3C3C3B"/>
                </a:solidFill>
                <a:latin typeface="Calibri"/>
                <a:cs typeface="Calibri"/>
              </a:rPr>
              <a:t>stainles</a:t>
            </a:r>
            <a:r>
              <a:rPr sz="800" spc="-25" dirty="0">
                <a:solidFill>
                  <a:srgbClr val="3C3C3B"/>
                </a:solidFill>
                <a:latin typeface="Calibri"/>
                <a:cs typeface="Calibri"/>
              </a:rPr>
              <a:t>s</a:t>
            </a:r>
            <a:r>
              <a:rPr sz="800" dirty="0">
                <a:solidFill>
                  <a:srgbClr val="3C3C3B"/>
                </a:solidFill>
                <a:latin typeface="Calibri"/>
                <a:cs typeface="Calibri"/>
              </a:rPr>
              <a:t> </a:t>
            </a:r>
            <a:r>
              <a:rPr sz="800" spc="-15" dirty="0">
                <a:solidFill>
                  <a:srgbClr val="3C3C3B"/>
                </a:solidFill>
                <a:latin typeface="Calibri"/>
                <a:cs typeface="Calibri"/>
              </a:rPr>
              <a:t> </a:t>
            </a:r>
            <a:r>
              <a:rPr sz="800" spc="-40" dirty="0">
                <a:solidFill>
                  <a:srgbClr val="3C3C3B"/>
                </a:solidFill>
                <a:latin typeface="Calibri"/>
                <a:cs typeface="Calibri"/>
              </a:rPr>
              <a:t>stee</a:t>
            </a:r>
            <a:r>
              <a:rPr sz="800" spc="-20" dirty="0">
                <a:solidFill>
                  <a:srgbClr val="3C3C3B"/>
                </a:solidFill>
                <a:latin typeface="Calibri"/>
                <a:cs typeface="Calibri"/>
              </a:rPr>
              <a:t>l</a:t>
            </a:r>
            <a:r>
              <a:rPr sz="800" dirty="0">
                <a:solidFill>
                  <a:srgbClr val="3C3C3B"/>
                </a:solidFill>
                <a:latin typeface="Calibri"/>
                <a:cs typeface="Calibri"/>
              </a:rPr>
              <a:t> </a:t>
            </a:r>
            <a:r>
              <a:rPr sz="800" spc="-15" dirty="0">
                <a:solidFill>
                  <a:srgbClr val="3C3C3B"/>
                </a:solidFill>
                <a:latin typeface="Calibri"/>
                <a:cs typeface="Calibri"/>
              </a:rPr>
              <a:t> railings</a:t>
            </a:r>
            <a:r>
              <a:rPr sz="800" spc="-10" dirty="0">
                <a:solidFill>
                  <a:srgbClr val="3C3C3B"/>
                </a:solidFill>
                <a:latin typeface="Calibri"/>
                <a:cs typeface="Calibri"/>
              </a:rPr>
              <a:t> </a:t>
            </a:r>
            <a:r>
              <a:rPr sz="800" spc="-30" dirty="0">
                <a:solidFill>
                  <a:srgbClr val="3C3C3B"/>
                </a:solidFill>
                <a:latin typeface="Calibri"/>
                <a:cs typeface="Calibri"/>
              </a:rPr>
              <a:t>through</a:t>
            </a:r>
            <a:r>
              <a:rPr sz="800" spc="-55" dirty="0">
                <a:solidFill>
                  <a:srgbClr val="3C3C3B"/>
                </a:solidFill>
                <a:latin typeface="Calibri"/>
                <a:cs typeface="Calibri"/>
              </a:rPr>
              <a:t> </a:t>
            </a:r>
            <a:r>
              <a:rPr sz="800" spc="-40" dirty="0">
                <a:solidFill>
                  <a:srgbClr val="3C3C3B"/>
                </a:solidFill>
                <a:latin typeface="Calibri"/>
                <a:cs typeface="Calibri"/>
              </a:rPr>
              <a:t>the</a:t>
            </a:r>
            <a:r>
              <a:rPr sz="800" spc="-50" dirty="0">
                <a:solidFill>
                  <a:srgbClr val="3C3C3B"/>
                </a:solidFill>
                <a:latin typeface="Calibri"/>
                <a:cs typeface="Calibri"/>
              </a:rPr>
              <a:t> </a:t>
            </a:r>
            <a:r>
              <a:rPr sz="800" spc="-35" dirty="0">
                <a:solidFill>
                  <a:srgbClr val="3C3C3B"/>
                </a:solidFill>
                <a:latin typeface="Calibri"/>
                <a:cs typeface="Calibri"/>
              </a:rPr>
              <a:t>use</a:t>
            </a:r>
            <a:r>
              <a:rPr sz="800" spc="-50" dirty="0">
                <a:solidFill>
                  <a:srgbClr val="3C3C3B"/>
                </a:solidFill>
                <a:latin typeface="Calibri"/>
                <a:cs typeface="Calibri"/>
              </a:rPr>
              <a:t> </a:t>
            </a:r>
            <a:r>
              <a:rPr sz="800" spc="-30" dirty="0">
                <a:solidFill>
                  <a:srgbClr val="3C3C3B"/>
                </a:solidFill>
                <a:latin typeface="Calibri"/>
                <a:cs typeface="Calibri"/>
              </a:rPr>
              <a:t>of</a:t>
            </a:r>
            <a:r>
              <a:rPr sz="800" spc="-50" dirty="0">
                <a:solidFill>
                  <a:srgbClr val="3C3C3B"/>
                </a:solidFill>
                <a:latin typeface="Calibri"/>
                <a:cs typeface="Calibri"/>
              </a:rPr>
              <a:t> </a:t>
            </a:r>
            <a:r>
              <a:rPr sz="800" spc="-35" dirty="0">
                <a:solidFill>
                  <a:srgbClr val="3C3C3B"/>
                </a:solidFill>
                <a:latin typeface="Calibri"/>
                <a:cs typeface="Calibri"/>
              </a:rPr>
              <a:t>structura</a:t>
            </a:r>
            <a:r>
              <a:rPr sz="800" spc="-20" dirty="0">
                <a:solidFill>
                  <a:srgbClr val="3C3C3B"/>
                </a:solidFill>
                <a:latin typeface="Calibri"/>
                <a:cs typeface="Calibri"/>
              </a:rPr>
              <a:t>l</a:t>
            </a:r>
            <a:r>
              <a:rPr sz="800" spc="-50" dirty="0">
                <a:solidFill>
                  <a:srgbClr val="3C3C3B"/>
                </a:solidFill>
                <a:latin typeface="Calibri"/>
                <a:cs typeface="Calibri"/>
              </a:rPr>
              <a:t> </a:t>
            </a:r>
            <a:r>
              <a:rPr sz="800" spc="-30" dirty="0">
                <a:solidFill>
                  <a:srgbClr val="3C3C3B"/>
                </a:solidFill>
                <a:latin typeface="Calibri"/>
                <a:cs typeface="Calibri"/>
              </a:rPr>
              <a:t>post</a:t>
            </a:r>
            <a:r>
              <a:rPr sz="800" spc="-55" dirty="0">
                <a:solidFill>
                  <a:srgbClr val="3C3C3B"/>
                </a:solidFill>
                <a:latin typeface="Calibri"/>
                <a:cs typeface="Calibri"/>
              </a:rPr>
              <a:t>s</a:t>
            </a:r>
            <a:r>
              <a:rPr sz="800" spc="-10" dirty="0">
                <a:solidFill>
                  <a:srgbClr val="3C3C3B"/>
                </a:solidFill>
                <a:latin typeface="Calibri"/>
                <a:cs typeface="Calibri"/>
              </a:rPr>
              <a:t>,</a:t>
            </a:r>
            <a:r>
              <a:rPr sz="800" spc="-80" dirty="0">
                <a:solidFill>
                  <a:srgbClr val="3C3C3B"/>
                </a:solidFill>
                <a:latin typeface="Calibri"/>
                <a:cs typeface="Calibri"/>
              </a:rPr>
              <a:t> </a:t>
            </a:r>
            <a:r>
              <a:rPr sz="800" spc="-30" dirty="0">
                <a:solidFill>
                  <a:srgbClr val="3C3C3B"/>
                </a:solidFill>
                <a:latin typeface="Calibri"/>
                <a:cs typeface="Calibri"/>
              </a:rPr>
              <a:t>which</a:t>
            </a:r>
            <a:r>
              <a:rPr sz="800" spc="-50" dirty="0">
                <a:solidFill>
                  <a:srgbClr val="3C3C3B"/>
                </a:solidFill>
                <a:latin typeface="Calibri"/>
                <a:cs typeface="Calibri"/>
              </a:rPr>
              <a:t> </a:t>
            </a:r>
            <a:r>
              <a:rPr sz="800" spc="-20" dirty="0">
                <a:solidFill>
                  <a:srgbClr val="3C3C3B"/>
                </a:solidFill>
                <a:latin typeface="Calibri"/>
                <a:cs typeface="Calibri"/>
              </a:rPr>
              <a:t>allow</a:t>
            </a:r>
            <a:r>
              <a:rPr sz="800" spc="-50" dirty="0">
                <a:solidFill>
                  <a:srgbClr val="3C3C3B"/>
                </a:solidFill>
                <a:latin typeface="Calibri"/>
                <a:cs typeface="Calibri"/>
              </a:rPr>
              <a:t> </a:t>
            </a:r>
            <a:r>
              <a:rPr sz="800" spc="-35" dirty="0">
                <a:solidFill>
                  <a:srgbClr val="3C3C3B"/>
                </a:solidFill>
                <a:latin typeface="Calibri"/>
                <a:cs typeface="Calibri"/>
              </a:rPr>
              <a:t>accommodations</a:t>
            </a:r>
            <a:r>
              <a:rPr sz="800" spc="-15" dirty="0">
                <a:solidFill>
                  <a:srgbClr val="3C3C3B"/>
                </a:solidFill>
                <a:latin typeface="Calibri"/>
                <a:cs typeface="Calibri"/>
              </a:rPr>
              <a:t> </a:t>
            </a:r>
            <a:r>
              <a:rPr sz="800" spc="-35" dirty="0">
                <a:solidFill>
                  <a:srgbClr val="3C3C3B"/>
                </a:solidFill>
                <a:latin typeface="Calibri"/>
                <a:cs typeface="Calibri"/>
              </a:rPr>
              <a:t>for</a:t>
            </a:r>
            <a:r>
              <a:rPr sz="800" spc="80" dirty="0">
                <a:solidFill>
                  <a:srgbClr val="3C3C3B"/>
                </a:solidFill>
                <a:latin typeface="Calibri"/>
                <a:cs typeface="Calibri"/>
              </a:rPr>
              <a:t> </a:t>
            </a:r>
            <a:r>
              <a:rPr sz="800" spc="-30" dirty="0">
                <a:solidFill>
                  <a:srgbClr val="3C3C3B"/>
                </a:solidFill>
                <a:latin typeface="Calibri"/>
                <a:cs typeface="Calibri"/>
              </a:rPr>
              <a:t>radius</a:t>
            </a:r>
            <a:r>
              <a:rPr sz="800" spc="80" dirty="0">
                <a:solidFill>
                  <a:srgbClr val="3C3C3B"/>
                </a:solidFill>
                <a:latin typeface="Calibri"/>
                <a:cs typeface="Calibri"/>
              </a:rPr>
              <a:t> </a:t>
            </a:r>
            <a:r>
              <a:rPr sz="800" spc="-35" dirty="0">
                <a:solidFill>
                  <a:srgbClr val="3C3C3B"/>
                </a:solidFill>
                <a:latin typeface="Calibri"/>
                <a:cs typeface="Calibri"/>
              </a:rPr>
              <a:t>section</a:t>
            </a:r>
            <a:r>
              <a:rPr sz="800" spc="-25" dirty="0">
                <a:solidFill>
                  <a:srgbClr val="3C3C3B"/>
                </a:solidFill>
                <a:latin typeface="Calibri"/>
                <a:cs typeface="Calibri"/>
              </a:rPr>
              <a:t>s</a:t>
            </a:r>
            <a:r>
              <a:rPr sz="800" spc="85" dirty="0">
                <a:solidFill>
                  <a:srgbClr val="3C3C3B"/>
                </a:solidFill>
                <a:latin typeface="Calibri"/>
                <a:cs typeface="Calibri"/>
              </a:rPr>
              <a:t> </a:t>
            </a:r>
            <a:r>
              <a:rPr sz="800" spc="-30" dirty="0">
                <a:solidFill>
                  <a:srgbClr val="3C3C3B"/>
                </a:solidFill>
                <a:latin typeface="Calibri"/>
                <a:cs typeface="Calibri"/>
              </a:rPr>
              <a:t>through</a:t>
            </a:r>
            <a:r>
              <a:rPr sz="800" spc="80" dirty="0">
                <a:solidFill>
                  <a:srgbClr val="3C3C3B"/>
                </a:solidFill>
                <a:latin typeface="Calibri"/>
                <a:cs typeface="Calibri"/>
              </a:rPr>
              <a:t> </a:t>
            </a:r>
            <a:r>
              <a:rPr sz="800" spc="-40" dirty="0">
                <a:solidFill>
                  <a:srgbClr val="3C3C3B"/>
                </a:solidFill>
                <a:latin typeface="Calibri"/>
                <a:cs typeface="Calibri"/>
              </a:rPr>
              <a:t>the</a:t>
            </a:r>
            <a:r>
              <a:rPr sz="800" spc="80" dirty="0">
                <a:solidFill>
                  <a:srgbClr val="3C3C3B"/>
                </a:solidFill>
                <a:latin typeface="Calibri"/>
                <a:cs typeface="Calibri"/>
              </a:rPr>
              <a:t> </a:t>
            </a:r>
            <a:r>
              <a:rPr sz="800" spc="-30" dirty="0">
                <a:solidFill>
                  <a:srgbClr val="3C3C3B"/>
                </a:solidFill>
                <a:latin typeface="Calibri"/>
                <a:cs typeface="Calibri"/>
              </a:rPr>
              <a:t>bending</a:t>
            </a:r>
            <a:r>
              <a:rPr sz="800" spc="80" dirty="0">
                <a:solidFill>
                  <a:srgbClr val="3C3C3B"/>
                </a:solidFill>
                <a:latin typeface="Calibri"/>
                <a:cs typeface="Calibri"/>
              </a:rPr>
              <a:t> </a:t>
            </a:r>
            <a:r>
              <a:rPr sz="800" spc="-30" dirty="0">
                <a:solidFill>
                  <a:srgbClr val="3C3C3B"/>
                </a:solidFill>
                <a:latin typeface="Calibri"/>
                <a:cs typeface="Calibri"/>
              </a:rPr>
              <a:t>of</a:t>
            </a:r>
            <a:r>
              <a:rPr sz="800" spc="80" dirty="0">
                <a:solidFill>
                  <a:srgbClr val="3C3C3B"/>
                </a:solidFill>
                <a:latin typeface="Calibri"/>
                <a:cs typeface="Calibri"/>
              </a:rPr>
              <a:t> </a:t>
            </a:r>
            <a:r>
              <a:rPr sz="800" spc="-40" dirty="0">
                <a:solidFill>
                  <a:srgbClr val="3C3C3B"/>
                </a:solidFill>
                <a:latin typeface="Calibri"/>
                <a:cs typeface="Calibri"/>
              </a:rPr>
              <a:t>the</a:t>
            </a:r>
            <a:r>
              <a:rPr sz="800" spc="80" dirty="0">
                <a:solidFill>
                  <a:srgbClr val="3C3C3B"/>
                </a:solidFill>
                <a:latin typeface="Calibri"/>
                <a:cs typeface="Calibri"/>
              </a:rPr>
              <a:t> </a:t>
            </a:r>
            <a:r>
              <a:rPr sz="800" spc="-30" dirty="0">
                <a:solidFill>
                  <a:srgbClr val="3C3C3B"/>
                </a:solidFill>
                <a:latin typeface="Calibri"/>
                <a:cs typeface="Calibri"/>
              </a:rPr>
              <a:t>horizontal</a:t>
            </a:r>
            <a:r>
              <a:rPr sz="800" spc="80" dirty="0">
                <a:solidFill>
                  <a:srgbClr val="3C3C3B"/>
                </a:solidFill>
                <a:latin typeface="Calibri"/>
                <a:cs typeface="Calibri"/>
              </a:rPr>
              <a:t> </a:t>
            </a:r>
            <a:r>
              <a:rPr sz="800" spc="-40" dirty="0">
                <a:solidFill>
                  <a:srgbClr val="3C3C3B"/>
                </a:solidFill>
                <a:latin typeface="Calibri"/>
                <a:cs typeface="Calibri"/>
              </a:rPr>
              <a:t>rods</a:t>
            </a:r>
            <a:r>
              <a:rPr sz="800" spc="-20" dirty="0">
                <a:solidFill>
                  <a:srgbClr val="3C3C3B"/>
                </a:solidFill>
                <a:latin typeface="Calibri"/>
                <a:cs typeface="Calibri"/>
              </a:rPr>
              <a:t> </a:t>
            </a:r>
            <a:r>
              <a:rPr sz="800" spc="-25" dirty="0">
                <a:solidFill>
                  <a:srgbClr val="3C3C3B"/>
                </a:solidFill>
                <a:latin typeface="Calibri"/>
                <a:cs typeface="Calibri"/>
              </a:rPr>
              <a:t>during</a:t>
            </a:r>
            <a:r>
              <a:rPr sz="800" dirty="0">
                <a:solidFill>
                  <a:srgbClr val="3C3C3B"/>
                </a:solidFill>
                <a:latin typeface="Calibri"/>
                <a:cs typeface="Calibri"/>
              </a:rPr>
              <a:t> </a:t>
            </a:r>
            <a:r>
              <a:rPr sz="800" spc="-55" dirty="0">
                <a:solidFill>
                  <a:srgbClr val="3C3C3B"/>
                </a:solidFill>
                <a:latin typeface="Calibri"/>
                <a:cs typeface="Calibri"/>
              </a:rPr>
              <a:t> </a:t>
            </a:r>
            <a:r>
              <a:rPr sz="800" spc="-30" dirty="0">
                <a:solidFill>
                  <a:srgbClr val="3C3C3B"/>
                </a:solidFill>
                <a:latin typeface="Calibri"/>
                <a:cs typeface="Calibri"/>
              </a:rPr>
              <a:t>installation</a:t>
            </a:r>
            <a:r>
              <a:rPr sz="800" spc="-15" dirty="0">
                <a:solidFill>
                  <a:srgbClr val="3C3C3B"/>
                </a:solidFill>
                <a:latin typeface="Calibri"/>
                <a:cs typeface="Calibri"/>
              </a:rPr>
              <a:t>.</a:t>
            </a:r>
            <a:r>
              <a:rPr sz="800" dirty="0">
                <a:solidFill>
                  <a:srgbClr val="3C3C3B"/>
                </a:solidFill>
                <a:latin typeface="Calibri"/>
                <a:cs typeface="Calibri"/>
              </a:rPr>
              <a:t>  </a:t>
            </a:r>
            <a:r>
              <a:rPr sz="800" spc="5" dirty="0">
                <a:solidFill>
                  <a:srgbClr val="3C3C3B"/>
                </a:solidFill>
                <a:latin typeface="Calibri"/>
                <a:cs typeface="Calibri"/>
              </a:rPr>
              <a:t> </a:t>
            </a:r>
            <a:r>
              <a:rPr sz="800" spc="-35" dirty="0">
                <a:solidFill>
                  <a:srgbClr val="3C3C3B"/>
                </a:solidFill>
                <a:latin typeface="Calibri"/>
                <a:cs typeface="Calibri"/>
              </a:rPr>
              <a:t>Anchor</a:t>
            </a:r>
            <a:r>
              <a:rPr sz="800" dirty="0">
                <a:solidFill>
                  <a:srgbClr val="3C3C3B"/>
                </a:solidFill>
                <a:latin typeface="Calibri"/>
                <a:cs typeface="Calibri"/>
              </a:rPr>
              <a:t> </a:t>
            </a:r>
            <a:r>
              <a:rPr sz="800" spc="-55" dirty="0">
                <a:solidFill>
                  <a:srgbClr val="3C3C3B"/>
                </a:solidFill>
                <a:latin typeface="Calibri"/>
                <a:cs typeface="Calibri"/>
              </a:rPr>
              <a:t> </a:t>
            </a:r>
            <a:r>
              <a:rPr sz="800" spc="-30" dirty="0">
                <a:solidFill>
                  <a:srgbClr val="3C3C3B"/>
                </a:solidFill>
                <a:latin typeface="Calibri"/>
                <a:cs typeface="Calibri"/>
              </a:rPr>
              <a:t>options</a:t>
            </a:r>
            <a:r>
              <a:rPr sz="800" dirty="0">
                <a:solidFill>
                  <a:srgbClr val="3C3C3B"/>
                </a:solidFill>
                <a:latin typeface="Calibri"/>
                <a:cs typeface="Calibri"/>
              </a:rPr>
              <a:t> </a:t>
            </a:r>
            <a:r>
              <a:rPr sz="800" spc="-55" dirty="0">
                <a:solidFill>
                  <a:srgbClr val="3C3C3B"/>
                </a:solidFill>
                <a:latin typeface="Calibri"/>
                <a:cs typeface="Calibri"/>
              </a:rPr>
              <a:t> </a:t>
            </a:r>
            <a:r>
              <a:rPr sz="800" spc="-35" dirty="0">
                <a:solidFill>
                  <a:srgbClr val="3C3C3B"/>
                </a:solidFill>
                <a:latin typeface="Calibri"/>
                <a:cs typeface="Calibri"/>
              </a:rPr>
              <a:t>include</a:t>
            </a:r>
            <a:r>
              <a:rPr sz="800" dirty="0">
                <a:solidFill>
                  <a:srgbClr val="3C3C3B"/>
                </a:solidFill>
                <a:latin typeface="Calibri"/>
                <a:cs typeface="Calibri"/>
              </a:rPr>
              <a:t> </a:t>
            </a:r>
            <a:r>
              <a:rPr sz="800" spc="-50" dirty="0">
                <a:solidFill>
                  <a:srgbClr val="3C3C3B"/>
                </a:solidFill>
                <a:latin typeface="Calibri"/>
                <a:cs typeface="Calibri"/>
              </a:rPr>
              <a:t> </a:t>
            </a:r>
            <a:r>
              <a:rPr sz="800" spc="-35" dirty="0">
                <a:solidFill>
                  <a:srgbClr val="3C3C3B"/>
                </a:solidFill>
                <a:latin typeface="Calibri"/>
                <a:cs typeface="Calibri"/>
              </a:rPr>
              <a:t>both</a:t>
            </a:r>
            <a:r>
              <a:rPr sz="800" dirty="0">
                <a:solidFill>
                  <a:srgbClr val="3C3C3B"/>
                </a:solidFill>
                <a:latin typeface="Calibri"/>
                <a:cs typeface="Calibri"/>
              </a:rPr>
              <a:t> </a:t>
            </a:r>
            <a:r>
              <a:rPr sz="800" spc="-55" dirty="0">
                <a:solidFill>
                  <a:srgbClr val="3C3C3B"/>
                </a:solidFill>
                <a:latin typeface="Calibri"/>
                <a:cs typeface="Calibri"/>
              </a:rPr>
              <a:t> </a:t>
            </a:r>
            <a:r>
              <a:rPr sz="800" spc="-35" dirty="0">
                <a:solidFill>
                  <a:srgbClr val="3C3C3B"/>
                </a:solidFill>
                <a:latin typeface="Calibri"/>
                <a:cs typeface="Calibri"/>
              </a:rPr>
              <a:t>floor</a:t>
            </a:r>
            <a:r>
              <a:rPr sz="800" dirty="0">
                <a:solidFill>
                  <a:srgbClr val="3C3C3B"/>
                </a:solidFill>
                <a:latin typeface="Calibri"/>
                <a:cs typeface="Calibri"/>
              </a:rPr>
              <a:t> </a:t>
            </a:r>
            <a:r>
              <a:rPr sz="800" spc="-55" dirty="0">
                <a:solidFill>
                  <a:srgbClr val="3C3C3B"/>
                </a:solidFill>
                <a:latin typeface="Calibri"/>
                <a:cs typeface="Calibri"/>
              </a:rPr>
              <a:t> </a:t>
            </a:r>
            <a:r>
              <a:rPr sz="800" spc="-50" dirty="0">
                <a:solidFill>
                  <a:srgbClr val="3C3C3B"/>
                </a:solidFill>
                <a:latin typeface="Calibri"/>
                <a:cs typeface="Calibri"/>
              </a:rPr>
              <a:t>mount</a:t>
            </a:r>
            <a:r>
              <a:rPr sz="800" spc="-25" dirty="0">
                <a:solidFill>
                  <a:srgbClr val="3C3C3B"/>
                </a:solidFill>
                <a:latin typeface="Calibri"/>
                <a:cs typeface="Calibri"/>
              </a:rPr>
              <a:t> </a:t>
            </a:r>
            <a:r>
              <a:rPr sz="800" spc="-30" dirty="0">
                <a:solidFill>
                  <a:srgbClr val="3C3C3B"/>
                </a:solidFill>
                <a:latin typeface="Calibri"/>
                <a:cs typeface="Calibri"/>
              </a:rPr>
              <a:t>and</a:t>
            </a:r>
            <a:r>
              <a:rPr sz="800" spc="10" dirty="0">
                <a:solidFill>
                  <a:srgbClr val="3C3C3B"/>
                </a:solidFill>
                <a:latin typeface="Calibri"/>
                <a:cs typeface="Calibri"/>
              </a:rPr>
              <a:t> </a:t>
            </a:r>
            <a:r>
              <a:rPr sz="800" spc="-30" dirty="0">
                <a:solidFill>
                  <a:srgbClr val="3C3C3B"/>
                </a:solidFill>
                <a:latin typeface="Calibri"/>
                <a:cs typeface="Calibri"/>
              </a:rPr>
              <a:t>sid</a:t>
            </a:r>
            <a:r>
              <a:rPr sz="800" spc="-35" dirty="0">
                <a:solidFill>
                  <a:srgbClr val="3C3C3B"/>
                </a:solidFill>
                <a:latin typeface="Calibri"/>
                <a:cs typeface="Calibri"/>
              </a:rPr>
              <a:t>e</a:t>
            </a:r>
            <a:r>
              <a:rPr sz="800" spc="10" dirty="0">
                <a:solidFill>
                  <a:srgbClr val="3C3C3B"/>
                </a:solidFill>
                <a:latin typeface="Calibri"/>
                <a:cs typeface="Calibri"/>
              </a:rPr>
              <a:t> </a:t>
            </a:r>
            <a:r>
              <a:rPr sz="800" spc="-55" dirty="0">
                <a:solidFill>
                  <a:srgbClr val="3C3C3B"/>
                </a:solidFill>
                <a:latin typeface="Calibri"/>
                <a:cs typeface="Calibri"/>
              </a:rPr>
              <a:t>moun</a:t>
            </a:r>
            <a:r>
              <a:rPr sz="800" spc="-30" dirty="0">
                <a:solidFill>
                  <a:srgbClr val="3C3C3B"/>
                </a:solidFill>
                <a:latin typeface="Calibri"/>
                <a:cs typeface="Calibri"/>
              </a:rPr>
              <a:t>t</a:t>
            </a:r>
            <a:r>
              <a:rPr sz="800" spc="10" dirty="0">
                <a:solidFill>
                  <a:srgbClr val="3C3C3B"/>
                </a:solidFill>
                <a:latin typeface="Calibri"/>
                <a:cs typeface="Calibri"/>
              </a:rPr>
              <a:t> </a:t>
            </a:r>
            <a:r>
              <a:rPr sz="800" spc="-35" dirty="0">
                <a:solidFill>
                  <a:srgbClr val="3C3C3B"/>
                </a:solidFill>
                <a:latin typeface="Calibri"/>
                <a:cs typeface="Calibri"/>
              </a:rPr>
              <a:t>for</a:t>
            </a:r>
            <a:r>
              <a:rPr sz="800" spc="10" dirty="0">
                <a:solidFill>
                  <a:srgbClr val="3C3C3B"/>
                </a:solidFill>
                <a:latin typeface="Calibri"/>
                <a:cs typeface="Calibri"/>
              </a:rPr>
              <a:t> </a:t>
            </a:r>
            <a:r>
              <a:rPr sz="800" spc="-35" dirty="0">
                <a:solidFill>
                  <a:srgbClr val="3C3C3B"/>
                </a:solidFill>
                <a:latin typeface="Calibri"/>
                <a:cs typeface="Calibri"/>
              </a:rPr>
              <a:t>structura</a:t>
            </a:r>
            <a:r>
              <a:rPr sz="800" spc="-20" dirty="0">
                <a:solidFill>
                  <a:srgbClr val="3C3C3B"/>
                </a:solidFill>
                <a:latin typeface="Calibri"/>
                <a:cs typeface="Calibri"/>
              </a:rPr>
              <a:t>l</a:t>
            </a:r>
            <a:r>
              <a:rPr sz="800" spc="10" dirty="0">
                <a:solidFill>
                  <a:srgbClr val="3C3C3B"/>
                </a:solidFill>
                <a:latin typeface="Calibri"/>
                <a:cs typeface="Calibri"/>
              </a:rPr>
              <a:t> </a:t>
            </a:r>
            <a:r>
              <a:rPr sz="800" spc="-30" dirty="0">
                <a:solidFill>
                  <a:srgbClr val="3C3C3B"/>
                </a:solidFill>
                <a:latin typeface="Calibri"/>
                <a:cs typeface="Calibri"/>
              </a:rPr>
              <a:t>post</a:t>
            </a:r>
            <a:r>
              <a:rPr sz="800" spc="-60" dirty="0">
                <a:solidFill>
                  <a:srgbClr val="3C3C3B"/>
                </a:solidFill>
                <a:latin typeface="Calibri"/>
                <a:cs typeface="Calibri"/>
              </a:rPr>
              <a:t>s</a:t>
            </a:r>
            <a:r>
              <a:rPr sz="800" spc="-10" dirty="0">
                <a:solidFill>
                  <a:srgbClr val="3C3C3B"/>
                </a:solidFill>
                <a:latin typeface="Calibri"/>
                <a:cs typeface="Calibri"/>
              </a:rPr>
              <a:t>.</a:t>
            </a:r>
            <a:endParaRPr sz="800" dirty="0">
              <a:latin typeface="Calibri"/>
              <a:cs typeface="Calibri"/>
            </a:endParaRPr>
          </a:p>
        </p:txBody>
      </p:sp>
      <p:sp>
        <p:nvSpPr>
          <p:cNvPr id="7" name="object 7"/>
          <p:cNvSpPr txBox="1"/>
          <p:nvPr/>
        </p:nvSpPr>
        <p:spPr>
          <a:xfrm>
            <a:off x="7770659" y="2633505"/>
            <a:ext cx="2480945" cy="892552"/>
          </a:xfrm>
          <a:prstGeom prst="rect">
            <a:avLst/>
          </a:prstGeom>
        </p:spPr>
        <p:txBody>
          <a:bodyPr vert="horz" wrap="square" lIns="0" tIns="0" rIns="0" bIns="0" rtlCol="0">
            <a:spAutoFit/>
          </a:bodyPr>
          <a:lstStyle/>
          <a:p>
            <a:pPr marL="12700" algn="just">
              <a:lnSpc>
                <a:spcPct val="100000"/>
              </a:lnSpc>
            </a:pPr>
            <a:r>
              <a:rPr lang="ru-RU" sz="1000" spc="-50" dirty="0" smtClean="0">
                <a:solidFill>
                  <a:srgbClr val="706F6F"/>
                </a:solidFill>
                <a:latin typeface="Calibri"/>
                <a:cs typeface="Calibri"/>
              </a:rPr>
              <a:t>Великолепная классика</a:t>
            </a:r>
            <a:endParaRPr lang="ru-RU" sz="1000" spc="-50" dirty="0">
              <a:solidFill>
                <a:srgbClr val="706F6F"/>
              </a:solidFill>
              <a:latin typeface="Calibri"/>
              <a:cs typeface="Calibri"/>
            </a:endParaRPr>
          </a:p>
          <a:p>
            <a:pPr marL="12700" algn="just">
              <a:lnSpc>
                <a:spcPct val="100000"/>
              </a:lnSpc>
            </a:pPr>
            <a:r>
              <a:rPr lang="ru-RU" sz="800" spc="-50" dirty="0">
                <a:solidFill>
                  <a:srgbClr val="706F6F"/>
                </a:solidFill>
                <a:latin typeface="Calibri"/>
                <a:cs typeface="Calibri"/>
              </a:rPr>
              <a:t>С помощью системы </a:t>
            </a:r>
            <a:r>
              <a:rPr lang="ru-RU" sz="800" spc="-50" dirty="0" err="1">
                <a:solidFill>
                  <a:srgbClr val="706F6F"/>
                </a:solidFill>
                <a:latin typeface="Calibri"/>
                <a:cs typeface="Calibri"/>
              </a:rPr>
              <a:t>Bar</a:t>
            </a:r>
            <a:r>
              <a:rPr lang="ru-RU" sz="800" spc="-50" dirty="0">
                <a:solidFill>
                  <a:srgbClr val="706F6F"/>
                </a:solidFill>
                <a:latin typeface="Calibri"/>
                <a:cs typeface="Calibri"/>
              </a:rPr>
              <a:t> R </a:t>
            </a:r>
            <a:r>
              <a:rPr lang="ru-RU" sz="800" spc="-50" dirty="0" smtClean="0">
                <a:solidFill>
                  <a:srgbClr val="706F6F"/>
                </a:solidFill>
                <a:latin typeface="Calibri"/>
                <a:cs typeface="Calibri"/>
              </a:rPr>
              <a:t>Вы </a:t>
            </a:r>
            <a:r>
              <a:rPr lang="ru-RU" sz="800" spc="-50" dirty="0">
                <a:solidFill>
                  <a:srgbClr val="706F6F"/>
                </a:solidFill>
                <a:latin typeface="Calibri"/>
                <a:cs typeface="Calibri"/>
              </a:rPr>
              <a:t>можете </a:t>
            </a:r>
            <a:r>
              <a:rPr lang="ru-RU" sz="800" spc="-50" dirty="0" smtClean="0">
                <a:solidFill>
                  <a:srgbClr val="706F6F"/>
                </a:solidFill>
                <a:latin typeface="Calibri"/>
                <a:cs typeface="Calibri"/>
              </a:rPr>
              <a:t>создавать изгороди </a:t>
            </a:r>
            <a:r>
              <a:rPr lang="ru-RU" sz="800" spc="-50" dirty="0">
                <a:solidFill>
                  <a:srgbClr val="706F6F"/>
                </a:solidFill>
                <a:latin typeface="Calibri"/>
                <a:cs typeface="Calibri"/>
              </a:rPr>
              <a:t>из нержавеющей стали с помощью конструкционных опор, которые позволяют размещать </a:t>
            </a:r>
            <a:r>
              <a:rPr lang="ru-RU" sz="800" spc="-50" dirty="0" smtClean="0">
                <a:solidFill>
                  <a:srgbClr val="706F6F"/>
                </a:solidFill>
                <a:latin typeface="Calibri"/>
                <a:cs typeface="Calibri"/>
              </a:rPr>
              <a:t>округленные </a:t>
            </a:r>
            <a:r>
              <a:rPr lang="ru-RU" sz="800" spc="-50" dirty="0">
                <a:solidFill>
                  <a:srgbClr val="706F6F"/>
                </a:solidFill>
                <a:latin typeface="Calibri"/>
                <a:cs typeface="Calibri"/>
              </a:rPr>
              <a:t>секции посредством изгиба горизонтальных стержней во время установки. Варианты крепления включают в себя как напольное, так и боковое крепление для несущих конструкций.</a:t>
            </a:r>
            <a:endParaRPr sz="600" dirty="0">
              <a:latin typeface="Calibri"/>
              <a:cs typeface="Calibri"/>
            </a:endParaRPr>
          </a:p>
        </p:txBody>
      </p:sp>
      <p:sp>
        <p:nvSpPr>
          <p:cNvPr id="8" name="object 8"/>
          <p:cNvSpPr txBox="1">
            <a:spLocks noGrp="1"/>
          </p:cNvSpPr>
          <p:nvPr>
            <p:ph type="title"/>
          </p:nvPr>
        </p:nvSpPr>
        <p:spPr>
          <a:xfrm>
            <a:off x="534670" y="472141"/>
            <a:ext cx="9624060" cy="430887"/>
          </a:xfrm>
          <a:prstGeom prst="rect">
            <a:avLst/>
          </a:prstGeom>
        </p:spPr>
        <p:txBody>
          <a:bodyPr vert="horz" wrap="square" lIns="0" tIns="0" rIns="0" bIns="0" rtlCol="0">
            <a:spAutoFit/>
          </a:bodyPr>
          <a:lstStyle/>
          <a:p>
            <a:pPr algn="r">
              <a:lnSpc>
                <a:spcPct val="100000"/>
              </a:lnSpc>
            </a:pPr>
            <a:r>
              <a:rPr sz="2800" spc="85" dirty="0">
                <a:solidFill>
                  <a:schemeClr val="bg1">
                    <a:lumMod val="50000"/>
                  </a:schemeClr>
                </a:solidFill>
              </a:rPr>
              <a:t>BA</a:t>
            </a:r>
            <a:r>
              <a:rPr sz="2800" spc="-50" dirty="0">
                <a:solidFill>
                  <a:schemeClr val="bg1">
                    <a:lumMod val="50000"/>
                  </a:schemeClr>
                </a:solidFill>
              </a:rPr>
              <a:t>R</a:t>
            </a:r>
            <a:r>
              <a:rPr sz="2800" spc="280" dirty="0">
                <a:solidFill>
                  <a:schemeClr val="bg1">
                    <a:lumMod val="50000"/>
                  </a:schemeClr>
                </a:solidFill>
              </a:rPr>
              <a:t> </a:t>
            </a:r>
            <a:r>
              <a:rPr sz="2800" spc="-35" dirty="0">
                <a:solidFill>
                  <a:schemeClr val="bg1">
                    <a:lumMod val="50000"/>
                  </a:schemeClr>
                </a:solidFill>
              </a:rPr>
              <a:t>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36</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7" name="object 7"/>
          <p:cNvSpPr/>
          <p:nvPr/>
        </p:nvSpPr>
        <p:spPr>
          <a:xfrm>
            <a:off x="3797998" y="458470"/>
            <a:ext cx="3096006" cy="3095993"/>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7138796" y="458470"/>
            <a:ext cx="3095993" cy="3095993"/>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457200" y="457212"/>
            <a:ext cx="3082823" cy="3097250"/>
          </a:xfrm>
          <a:prstGeom prst="rect">
            <a:avLst/>
          </a:prstGeom>
          <a:blipFill>
            <a:blip r:embed="rId5" cstate="print"/>
            <a:stretch>
              <a:fillRect/>
            </a:stretch>
          </a:blipFill>
        </p:spPr>
        <p:txBody>
          <a:bodyPr wrap="square" lIns="0" tIns="0" rIns="0" bIns="0" rtlCol="0"/>
          <a:lstStyle/>
          <a:p>
            <a:endParaRPr/>
          </a:p>
        </p:txBody>
      </p:sp>
      <p:sp>
        <p:nvSpPr>
          <p:cNvPr id="21" name="object 21"/>
          <p:cNvSpPr txBox="1"/>
          <p:nvPr/>
        </p:nvSpPr>
        <p:spPr>
          <a:xfrm>
            <a:off x="642506" y="1813375"/>
            <a:ext cx="5054600" cy="30734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a:p>
            <a:pPr marR="5080" algn="r">
              <a:lnSpc>
                <a:spcPct val="100000"/>
              </a:lnSpc>
              <a:spcBef>
                <a:spcPts val="455"/>
              </a:spcBef>
            </a:pPr>
            <a:r>
              <a:rPr sz="800" b="1" spc="5" dirty="0">
                <a:solidFill>
                  <a:srgbClr val="FFFFFF"/>
                </a:solidFill>
                <a:latin typeface="Calibri"/>
                <a:cs typeface="Calibri"/>
              </a:rPr>
              <a:t>4</a:t>
            </a:r>
            <a:endParaRPr sz="800">
              <a:latin typeface="Calibri"/>
              <a:cs typeface="Calibri"/>
            </a:endParaRPr>
          </a:p>
        </p:txBody>
      </p:sp>
      <p:sp>
        <p:nvSpPr>
          <p:cNvPr id="22" name="object 22"/>
          <p:cNvSpPr txBox="1"/>
          <p:nvPr/>
        </p:nvSpPr>
        <p:spPr>
          <a:xfrm>
            <a:off x="2320126" y="3094957"/>
            <a:ext cx="3341370" cy="379095"/>
          </a:xfrm>
          <a:prstGeom prst="rect">
            <a:avLst/>
          </a:prstGeom>
        </p:spPr>
        <p:txBody>
          <a:bodyPr vert="horz" wrap="square" lIns="0" tIns="0" rIns="0" bIns="0" rtlCol="0">
            <a:spAutoFit/>
          </a:bodyPr>
          <a:lstStyle/>
          <a:p>
            <a:pPr marR="5080" algn="r">
              <a:lnSpc>
                <a:spcPct val="100000"/>
              </a:lnSpc>
            </a:pPr>
            <a:r>
              <a:rPr sz="800" b="1" spc="5" dirty="0">
                <a:solidFill>
                  <a:srgbClr val="FFFFFF"/>
                </a:solidFill>
                <a:latin typeface="Calibri"/>
                <a:cs typeface="Calibri"/>
              </a:rPr>
              <a:t>3</a:t>
            </a:r>
            <a:endParaRPr sz="800">
              <a:latin typeface="Calibri"/>
              <a:cs typeface="Calibri"/>
            </a:endParaRPr>
          </a:p>
          <a:p>
            <a:pPr>
              <a:lnSpc>
                <a:spcPct val="100000"/>
              </a:lnSpc>
              <a:spcBef>
                <a:spcPts val="46"/>
              </a:spcBef>
            </a:pPr>
            <a:endParaRPr sz="850">
              <a:latin typeface="Times New Roman"/>
              <a:cs typeface="Times New Roman"/>
            </a:endParaRPr>
          </a:p>
          <a:p>
            <a:pPr marL="12700">
              <a:lnSpc>
                <a:spcPct val="100000"/>
              </a:lnSpc>
            </a:pPr>
            <a:r>
              <a:rPr sz="800" b="1" spc="5" dirty="0">
                <a:solidFill>
                  <a:srgbClr val="FFFFFF"/>
                </a:solidFill>
                <a:latin typeface="Calibri"/>
                <a:cs typeface="Calibri"/>
              </a:rPr>
              <a:t>2</a:t>
            </a:r>
            <a:endParaRPr sz="800">
              <a:latin typeface="Calibri"/>
              <a:cs typeface="Calibri"/>
            </a:endParaRPr>
          </a:p>
        </p:txBody>
      </p:sp>
      <p:sp>
        <p:nvSpPr>
          <p:cNvPr id="144" name="object 144"/>
          <p:cNvSpPr txBox="1"/>
          <p:nvPr/>
        </p:nvSpPr>
        <p:spPr>
          <a:xfrm>
            <a:off x="5468299" y="6884248"/>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145" name="object 145"/>
          <p:cNvSpPr/>
          <p:nvPr/>
        </p:nvSpPr>
        <p:spPr>
          <a:xfrm>
            <a:off x="5295779" y="6914885"/>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146" name="object 146"/>
          <p:cNvSpPr/>
          <p:nvPr/>
        </p:nvSpPr>
        <p:spPr>
          <a:xfrm>
            <a:off x="5248261"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147" name="object 147"/>
          <p:cNvSpPr/>
          <p:nvPr/>
        </p:nvSpPr>
        <p:spPr>
          <a:xfrm>
            <a:off x="5162994" y="6920286"/>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148" name="object 148"/>
          <p:cNvSpPr txBox="1"/>
          <p:nvPr/>
        </p:nvSpPr>
        <p:spPr>
          <a:xfrm>
            <a:off x="4049899" y="6884248"/>
            <a:ext cx="1055139"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149" name="object 149"/>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150" name="object 150"/>
          <p:cNvSpPr/>
          <p:nvPr/>
        </p:nvSpPr>
        <p:spPr>
          <a:xfrm>
            <a:off x="3924132" y="6901205"/>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151" name="object 151"/>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152" name="object 152"/>
          <p:cNvSpPr txBox="1"/>
          <p:nvPr/>
        </p:nvSpPr>
        <p:spPr>
          <a:xfrm>
            <a:off x="444500" y="165018"/>
            <a:ext cx="506730" cy="215900"/>
          </a:xfrm>
          <a:prstGeom prst="rect">
            <a:avLst/>
          </a:prstGeom>
        </p:spPr>
        <p:txBody>
          <a:bodyPr vert="horz" wrap="square" lIns="0" tIns="0" rIns="0" bIns="0" rtlCol="0">
            <a:spAutoFit/>
          </a:bodyPr>
          <a:lstStyle/>
          <a:p>
            <a:pPr marL="12700">
              <a:lnSpc>
                <a:spcPct val="100000"/>
              </a:lnSpc>
            </a:pPr>
            <a:r>
              <a:rPr sz="1500" spc="-35" dirty="0">
                <a:solidFill>
                  <a:srgbClr val="3C3C3B"/>
                </a:solidFill>
                <a:latin typeface="Futura Bk BT"/>
                <a:cs typeface="Futura Bk BT"/>
              </a:rPr>
              <a:t>BA</a:t>
            </a:r>
            <a:r>
              <a:rPr sz="1500" spc="-65" dirty="0">
                <a:solidFill>
                  <a:srgbClr val="3C3C3B"/>
                </a:solidFill>
                <a:latin typeface="Futura Bk BT"/>
                <a:cs typeface="Futura Bk BT"/>
              </a:rPr>
              <a:t>R</a:t>
            </a:r>
            <a:r>
              <a:rPr sz="1500" spc="-30" dirty="0">
                <a:solidFill>
                  <a:srgbClr val="3C3C3B"/>
                </a:solidFill>
                <a:latin typeface="Futura Bk BT"/>
                <a:cs typeface="Futura Bk BT"/>
              </a:rPr>
              <a:t>-R</a:t>
            </a:r>
            <a:endParaRPr sz="1500">
              <a:latin typeface="Futura Bk BT"/>
              <a:cs typeface="Futura Bk BT"/>
            </a:endParaRPr>
          </a:p>
        </p:txBody>
      </p:sp>
      <p:sp>
        <p:nvSpPr>
          <p:cNvPr id="153" name="object 153"/>
          <p:cNvSpPr txBox="1"/>
          <p:nvPr/>
        </p:nvSpPr>
        <p:spPr>
          <a:xfrm>
            <a:off x="9779299" y="6332326"/>
            <a:ext cx="396240" cy="314960"/>
          </a:xfrm>
          <a:prstGeom prst="rect">
            <a:avLst/>
          </a:prstGeom>
        </p:spPr>
        <p:txBody>
          <a:bodyPr vert="horz" wrap="square" lIns="0" tIns="0" rIns="0" bIns="0" rtlCol="0">
            <a:spAutoFit/>
          </a:bodyPr>
          <a:lstStyle/>
          <a:p>
            <a:pPr marL="12700">
              <a:lnSpc>
                <a:spcPts val="2030"/>
              </a:lnSpc>
            </a:pPr>
            <a:r>
              <a:rPr sz="1750" b="1" spc="-20" dirty="0">
                <a:solidFill>
                  <a:srgbClr val="E5007D"/>
                </a:solidFill>
                <a:latin typeface="Calibri"/>
                <a:cs typeface="Calibri"/>
              </a:rPr>
              <a:t>BIM</a:t>
            </a:r>
            <a:endParaRPr sz="1750">
              <a:latin typeface="Calibri"/>
              <a:cs typeface="Calibri"/>
            </a:endParaRPr>
          </a:p>
          <a:p>
            <a:pPr marL="31750">
              <a:lnSpc>
                <a:spcPts val="59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endParaRPr sz="550">
              <a:latin typeface="Calibri"/>
              <a:cs typeface="Calibri"/>
            </a:endParaRPr>
          </a:p>
        </p:txBody>
      </p:sp>
      <p:graphicFrame>
        <p:nvGraphicFramePr>
          <p:cNvPr id="154" name="Таблица 153"/>
          <p:cNvGraphicFramePr>
            <a:graphicFrameLocks noGrp="1"/>
          </p:cNvGraphicFramePr>
          <p:nvPr>
            <p:extLst>
              <p:ext uri="{D42A27DB-BD31-4B8C-83A1-F6EECF244321}">
                <p14:modId xmlns:p14="http://schemas.microsoft.com/office/powerpoint/2010/main" xmlns="" val="3242190671"/>
              </p:ext>
            </p:extLst>
          </p:nvPr>
        </p:nvGraphicFramePr>
        <p:xfrm>
          <a:off x="453142" y="3681705"/>
          <a:ext cx="3152454" cy="1826364"/>
        </p:xfrm>
        <a:graphic>
          <a:graphicData uri="http://schemas.openxmlformats.org/drawingml/2006/table">
            <a:tbl>
              <a:tblPr firstRow="1" bandRow="1">
                <a:tableStyleId>{5C22544A-7EE6-4342-B048-85BDC9FD1C3A}</a:tableStyleId>
              </a:tblPr>
              <a:tblGrid>
                <a:gridCol w="1576227">
                  <a:extLst>
                    <a:ext uri="{9D8B030D-6E8A-4147-A177-3AD203B41FA5}">
                      <a16:colId xmlns:a16="http://schemas.microsoft.com/office/drawing/2014/main" xmlns="" val="20000"/>
                    </a:ext>
                  </a:extLst>
                </a:gridCol>
                <a:gridCol w="1576227">
                  <a:extLst>
                    <a:ext uri="{9D8B030D-6E8A-4147-A177-3AD203B41FA5}">
                      <a16:colId xmlns:a16="http://schemas.microsoft.com/office/drawing/2014/main" xmlns="" val="20001"/>
                    </a:ext>
                  </a:extLst>
                </a:gridCol>
              </a:tblGrid>
              <a:tr h="1826364">
                <a:tc>
                  <a:txBody>
                    <a:bodyPr/>
                    <a:lstStyle/>
                    <a:p>
                      <a:pPr>
                        <a:spcAft>
                          <a:spcPts val="600"/>
                        </a:spcAft>
                      </a:pPr>
                      <a:r>
                        <a:rPr lang="en-US" sz="700" b="0" dirty="0" smtClean="0">
                          <a:solidFill>
                            <a:srgbClr val="3C3C3B"/>
                          </a:solidFill>
                          <a:latin typeface="Arial Narrow" pitchFamily="34" charset="0"/>
                          <a:ea typeface="Times New Roman"/>
                        </a:rPr>
                        <a:t>General Characteristics</a:t>
                      </a:r>
                      <a:endParaRPr lang="ru-RU" sz="700" b="0" dirty="0" smtClean="0">
                        <a:latin typeface="Arial Narrow" pitchFamily="34" charset="0"/>
                        <a:ea typeface="Times New Roman"/>
                      </a:endParaRPr>
                    </a:p>
                    <a:p>
                      <a:pPr>
                        <a:spcAft>
                          <a:spcPts val="600"/>
                        </a:spcAft>
                      </a:pPr>
                      <a:r>
                        <a:rPr lang="en-US" sz="700" b="0" dirty="0" smtClean="0">
                          <a:solidFill>
                            <a:srgbClr val="3C3C3B"/>
                          </a:solidFill>
                          <a:latin typeface="Arial Narrow" pitchFamily="34" charset="0"/>
                          <a:ea typeface="Times New Roman"/>
                        </a:rPr>
                        <a:t>The Bar R systems are the first in the IAM Design range. They offer a wide range of accessories, with attention to the smallest details. These systems adapt to the perimeter of any space.</a:t>
                      </a:r>
                      <a:endParaRPr lang="ru-RU" sz="700" b="0" dirty="0" smtClean="0">
                        <a:latin typeface="Arial Narrow" pitchFamily="34" charset="0"/>
                        <a:ea typeface="Times New Roman"/>
                      </a:endParaRPr>
                    </a:p>
                    <a:p>
                      <a:pPr>
                        <a:spcAft>
                          <a:spcPts val="600"/>
                        </a:spcAft>
                      </a:pPr>
                      <a:r>
                        <a:rPr lang="en-US" sz="700" b="0" dirty="0" smtClean="0">
                          <a:solidFill>
                            <a:srgbClr val="3C3C3B"/>
                          </a:solidFill>
                          <a:latin typeface="Arial Narrow" pitchFamily="34" charset="0"/>
                          <a:ea typeface="Times New Roman"/>
                        </a:rPr>
                        <a:t>The Bar R systems have a certified safety that ensures guaranteed quality in all structures available to you.</a:t>
                      </a:r>
                      <a:endParaRPr lang="ru-RU" sz="700" b="0" dirty="0" smtClean="0">
                        <a:latin typeface="Arial Narrow" pitchFamily="34" charset="0"/>
                        <a:ea typeface="Times New Roman"/>
                      </a:endParaRPr>
                    </a:p>
                    <a:p>
                      <a:pPr>
                        <a:spcAft>
                          <a:spcPts val="600"/>
                        </a:spcAft>
                      </a:pPr>
                      <a:r>
                        <a:rPr lang="en-US" sz="700" b="0" dirty="0" smtClean="0">
                          <a:solidFill>
                            <a:srgbClr val="3C3C3B"/>
                          </a:solidFill>
                          <a:latin typeface="Arial Narrow" pitchFamily="34" charset="0"/>
                          <a:ea typeface="Times New Roman"/>
                        </a:rPr>
                        <a:t>Available in 3 versions certified and tested with a load of 1kN, 2kN and 3 </a:t>
                      </a:r>
                      <a:r>
                        <a:rPr lang="en-US" sz="700" b="0" dirty="0" err="1" smtClean="0">
                          <a:solidFill>
                            <a:srgbClr val="3C3C3B"/>
                          </a:solidFill>
                          <a:latin typeface="Arial Narrow" pitchFamily="34" charset="0"/>
                          <a:ea typeface="Times New Roman"/>
                        </a:rPr>
                        <a:t>kN.</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Общие характеристики</a:t>
                      </a:r>
                    </a:p>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Системы </a:t>
                      </a:r>
                      <a:r>
                        <a:rPr lang="ru-RU" sz="700" b="0" kern="1200" dirty="0" err="1" smtClean="0">
                          <a:solidFill>
                            <a:srgbClr val="3C3C3B"/>
                          </a:solidFill>
                          <a:latin typeface="Arial Narrow" pitchFamily="34" charset="0"/>
                          <a:ea typeface="Times New Roman"/>
                          <a:cs typeface="+mn-cs"/>
                        </a:rPr>
                        <a:t>Bar</a:t>
                      </a:r>
                      <a:r>
                        <a:rPr lang="ru-RU" sz="700" b="0" kern="1200" dirty="0" smtClean="0">
                          <a:solidFill>
                            <a:srgbClr val="3C3C3B"/>
                          </a:solidFill>
                          <a:latin typeface="Arial Narrow" pitchFamily="34" charset="0"/>
                          <a:ea typeface="Times New Roman"/>
                          <a:cs typeface="+mn-cs"/>
                        </a:rPr>
                        <a:t> R являются первыми в линейке IAM </a:t>
                      </a:r>
                      <a:r>
                        <a:rPr lang="ru-RU" sz="700" b="0" kern="1200" dirty="0" err="1" smtClean="0">
                          <a:solidFill>
                            <a:srgbClr val="3C3C3B"/>
                          </a:solidFill>
                          <a:latin typeface="Arial Narrow" pitchFamily="34" charset="0"/>
                          <a:ea typeface="Times New Roman"/>
                          <a:cs typeface="+mn-cs"/>
                        </a:rPr>
                        <a:t>Design</a:t>
                      </a:r>
                      <a:r>
                        <a:rPr lang="ru-RU" sz="700" b="0" kern="1200" dirty="0" smtClean="0">
                          <a:solidFill>
                            <a:srgbClr val="3C3C3B"/>
                          </a:solidFill>
                          <a:latin typeface="Arial Narrow" pitchFamily="34" charset="0"/>
                          <a:ea typeface="Times New Roman"/>
                          <a:cs typeface="+mn-cs"/>
                        </a:rPr>
                        <a:t>. Они предлагают широкий ассортимент элементов, с вниманием к мельчайшим деталям. Эти системы адаптируются к периметру любого пространства.</a:t>
                      </a:r>
                    </a:p>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Системы </a:t>
                      </a:r>
                      <a:r>
                        <a:rPr lang="ru-RU" sz="700" b="0" kern="1200" dirty="0" err="1" smtClean="0">
                          <a:solidFill>
                            <a:srgbClr val="3C3C3B"/>
                          </a:solidFill>
                          <a:latin typeface="Arial Narrow" pitchFamily="34" charset="0"/>
                          <a:ea typeface="Times New Roman"/>
                          <a:cs typeface="+mn-cs"/>
                        </a:rPr>
                        <a:t>Bar</a:t>
                      </a:r>
                      <a:r>
                        <a:rPr lang="ru-RU" sz="700" b="0" kern="1200" dirty="0" smtClean="0">
                          <a:solidFill>
                            <a:srgbClr val="3C3C3B"/>
                          </a:solidFill>
                          <a:latin typeface="Arial Narrow" pitchFamily="34" charset="0"/>
                          <a:ea typeface="Times New Roman"/>
                          <a:cs typeface="+mn-cs"/>
                        </a:rPr>
                        <a:t> R имеют сертифицированную безопасность, которая гарантирует качество всех доступных вам конструкций.</a:t>
                      </a:r>
                    </a:p>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Доступно в 3 версиях, сертифицированных и протестированных с нагрузкой 1 кН, 2 кН и 3 </a:t>
                      </a:r>
                      <a:r>
                        <a:rPr lang="ru-RU" sz="700" b="0" kern="1200" dirty="0" err="1" smtClean="0">
                          <a:solidFill>
                            <a:srgbClr val="3C3C3B"/>
                          </a:solidFill>
                          <a:latin typeface="Arial Narrow" pitchFamily="34" charset="0"/>
                          <a:ea typeface="Times New Roman"/>
                          <a:cs typeface="+mn-cs"/>
                        </a:rPr>
                        <a:t>кН.</a:t>
                      </a:r>
                      <a:endParaRPr lang="ru-RU" sz="700" b="0" kern="1200" dirty="0">
                        <a:solidFill>
                          <a:srgbClr val="3C3C3B"/>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55" name="Таблица 154"/>
          <p:cNvGraphicFramePr>
            <a:graphicFrameLocks noGrp="1"/>
          </p:cNvGraphicFramePr>
          <p:nvPr>
            <p:extLst>
              <p:ext uri="{D42A27DB-BD31-4B8C-83A1-F6EECF244321}">
                <p14:modId xmlns:p14="http://schemas.microsoft.com/office/powerpoint/2010/main" xmlns="" val="3541936067"/>
              </p:ext>
            </p:extLst>
          </p:nvPr>
        </p:nvGraphicFramePr>
        <p:xfrm>
          <a:off x="3807128" y="3681704"/>
          <a:ext cx="3060000" cy="197700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rgbClr val="3C3C3B"/>
                          </a:solidFill>
                          <a:latin typeface="Arial Narrow" pitchFamily="34" charset="0"/>
                          <a:ea typeface="Times New Roman"/>
                        </a:rPr>
                        <a:t>Technical Features and configuration</a:t>
                      </a:r>
                      <a:endParaRPr lang="ru-RU" sz="700" b="0" dirty="0" smtClean="0">
                        <a:latin typeface="Arial Narrow" pitchFamily="34" charset="0"/>
                        <a:ea typeface="Times New Roman"/>
                      </a:endParaRPr>
                    </a:p>
                    <a:p>
                      <a:pPr marL="180975" indent="-180975">
                        <a:spcAft>
                          <a:spcPts val="600"/>
                        </a:spcAft>
                      </a:pPr>
                      <a:r>
                        <a:rPr lang="en-US" sz="700" b="0" dirty="0" smtClean="0">
                          <a:solidFill>
                            <a:srgbClr val="3C3C3B"/>
                          </a:solidFill>
                          <a:latin typeface="Arial Narrow" pitchFamily="34" charset="0"/>
                          <a:ea typeface="Times New Roman"/>
                        </a:rPr>
                        <a:t>1	Structure in stainless steel AISI 304 or AISI 316 according to the requirements of use.</a:t>
                      </a:r>
                      <a:endParaRPr lang="ru-RU" sz="700" b="0" dirty="0" smtClean="0">
                        <a:latin typeface="Arial Narrow" pitchFamily="34" charset="0"/>
                        <a:ea typeface="Times New Roman"/>
                      </a:endParaRPr>
                    </a:p>
                    <a:p>
                      <a:pPr marL="180975" indent="-180975">
                        <a:spcAft>
                          <a:spcPts val="600"/>
                        </a:spcAft>
                      </a:pPr>
                      <a:r>
                        <a:rPr lang="en-US" sz="700" b="0" dirty="0" smtClean="0">
                          <a:solidFill>
                            <a:srgbClr val="3C3C3B"/>
                          </a:solidFill>
                          <a:latin typeface="Arial Narrow" pitchFamily="34" charset="0"/>
                          <a:ea typeface="Times New Roman"/>
                        </a:rPr>
                        <a:t>2	Configuration with fixed or jointed handrails for railings or for stairway applications.</a:t>
                      </a:r>
                      <a:endParaRPr lang="ru-RU" sz="700" b="0" dirty="0" smtClean="0">
                        <a:latin typeface="Arial Narrow" pitchFamily="34" charset="0"/>
                        <a:ea typeface="Times New Roman"/>
                      </a:endParaRPr>
                    </a:p>
                    <a:p>
                      <a:pPr marL="180975" indent="-180975">
                        <a:spcAft>
                          <a:spcPts val="600"/>
                        </a:spcAft>
                      </a:pPr>
                      <a:r>
                        <a:rPr lang="en-US" sz="700" b="0" dirty="0" smtClean="0">
                          <a:solidFill>
                            <a:srgbClr val="3C3C3B"/>
                          </a:solidFill>
                          <a:latin typeface="Arial Narrow" pitchFamily="34" charset="0"/>
                          <a:ea typeface="Times New Roman"/>
                        </a:rPr>
                        <a:t>3	Possibility of creating architectural solutions with floor or side mounting.</a:t>
                      </a:r>
                      <a:endParaRPr lang="ru-RU" sz="700" b="0" dirty="0" smtClean="0">
                        <a:latin typeface="Arial Narrow" pitchFamily="34" charset="0"/>
                        <a:ea typeface="Times New Roman"/>
                      </a:endParaRPr>
                    </a:p>
                    <a:p>
                      <a:pPr marL="180975" indent="-180975">
                        <a:spcAft>
                          <a:spcPts val="600"/>
                        </a:spcAft>
                      </a:pPr>
                      <a:r>
                        <a:rPr lang="en-US" sz="700" b="0" dirty="0" smtClean="0">
                          <a:solidFill>
                            <a:srgbClr val="3C3C3B"/>
                          </a:solidFill>
                          <a:latin typeface="Arial Narrow" pitchFamily="34" charset="0"/>
                          <a:ea typeface="Times New Roman"/>
                        </a:rPr>
                        <a:t>4	Available in versions with section and diameter of 42,4, - 48,3 - 60,3 mm.</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rgbClr val="3C3C3B"/>
                          </a:solidFill>
                          <a:latin typeface="Arial Narrow" pitchFamily="34" charset="0"/>
                          <a:ea typeface="Times New Roman"/>
                        </a:rPr>
                        <a:t>Технические характеристики и конфигурация</a:t>
                      </a:r>
                    </a:p>
                    <a:p>
                      <a:pPr marL="177800" indent="-177800">
                        <a:spcAft>
                          <a:spcPts val="600"/>
                        </a:spcAft>
                      </a:pPr>
                      <a:r>
                        <a:rPr lang="ru-RU" sz="700" b="0" kern="1200" dirty="0" smtClean="0">
                          <a:solidFill>
                            <a:srgbClr val="3C3C3B"/>
                          </a:solidFill>
                          <a:latin typeface="Arial Narrow" pitchFamily="34" charset="0"/>
                          <a:ea typeface="Times New Roman"/>
                          <a:cs typeface="+mn-cs"/>
                        </a:rPr>
                        <a:t>1 	Конструкция из нержавеющей стали AISI 304 или AISI 316 в соответствии с требованиями использования.</a:t>
                      </a:r>
                    </a:p>
                    <a:p>
                      <a:pPr marL="177800" indent="-177800">
                        <a:spcAft>
                          <a:spcPts val="600"/>
                        </a:spcAft>
                      </a:pPr>
                      <a:r>
                        <a:rPr lang="ru-RU" sz="700" b="0" kern="1200" dirty="0" smtClean="0">
                          <a:solidFill>
                            <a:srgbClr val="3C3C3B"/>
                          </a:solidFill>
                          <a:latin typeface="Arial Narrow" pitchFamily="34" charset="0"/>
                          <a:ea typeface="Times New Roman"/>
                          <a:cs typeface="+mn-cs"/>
                        </a:rPr>
                        <a:t>2 	Конфигурация с фиксированными или сочлененными поручнями для изгородей или лестниц.</a:t>
                      </a:r>
                    </a:p>
                    <a:p>
                      <a:pPr marL="177800" indent="-177800">
                        <a:spcAft>
                          <a:spcPts val="600"/>
                        </a:spcAft>
                      </a:pPr>
                      <a:r>
                        <a:rPr lang="ru-RU" sz="700" b="0" kern="1200" dirty="0" smtClean="0">
                          <a:solidFill>
                            <a:srgbClr val="3C3C3B"/>
                          </a:solidFill>
                          <a:latin typeface="Arial Narrow" pitchFamily="34" charset="0"/>
                          <a:ea typeface="Times New Roman"/>
                          <a:cs typeface="+mn-cs"/>
                        </a:rPr>
                        <a:t>3 	Возможность создания архитектурных решений с напольным или боковым монтажом.</a:t>
                      </a:r>
                    </a:p>
                    <a:p>
                      <a:pPr marL="177800" indent="-177800">
                        <a:spcAft>
                          <a:spcPts val="600"/>
                        </a:spcAft>
                      </a:pPr>
                      <a:r>
                        <a:rPr lang="ru-RU" sz="700" b="0" kern="1200" dirty="0" smtClean="0">
                          <a:solidFill>
                            <a:srgbClr val="3C3C3B"/>
                          </a:solidFill>
                          <a:latin typeface="Arial Narrow" pitchFamily="34" charset="0"/>
                          <a:ea typeface="Times New Roman"/>
                          <a:cs typeface="+mn-cs"/>
                        </a:rPr>
                        <a:t>4 	Доступны версии с сечением и диаметром 42,4, - 48,3 - 60,3 мм.</a:t>
                      </a:r>
                      <a:endParaRPr lang="ru-RU" sz="700" b="0" kern="1200" dirty="0">
                        <a:solidFill>
                          <a:srgbClr val="3C3C3B"/>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56" name="Таблица 155"/>
          <p:cNvGraphicFramePr>
            <a:graphicFrameLocks noGrp="1"/>
          </p:cNvGraphicFramePr>
          <p:nvPr>
            <p:extLst>
              <p:ext uri="{D42A27DB-BD31-4B8C-83A1-F6EECF244321}">
                <p14:modId xmlns:p14="http://schemas.microsoft.com/office/powerpoint/2010/main" xmlns="" val="3363377542"/>
              </p:ext>
            </p:extLst>
          </p:nvPr>
        </p:nvGraphicFramePr>
        <p:xfrm>
          <a:off x="7161114" y="3681704"/>
          <a:ext cx="3060000" cy="141653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rgbClr val="3C3C3B"/>
                          </a:solidFill>
                          <a:latin typeface="+mn-lt"/>
                          <a:ea typeface="Times New Roman"/>
                        </a:rPr>
                        <a:t>Bar R SPECS:</a:t>
                      </a:r>
                    </a:p>
                    <a:p>
                      <a:pPr>
                        <a:spcAft>
                          <a:spcPts val="0"/>
                        </a:spcAft>
                      </a:pP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Ideal for home and public use;</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Easy to install;</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Customization of rod files to be implemented;</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Simple design;</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Easy to handle;</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Customizable color and finish;</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Характеристики </a:t>
                      </a:r>
                      <a:r>
                        <a:rPr lang="en-US" sz="700" b="0" kern="1200" dirty="0" smtClean="0">
                          <a:solidFill>
                            <a:srgbClr val="3C3C3B"/>
                          </a:solidFill>
                          <a:latin typeface="+mn-lt"/>
                          <a:ea typeface="Times New Roman"/>
                          <a:cs typeface="Times New Roman"/>
                        </a:rPr>
                        <a:t>Bar R</a:t>
                      </a:r>
                      <a:r>
                        <a:rPr lang="ru-RU" sz="700" b="0" kern="1200" dirty="0" smtClean="0">
                          <a:solidFill>
                            <a:srgbClr val="3C3C3B"/>
                          </a:solidFill>
                          <a:latin typeface="+mn-lt"/>
                          <a:ea typeface="Times New Roman"/>
                          <a:cs typeface="Times New Roman"/>
                        </a:rPr>
                        <a:t>:</a:t>
                      </a:r>
                    </a:p>
                    <a:p>
                      <a:pPr marL="90488" indent="-90488" algn="l" defTabSz="1043148" rtl="0" eaLnBrk="1" latinLnBrk="0" hangingPunct="1">
                        <a:spcAft>
                          <a:spcPts val="0"/>
                        </a:spcAft>
                      </a:pPr>
                      <a:endParaRPr lang="ru-RU" sz="700" b="0" kern="1200" dirty="0" smtClean="0">
                        <a:solidFill>
                          <a:srgbClr val="3C3C3B"/>
                        </a:solidFill>
                        <a:latin typeface="+mn-lt"/>
                        <a:ea typeface="Times New Roman"/>
                        <a:cs typeface="Times New Roman"/>
                      </a:endParaRP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Идеально подходит для домашнего и общественного пользования;</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Простота установки;</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Настройка заполнения стержней;</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Простой дизайн;</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Простота в обращении;</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Цвет и отделка по желанию Заказчика;</a:t>
                      </a:r>
                      <a:endParaRPr lang="ru-RU" sz="700" b="0" kern="1200" dirty="0">
                        <a:solidFill>
                          <a:srgbClr val="3C3C3B"/>
                        </a:solidFill>
                        <a:latin typeface="+mn-lt"/>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57" name="Таблица 156"/>
          <p:cNvGraphicFramePr>
            <a:graphicFrameLocks noGrp="1"/>
          </p:cNvGraphicFramePr>
          <p:nvPr>
            <p:extLst>
              <p:ext uri="{D42A27DB-BD31-4B8C-83A1-F6EECF244321}">
                <p14:modId xmlns:p14="http://schemas.microsoft.com/office/powerpoint/2010/main" xmlns="" val="1478176297"/>
              </p:ext>
            </p:extLst>
          </p:nvPr>
        </p:nvGraphicFramePr>
        <p:xfrm>
          <a:off x="7149863" y="5159665"/>
          <a:ext cx="3082502" cy="98640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16137">
                <a:tc>
                  <a:txBody>
                    <a:bodyPr/>
                    <a:lstStyle/>
                    <a:p>
                      <a:pPr>
                        <a:spcAft>
                          <a:spcPts val="0"/>
                        </a:spcAft>
                      </a:pPr>
                      <a:r>
                        <a:rPr lang="en-US" sz="600" b="0" dirty="0" smtClean="0">
                          <a:solidFill>
                            <a:srgbClr val="3C3C3B"/>
                          </a:solidFill>
                          <a:latin typeface="+mn-lt"/>
                          <a:ea typeface="Times New Roman"/>
                        </a:rPr>
                        <a:t>Designed for: home use and public places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Use: internal and external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Variations: floor or wall mounted</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Applications: stairs, balconies and balustrades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Material: AISI 316 and 304 stainless steel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Infill: Stainless steel rods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Upper finish: satin or glossy</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stainless steel</a:t>
                      </a:r>
                      <a:endParaRPr lang="ru-RU" sz="600" b="0" dirty="0">
                        <a:latin typeface="+mn-lt"/>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solidFill>
                          <a:latin typeface="+mn-lt"/>
                          <a:ea typeface="Times New Roman"/>
                        </a:rPr>
                        <a:t>Предназначен для: домашнего использования и общественных мест</a:t>
                      </a:r>
                    </a:p>
                    <a:p>
                      <a:pPr>
                        <a:spcAft>
                          <a:spcPts val="0"/>
                        </a:spcAft>
                      </a:pPr>
                      <a:r>
                        <a:rPr lang="ru-RU" sz="600" b="0" dirty="0" smtClean="0">
                          <a:solidFill>
                            <a:schemeClr val="tx1"/>
                          </a:solidFill>
                          <a:latin typeface="+mn-lt"/>
                          <a:ea typeface="Times New Roman"/>
                        </a:rPr>
                        <a:t>Использование: внутреннее и внешнее</a:t>
                      </a:r>
                    </a:p>
                    <a:p>
                      <a:pPr>
                        <a:spcAft>
                          <a:spcPts val="0"/>
                        </a:spcAft>
                      </a:pPr>
                      <a:r>
                        <a:rPr lang="ru-RU" sz="600" b="0" dirty="0" smtClean="0">
                          <a:solidFill>
                            <a:schemeClr val="tx1"/>
                          </a:solidFill>
                          <a:latin typeface="+mn-lt"/>
                          <a:ea typeface="Times New Roman"/>
                        </a:rPr>
                        <a:t>Вариации: напольные или настенные</a:t>
                      </a:r>
                    </a:p>
                    <a:p>
                      <a:pPr>
                        <a:spcAft>
                          <a:spcPts val="0"/>
                        </a:spcAft>
                      </a:pPr>
                      <a:r>
                        <a:rPr lang="ru-RU" sz="600" b="0" dirty="0" smtClean="0">
                          <a:solidFill>
                            <a:schemeClr val="tx1"/>
                          </a:solidFill>
                          <a:latin typeface="+mn-lt"/>
                          <a:ea typeface="Times New Roman"/>
                        </a:rPr>
                        <a:t>Области применения: лестницы, балконы и балюстрады</a:t>
                      </a:r>
                    </a:p>
                    <a:p>
                      <a:pPr>
                        <a:spcAft>
                          <a:spcPts val="0"/>
                        </a:spcAft>
                      </a:pPr>
                      <a:r>
                        <a:rPr lang="ru-RU" sz="600" b="0" dirty="0" smtClean="0">
                          <a:solidFill>
                            <a:schemeClr val="tx1"/>
                          </a:solidFill>
                          <a:latin typeface="+mn-lt"/>
                          <a:ea typeface="Times New Roman"/>
                        </a:rPr>
                        <a:t>Материал: нержавеющая сталь AISI 316 и 304</a:t>
                      </a:r>
                    </a:p>
                    <a:p>
                      <a:pPr>
                        <a:spcAft>
                          <a:spcPts val="0"/>
                        </a:spcAft>
                      </a:pPr>
                      <a:r>
                        <a:rPr lang="ru-RU" sz="600" b="0" dirty="0" smtClean="0">
                          <a:solidFill>
                            <a:schemeClr val="tx1"/>
                          </a:solidFill>
                          <a:latin typeface="+mn-lt"/>
                          <a:ea typeface="Times New Roman"/>
                        </a:rPr>
                        <a:t>Заполнение: стержни из нержавеющей стали</a:t>
                      </a:r>
                    </a:p>
                    <a:p>
                      <a:pPr>
                        <a:spcAft>
                          <a:spcPts val="0"/>
                        </a:spcAft>
                      </a:pPr>
                      <a:r>
                        <a:rPr lang="ru-RU" sz="600" b="0" dirty="0" smtClean="0">
                          <a:solidFill>
                            <a:schemeClr val="tx1"/>
                          </a:solidFill>
                          <a:latin typeface="+mn-lt"/>
                          <a:ea typeface="Times New Roman"/>
                        </a:rPr>
                        <a:t>Верхняя отделка: атласная или глянцевая</a:t>
                      </a:r>
                    </a:p>
                    <a:p>
                      <a:pPr>
                        <a:spcAft>
                          <a:spcPts val="0"/>
                        </a:spcAft>
                      </a:pPr>
                      <a:r>
                        <a:rPr lang="ru-RU" sz="600" b="0" dirty="0" smtClean="0">
                          <a:solidFill>
                            <a:schemeClr val="tx1"/>
                          </a:solidFill>
                          <a:latin typeface="+mn-lt"/>
                          <a:ea typeface="Times New Roman"/>
                        </a:rPr>
                        <a:t>нержавеющая сталь</a:t>
                      </a:r>
                      <a:endParaRPr lang="ru-RU" sz="600" b="0" dirty="0">
                        <a:solidFill>
                          <a:schemeClr val="tx1"/>
                        </a:solidFill>
                        <a:latin typeface="+mn-lt"/>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6387" name="Picture 3"/>
          <p:cNvPicPr>
            <a:picLocks noChangeAspect="1" noChangeArrowheads="1"/>
          </p:cNvPicPr>
          <p:nvPr/>
        </p:nvPicPr>
        <p:blipFill>
          <a:blip r:embed="rId6" cstate="print"/>
          <a:srcRect/>
          <a:stretch>
            <a:fillRect/>
          </a:stretch>
        </p:blipFill>
        <p:spPr bwMode="auto">
          <a:xfrm>
            <a:off x="502024" y="5486400"/>
            <a:ext cx="3067050" cy="133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0" y="0"/>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DADADA"/>
          </a:solidFill>
        </p:spPr>
        <p:txBody>
          <a:bodyPr wrap="square" lIns="0" tIns="0" rIns="0" bIns="0" rtlCol="0"/>
          <a:lstStyle/>
          <a:p>
            <a:endParaRPr/>
          </a:p>
        </p:txBody>
      </p:sp>
      <p:sp>
        <p:nvSpPr>
          <p:cNvPr id="3" name="object 3"/>
          <p:cNvSpPr txBox="1"/>
          <p:nvPr/>
        </p:nvSpPr>
        <p:spPr>
          <a:xfrm>
            <a:off x="7239543" y="191870"/>
            <a:ext cx="3013075" cy="230832"/>
          </a:xfrm>
          <a:prstGeom prst="rect">
            <a:avLst/>
          </a:prstGeom>
        </p:spPr>
        <p:txBody>
          <a:bodyPr vert="horz" wrap="square" lIns="0" tIns="0" rIns="0" bIns="0" rtlCol="0">
            <a:spAutoFit/>
          </a:bodyPr>
          <a:lstStyle/>
          <a:p>
            <a:pPr marL="12700" algn="r">
              <a:lnSpc>
                <a:spcPct val="100000"/>
              </a:lnSpc>
            </a:pPr>
            <a:r>
              <a:rPr sz="1500" spc="-30" dirty="0">
                <a:latin typeface="Futura Bk BT"/>
                <a:cs typeface="Futura Bk BT"/>
              </a:rPr>
              <a:t>DEEPENING</a:t>
            </a:r>
            <a:r>
              <a:rPr sz="1500" spc="-20" dirty="0">
                <a:latin typeface="Futura Bk BT"/>
                <a:cs typeface="Futura Bk BT"/>
              </a:rPr>
              <a:t> </a:t>
            </a:r>
            <a:r>
              <a:rPr sz="1500" spc="-35" dirty="0">
                <a:latin typeface="Futura Bk BT"/>
                <a:cs typeface="Futura Bk BT"/>
              </a:rPr>
              <a:t>-</a:t>
            </a:r>
            <a:r>
              <a:rPr sz="1500" spc="-15" dirty="0">
                <a:latin typeface="Futura Bk BT"/>
                <a:cs typeface="Futura Bk BT"/>
              </a:rPr>
              <a:t> </a:t>
            </a:r>
            <a:r>
              <a:rPr lang="uk-UA" sz="1500" spc="-25" dirty="0" smtClean="0">
                <a:latin typeface="Futura Bk BT"/>
                <a:cs typeface="Futura Bk BT"/>
              </a:rPr>
              <a:t>УГЛУБЛЕНИЕ</a:t>
            </a:r>
            <a:endParaRPr sz="1500" dirty="0">
              <a:latin typeface="Futura Bk BT"/>
              <a:cs typeface="Futura Bk BT"/>
            </a:endParaRPr>
          </a:p>
        </p:txBody>
      </p:sp>
      <p:sp>
        <p:nvSpPr>
          <p:cNvPr id="4" name="object 4"/>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37</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5" name="object 5"/>
          <p:cNvSpPr/>
          <p:nvPr/>
        </p:nvSpPr>
        <p:spPr>
          <a:xfrm>
            <a:off x="457200" y="457200"/>
            <a:ext cx="3082823" cy="309725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797998" y="458470"/>
            <a:ext cx="3096006" cy="30959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150709" y="457212"/>
            <a:ext cx="3082925" cy="3097530"/>
          </a:xfrm>
          <a:custGeom>
            <a:avLst/>
            <a:gdLst/>
            <a:ahLst/>
            <a:cxnLst/>
            <a:rect l="l" t="t" r="r" b="b"/>
            <a:pathLst>
              <a:path w="3082925" h="3097529">
                <a:moveTo>
                  <a:pt x="0" y="3097250"/>
                </a:moveTo>
                <a:lnTo>
                  <a:pt x="3082823" y="3097250"/>
                </a:lnTo>
                <a:lnTo>
                  <a:pt x="3082823" y="0"/>
                </a:lnTo>
                <a:lnTo>
                  <a:pt x="0" y="0"/>
                </a:lnTo>
                <a:lnTo>
                  <a:pt x="0" y="3097250"/>
                </a:lnTo>
                <a:close/>
              </a:path>
            </a:pathLst>
          </a:custGeom>
          <a:solidFill>
            <a:srgbClr val="FADCEB"/>
          </a:solidFill>
        </p:spPr>
        <p:txBody>
          <a:bodyPr wrap="square" lIns="0" tIns="0" rIns="0" bIns="0" rtlCol="0"/>
          <a:lstStyle/>
          <a:p>
            <a:endParaRPr/>
          </a:p>
        </p:txBody>
      </p:sp>
      <p:sp>
        <p:nvSpPr>
          <p:cNvPr id="10" name="object 10"/>
          <p:cNvSpPr/>
          <p:nvPr/>
        </p:nvSpPr>
        <p:spPr>
          <a:xfrm>
            <a:off x="7150696" y="457212"/>
            <a:ext cx="3082836" cy="3097250"/>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2255300" y="3029505"/>
            <a:ext cx="5046345" cy="49149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a:p>
            <a:pPr>
              <a:lnSpc>
                <a:spcPct val="100000"/>
              </a:lnSpc>
            </a:pPr>
            <a:endParaRPr sz="800">
              <a:latin typeface="Times New Roman"/>
              <a:cs typeface="Times New Roman"/>
            </a:endParaRPr>
          </a:p>
          <a:p>
            <a:pPr>
              <a:lnSpc>
                <a:spcPct val="100000"/>
              </a:lnSpc>
              <a:spcBef>
                <a:spcPts val="9"/>
              </a:spcBef>
            </a:pPr>
            <a:endParaRPr sz="850">
              <a:latin typeface="Times New Roman"/>
              <a:cs typeface="Times New Roman"/>
            </a:endParaRPr>
          </a:p>
          <a:p>
            <a:pPr marR="5080" algn="r">
              <a:lnSpc>
                <a:spcPct val="100000"/>
              </a:lnSpc>
            </a:pPr>
            <a:r>
              <a:rPr sz="800" b="1" spc="5" dirty="0">
                <a:solidFill>
                  <a:srgbClr val="FFFFFF"/>
                </a:solidFill>
                <a:latin typeface="Calibri"/>
                <a:cs typeface="Calibri"/>
              </a:rPr>
              <a:t>4</a:t>
            </a:r>
            <a:endParaRPr sz="800">
              <a:latin typeface="Calibri"/>
              <a:cs typeface="Calibri"/>
            </a:endParaRPr>
          </a:p>
        </p:txBody>
      </p:sp>
      <p:sp>
        <p:nvSpPr>
          <p:cNvPr id="12" name="object 12"/>
          <p:cNvSpPr txBox="1"/>
          <p:nvPr/>
        </p:nvSpPr>
        <p:spPr>
          <a:xfrm>
            <a:off x="5374013" y="2178707"/>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2</a:t>
            </a:r>
            <a:endParaRPr sz="800">
              <a:latin typeface="Calibri"/>
              <a:cs typeface="Calibri"/>
            </a:endParaRPr>
          </a:p>
        </p:txBody>
      </p:sp>
      <p:sp>
        <p:nvSpPr>
          <p:cNvPr id="13" name="object 13"/>
          <p:cNvSpPr txBox="1"/>
          <p:nvPr/>
        </p:nvSpPr>
        <p:spPr>
          <a:xfrm>
            <a:off x="9686831" y="740457"/>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3</a:t>
            </a:r>
            <a:endParaRPr sz="800">
              <a:latin typeface="Calibri"/>
              <a:cs typeface="Calibri"/>
            </a:endParaRPr>
          </a:p>
        </p:txBody>
      </p:sp>
      <p:graphicFrame>
        <p:nvGraphicFramePr>
          <p:cNvPr id="18" name="Таблица 17"/>
          <p:cNvGraphicFramePr>
            <a:graphicFrameLocks noGrp="1"/>
          </p:cNvGraphicFramePr>
          <p:nvPr>
            <p:extLst>
              <p:ext uri="{D42A27DB-BD31-4B8C-83A1-F6EECF244321}">
                <p14:modId xmlns:p14="http://schemas.microsoft.com/office/powerpoint/2010/main" xmlns="" val="3553933481"/>
              </p:ext>
            </p:extLst>
          </p:nvPr>
        </p:nvGraphicFramePr>
        <p:xfrm>
          <a:off x="485958" y="3684548"/>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rgbClr val="3C3C3B"/>
                          </a:solidFill>
                          <a:latin typeface="+mn-lt"/>
                          <a:ea typeface="Times New Roman"/>
                        </a:rPr>
                        <a:t>General Characteristics</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The Bar R systems offer the widest range of accessories and solutions that allow them to adapt to every architecture and need.</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mn-lt"/>
                          <a:ea typeface="Times New Roman"/>
                          <a:cs typeface="+mn-cs"/>
                        </a:rPr>
                        <a:t>Общие характеристики</a:t>
                      </a:r>
                    </a:p>
                    <a:p>
                      <a:pPr marL="0" algn="l" defTabSz="1043148" rtl="0" eaLnBrk="1" latinLnBrk="0" hangingPunct="1">
                        <a:spcAft>
                          <a:spcPts val="600"/>
                        </a:spcAft>
                      </a:pPr>
                      <a:r>
                        <a:rPr lang="ru-RU" sz="700" b="0" kern="1200" dirty="0" smtClean="0">
                          <a:solidFill>
                            <a:srgbClr val="3C3C3B"/>
                          </a:solidFill>
                          <a:latin typeface="+mn-lt"/>
                          <a:ea typeface="Times New Roman"/>
                          <a:cs typeface="+mn-cs"/>
                        </a:rPr>
                        <a:t>Системы </a:t>
                      </a:r>
                      <a:r>
                        <a:rPr lang="ru-RU" sz="700" b="0" kern="1200" dirty="0" err="1" smtClean="0">
                          <a:solidFill>
                            <a:srgbClr val="3C3C3B"/>
                          </a:solidFill>
                          <a:latin typeface="+mn-lt"/>
                          <a:ea typeface="Times New Roman"/>
                          <a:cs typeface="+mn-cs"/>
                        </a:rPr>
                        <a:t>Bar</a:t>
                      </a:r>
                      <a:r>
                        <a:rPr lang="ru-RU" sz="700" b="0" kern="1200" dirty="0" smtClean="0">
                          <a:solidFill>
                            <a:srgbClr val="3C3C3B"/>
                          </a:solidFill>
                          <a:latin typeface="+mn-lt"/>
                          <a:ea typeface="Times New Roman"/>
                          <a:cs typeface="+mn-cs"/>
                        </a:rPr>
                        <a:t> R предлагают самый широкий ассортимент аксессуаров и решений, которые позволяют им адаптироваться к любой архитектуре и потребностям.</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9" name="Таблица 18"/>
          <p:cNvGraphicFramePr>
            <a:graphicFrameLocks noGrp="1"/>
          </p:cNvGraphicFramePr>
          <p:nvPr>
            <p:extLst>
              <p:ext uri="{D42A27DB-BD31-4B8C-83A1-F6EECF244321}">
                <p14:modId xmlns:p14="http://schemas.microsoft.com/office/powerpoint/2010/main" xmlns="" val="1258734340"/>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rgbClr val="3C3C3B"/>
                          </a:solidFill>
                          <a:latin typeface="+mn-lt"/>
                          <a:ea typeface="Times New Roman"/>
                        </a:rPr>
                        <a:t>Technical Features and configuration</a:t>
                      </a:r>
                      <a:endParaRPr lang="ru-RU" sz="700" b="0" dirty="0" smtClean="0">
                        <a:latin typeface="+mn-lt"/>
                        <a:ea typeface="Times New Roman"/>
                      </a:endParaRPr>
                    </a:p>
                    <a:p>
                      <a:pPr marL="179388" indent="-179388">
                        <a:spcAft>
                          <a:spcPts val="600"/>
                        </a:spcAft>
                      </a:pPr>
                      <a:r>
                        <a:rPr lang="en-US" sz="700" b="0" dirty="0" smtClean="0">
                          <a:solidFill>
                            <a:srgbClr val="3C3C3B"/>
                          </a:solidFill>
                          <a:latin typeface="+mn-lt"/>
                          <a:ea typeface="Times New Roman"/>
                        </a:rPr>
                        <a:t>1	Example of wall mounting with variable anchor points.</a:t>
                      </a:r>
                      <a:endParaRPr lang="ru-RU" sz="700" b="0" dirty="0" smtClean="0">
                        <a:latin typeface="+mn-lt"/>
                        <a:ea typeface="Times New Roman"/>
                      </a:endParaRPr>
                    </a:p>
                    <a:p>
                      <a:pPr marL="179388" indent="-179388">
                        <a:spcAft>
                          <a:spcPts val="600"/>
                        </a:spcAft>
                      </a:pPr>
                      <a:r>
                        <a:rPr lang="en-US" sz="700" b="0" dirty="0" smtClean="0">
                          <a:solidFill>
                            <a:srgbClr val="3C3C3B"/>
                          </a:solidFill>
                          <a:latin typeface="+mn-lt"/>
                          <a:ea typeface="Times New Roman"/>
                        </a:rPr>
                        <a:t>2	Application with anti-scale handrail support, ideal for use in public places.</a:t>
                      </a:r>
                      <a:endParaRPr lang="ru-RU" sz="700" b="0" dirty="0" smtClean="0">
                        <a:latin typeface="+mn-lt"/>
                        <a:ea typeface="Times New Roman"/>
                      </a:endParaRPr>
                    </a:p>
                    <a:p>
                      <a:pPr marL="179388" indent="-179388">
                        <a:spcAft>
                          <a:spcPts val="600"/>
                        </a:spcAft>
                      </a:pPr>
                      <a:r>
                        <a:rPr lang="en-US" sz="700" b="0" dirty="0" smtClean="0">
                          <a:solidFill>
                            <a:srgbClr val="3C3C3B"/>
                          </a:solidFill>
                          <a:latin typeface="+mn-lt"/>
                          <a:ea typeface="Times New Roman"/>
                        </a:rPr>
                        <a:t>3	Construction of Bar R railing in hot-dip </a:t>
                      </a:r>
                      <a:r>
                        <a:rPr lang="en-US" sz="700" b="0" dirty="0" err="1" smtClean="0">
                          <a:solidFill>
                            <a:srgbClr val="3C3C3B"/>
                          </a:solidFill>
                          <a:latin typeface="+mn-lt"/>
                          <a:ea typeface="Times New Roman"/>
                        </a:rPr>
                        <a:t>galvanised</a:t>
                      </a:r>
                      <a:r>
                        <a:rPr lang="en-US" sz="700" b="0" dirty="0" smtClean="0">
                          <a:solidFill>
                            <a:srgbClr val="3C3C3B"/>
                          </a:solidFill>
                          <a:latin typeface="+mn-lt"/>
                          <a:ea typeface="Times New Roman"/>
                        </a:rPr>
                        <a:t> and painted carbon steel.</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mn-lt"/>
                          <a:ea typeface="Times New Roman"/>
                          <a:cs typeface="+mn-cs"/>
                        </a:rPr>
                        <a:t>Технические характеристики и конфигурация</a:t>
                      </a:r>
                    </a:p>
                    <a:p>
                      <a:pPr marL="179388" indent="-179388" algn="l" defTabSz="1043148" rtl="0" eaLnBrk="1" latinLnBrk="0" hangingPunct="1">
                        <a:spcAft>
                          <a:spcPts val="600"/>
                        </a:spcAft>
                      </a:pPr>
                      <a:r>
                        <a:rPr lang="ru-RU" sz="700" b="0" kern="1200" dirty="0" smtClean="0">
                          <a:solidFill>
                            <a:srgbClr val="3C3C3B"/>
                          </a:solidFill>
                          <a:latin typeface="+mn-lt"/>
                          <a:ea typeface="Times New Roman"/>
                          <a:cs typeface="+mn-cs"/>
                        </a:rPr>
                        <a:t>1 	Пример настенного монтажа с переменными точками крепления.</a:t>
                      </a:r>
                    </a:p>
                    <a:p>
                      <a:pPr marL="179388" indent="-179388" algn="l" defTabSz="1043148" rtl="0" eaLnBrk="1" latinLnBrk="0" hangingPunct="1">
                        <a:spcAft>
                          <a:spcPts val="600"/>
                        </a:spcAft>
                      </a:pPr>
                      <a:r>
                        <a:rPr lang="ru-RU" sz="700" b="0" kern="1200" dirty="0" smtClean="0">
                          <a:solidFill>
                            <a:srgbClr val="3C3C3B"/>
                          </a:solidFill>
                          <a:latin typeface="+mn-lt"/>
                          <a:ea typeface="Times New Roman"/>
                          <a:cs typeface="+mn-cs"/>
                        </a:rPr>
                        <a:t>2 	Применение с защитой от накипи, идеально подходит для использования в общественных местах.</a:t>
                      </a:r>
                    </a:p>
                    <a:p>
                      <a:pPr marL="179388" indent="-179388" algn="l" defTabSz="1043148" rtl="0" eaLnBrk="1" latinLnBrk="0" hangingPunct="1">
                        <a:spcAft>
                          <a:spcPts val="600"/>
                        </a:spcAft>
                      </a:pPr>
                      <a:r>
                        <a:rPr lang="ru-RU" sz="700" b="0" kern="1200" dirty="0" smtClean="0">
                          <a:solidFill>
                            <a:srgbClr val="3C3C3B"/>
                          </a:solidFill>
                          <a:latin typeface="+mn-lt"/>
                          <a:ea typeface="Times New Roman"/>
                          <a:cs typeface="+mn-cs"/>
                        </a:rPr>
                        <a:t>3 	Конструкция перил </a:t>
                      </a:r>
                      <a:r>
                        <a:rPr lang="ru-RU" sz="700" b="0" kern="1200" dirty="0" err="1" smtClean="0">
                          <a:solidFill>
                            <a:srgbClr val="3C3C3B"/>
                          </a:solidFill>
                          <a:latin typeface="+mn-lt"/>
                          <a:ea typeface="Times New Roman"/>
                          <a:cs typeface="+mn-cs"/>
                        </a:rPr>
                        <a:t>Bar</a:t>
                      </a:r>
                      <a:r>
                        <a:rPr lang="ru-RU" sz="700" b="0" kern="1200" dirty="0" smtClean="0">
                          <a:solidFill>
                            <a:srgbClr val="3C3C3B"/>
                          </a:solidFill>
                          <a:latin typeface="+mn-lt"/>
                          <a:ea typeface="Times New Roman"/>
                          <a:cs typeface="+mn-cs"/>
                        </a:rPr>
                        <a:t> R из оцинкованной и окрашенной углеродистой стали.</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xmlns="" val="3323039192"/>
              </p:ext>
            </p:extLst>
          </p:nvPr>
        </p:nvGraphicFramePr>
        <p:xfrm>
          <a:off x="7161114" y="3684548"/>
          <a:ext cx="3060000" cy="141653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marL="179388" indent="-179388">
                        <a:spcAft>
                          <a:spcPts val="0"/>
                        </a:spcAft>
                      </a:pPr>
                      <a:r>
                        <a:rPr lang="en-US" sz="700" b="0" dirty="0" smtClean="0">
                          <a:solidFill>
                            <a:srgbClr val="3C3C3B"/>
                          </a:solidFill>
                          <a:latin typeface="+mn-lt"/>
                          <a:ea typeface="Times New Roman"/>
                        </a:rPr>
                        <a:t>4	On request the Bar R systems can be made with powder coating of any color of the </a:t>
                      </a:r>
                      <a:r>
                        <a:rPr lang="en-US" sz="700" b="0" dirty="0" err="1" smtClean="0">
                          <a:solidFill>
                            <a:srgbClr val="3C3C3B"/>
                          </a:solidFill>
                          <a:latin typeface="+mn-lt"/>
                          <a:ea typeface="Times New Roman"/>
                        </a:rPr>
                        <a:t>Ral</a:t>
                      </a:r>
                      <a:r>
                        <a:rPr lang="en-US" sz="700" b="0" dirty="0" smtClean="0">
                          <a:solidFill>
                            <a:srgbClr val="3C3C3B"/>
                          </a:solidFill>
                          <a:latin typeface="+mn-lt"/>
                          <a:ea typeface="Times New Roman"/>
                        </a:rPr>
                        <a:t> scale.</a:t>
                      </a:r>
                      <a:endParaRPr lang="ru-RU" sz="10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9388" indent="-179388" algn="l" defTabSz="1043148" rtl="0" eaLnBrk="1" latinLnBrk="0" hangingPunct="1">
                        <a:spcAft>
                          <a:spcPts val="0"/>
                        </a:spcAft>
                      </a:pPr>
                      <a:r>
                        <a:rPr lang="ru-RU" sz="700" b="0" kern="1200" dirty="0" smtClean="0">
                          <a:solidFill>
                            <a:srgbClr val="3C3C3B"/>
                          </a:solidFill>
                          <a:latin typeface="+mn-lt"/>
                          <a:ea typeface="Times New Roman"/>
                          <a:cs typeface="+mn-cs"/>
                        </a:rPr>
                        <a:t>4 	По запросу системы </a:t>
                      </a:r>
                      <a:r>
                        <a:rPr lang="ru-RU" sz="700" b="0" kern="1200" dirty="0" err="1" smtClean="0">
                          <a:solidFill>
                            <a:srgbClr val="3C3C3B"/>
                          </a:solidFill>
                          <a:latin typeface="+mn-lt"/>
                          <a:ea typeface="Times New Roman"/>
                          <a:cs typeface="+mn-cs"/>
                        </a:rPr>
                        <a:t>Bar</a:t>
                      </a:r>
                      <a:r>
                        <a:rPr lang="ru-RU" sz="700" b="0" kern="1200" dirty="0" smtClean="0">
                          <a:solidFill>
                            <a:srgbClr val="3C3C3B"/>
                          </a:solidFill>
                          <a:latin typeface="+mn-lt"/>
                          <a:ea typeface="Times New Roman"/>
                          <a:cs typeface="+mn-cs"/>
                        </a:rPr>
                        <a:t> R могут быть изготовлены с </a:t>
                      </a:r>
                      <a:r>
                        <a:rPr lang="ru-RU" sz="700" b="0" kern="1200" dirty="0" err="1" smtClean="0">
                          <a:solidFill>
                            <a:srgbClr val="3C3C3B"/>
                          </a:solidFill>
                          <a:latin typeface="+mn-lt"/>
                          <a:ea typeface="Times New Roman"/>
                          <a:cs typeface="+mn-cs"/>
                        </a:rPr>
                        <a:t>пудровым</a:t>
                      </a:r>
                      <a:r>
                        <a:rPr lang="ru-RU" sz="700" b="0" kern="1200" dirty="0" smtClean="0">
                          <a:solidFill>
                            <a:srgbClr val="3C3C3B"/>
                          </a:solidFill>
                          <a:latin typeface="+mn-lt"/>
                          <a:ea typeface="Times New Roman"/>
                          <a:cs typeface="+mn-cs"/>
                        </a:rPr>
                        <a:t> покрытием любого цвета шкалы </a:t>
                      </a:r>
                      <a:r>
                        <a:rPr lang="ru-RU" sz="700" b="0" kern="1200" dirty="0" err="1" smtClean="0">
                          <a:solidFill>
                            <a:srgbClr val="3C3C3B"/>
                          </a:solidFill>
                          <a:latin typeface="+mn-lt"/>
                          <a:ea typeface="Times New Roman"/>
                          <a:cs typeface="+mn-cs"/>
                        </a:rPr>
                        <a:t>Ral</a:t>
                      </a:r>
                      <a:r>
                        <a:rPr lang="ru-RU" sz="700" b="0" kern="1200" dirty="0" smtClean="0">
                          <a:solidFill>
                            <a:srgbClr val="3C3C3B"/>
                          </a:solidFill>
                          <a:latin typeface="+mn-lt"/>
                          <a:ea typeface="Times New Roman"/>
                          <a:cs typeface="+mn-cs"/>
                        </a:rPr>
                        <a:t>.</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490980"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2</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txBox="1"/>
          <p:nvPr/>
        </p:nvSpPr>
        <p:spPr>
          <a:xfrm>
            <a:off x="1040302" y="3943865"/>
            <a:ext cx="6772738" cy="718145"/>
          </a:xfrm>
          <a:prstGeom prst="rect">
            <a:avLst/>
          </a:prstGeom>
        </p:spPr>
        <p:txBody>
          <a:bodyPr vert="horz" wrap="square" lIns="0" tIns="0" rIns="0" bIns="0" rtlCol="0">
            <a:spAutoFit/>
          </a:bodyPr>
          <a:lstStyle/>
          <a:p>
            <a:pPr>
              <a:lnSpc>
                <a:spcPts val="5625"/>
              </a:lnSpc>
            </a:pPr>
            <a:r>
              <a:rPr lang="uk-UA" sz="4700" spc="-75" dirty="0" smtClean="0">
                <a:solidFill>
                  <a:srgbClr val="706F6F"/>
                </a:solidFill>
                <a:latin typeface="Futura Bk BT"/>
                <a:cs typeface="Futura Bk BT"/>
              </a:rPr>
              <a:t>СИСТЕМЫ ИЗГОРОДЕЙ</a:t>
            </a:r>
            <a:endParaRPr sz="4700" dirty="0">
              <a:latin typeface="Futura Bk BT"/>
              <a:cs typeface="Futura Bk BT"/>
            </a:endParaRPr>
          </a:p>
        </p:txBody>
      </p:sp>
      <p:sp>
        <p:nvSpPr>
          <p:cNvPr id="4" name="object 4"/>
          <p:cNvSpPr txBox="1"/>
          <p:nvPr/>
        </p:nvSpPr>
        <p:spPr>
          <a:xfrm>
            <a:off x="1040302" y="3110592"/>
            <a:ext cx="5105400" cy="718145"/>
          </a:xfrm>
          <a:prstGeom prst="rect">
            <a:avLst/>
          </a:prstGeom>
        </p:spPr>
        <p:txBody>
          <a:bodyPr vert="horz" wrap="square" lIns="0" tIns="0" rIns="0" bIns="0" rtlCol="0">
            <a:spAutoFit/>
          </a:bodyPr>
          <a:lstStyle/>
          <a:p>
            <a:pPr>
              <a:lnSpc>
                <a:spcPts val="5625"/>
              </a:lnSpc>
            </a:pPr>
            <a:r>
              <a:rPr lang="uk-UA" sz="4700" spc="-75" dirty="0" smtClean="0">
                <a:solidFill>
                  <a:srgbClr val="FF3399"/>
                </a:solidFill>
                <a:latin typeface="Futura Bk BT"/>
                <a:cs typeface="Futura Bk BT"/>
              </a:rPr>
              <a:t>RAILING SYSTEMS</a:t>
            </a:r>
            <a:endParaRPr lang="uk-UA" sz="4700" spc="-75" dirty="0">
              <a:solidFill>
                <a:srgbClr val="FF3399"/>
              </a:solidFill>
              <a:latin typeface="Futura Bk BT"/>
              <a:cs typeface="Futura Bk B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38</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39</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33" y="457212"/>
            <a:ext cx="3658870" cy="664378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35995" y="3762006"/>
            <a:ext cx="5698807" cy="334079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523299" y="2633505"/>
            <a:ext cx="2477770" cy="655320"/>
          </a:xfrm>
          <a:prstGeom prst="rect">
            <a:avLst/>
          </a:prstGeom>
        </p:spPr>
        <p:txBody>
          <a:bodyPr vert="horz" wrap="square" lIns="0" tIns="0" rIns="0" bIns="0" rtlCol="0">
            <a:spAutoFit/>
          </a:bodyPr>
          <a:lstStyle/>
          <a:p>
            <a:pPr marL="12700" algn="just">
              <a:lnSpc>
                <a:spcPct val="100000"/>
              </a:lnSpc>
            </a:pPr>
            <a:r>
              <a:rPr sz="1000" spc="-85" dirty="0">
                <a:solidFill>
                  <a:srgbClr val="3C3C3B"/>
                </a:solidFill>
                <a:latin typeface="Calibri"/>
                <a:cs typeface="Calibri"/>
              </a:rPr>
              <a:t>T</a:t>
            </a:r>
            <a:r>
              <a:rPr sz="1000" spc="-55" dirty="0">
                <a:solidFill>
                  <a:srgbClr val="3C3C3B"/>
                </a:solidFill>
                <a:latin typeface="Calibri"/>
                <a:cs typeface="Calibri"/>
              </a:rPr>
              <a:t>he</a:t>
            </a:r>
            <a:r>
              <a:rPr sz="1000" spc="10" dirty="0">
                <a:solidFill>
                  <a:srgbClr val="3C3C3B"/>
                </a:solidFill>
                <a:latin typeface="Calibri"/>
                <a:cs typeface="Calibri"/>
              </a:rPr>
              <a:t> </a:t>
            </a:r>
            <a:r>
              <a:rPr sz="1000" spc="-30" dirty="0">
                <a:solidFill>
                  <a:srgbClr val="3C3C3B"/>
                </a:solidFill>
                <a:latin typeface="Calibri"/>
                <a:cs typeface="Calibri"/>
              </a:rPr>
              <a:t>classic</a:t>
            </a:r>
            <a:r>
              <a:rPr sz="1000" spc="15" dirty="0">
                <a:solidFill>
                  <a:srgbClr val="3C3C3B"/>
                </a:solidFill>
                <a:latin typeface="Calibri"/>
                <a:cs typeface="Calibri"/>
              </a:rPr>
              <a:t> </a:t>
            </a:r>
            <a:r>
              <a:rPr sz="1000" spc="-50" dirty="0">
                <a:solidFill>
                  <a:srgbClr val="3C3C3B"/>
                </a:solidFill>
                <a:latin typeface="Calibri"/>
                <a:cs typeface="Calibri"/>
              </a:rPr>
              <a:t>squared</a:t>
            </a:r>
            <a:endParaRPr sz="1000" dirty="0">
              <a:latin typeface="Calibri"/>
              <a:cs typeface="Calibri"/>
            </a:endParaRPr>
          </a:p>
          <a:p>
            <a:pPr marL="12700" marR="5080" algn="just">
              <a:lnSpc>
                <a:spcPts val="1000"/>
              </a:lnSpc>
            </a:pPr>
            <a:r>
              <a:rPr sz="800" spc="-40" dirty="0">
                <a:solidFill>
                  <a:srgbClr val="3C3C3B"/>
                </a:solidFill>
                <a:latin typeface="Calibri"/>
                <a:cs typeface="Calibri"/>
              </a:rPr>
              <a:t>With </a:t>
            </a:r>
            <a:r>
              <a:rPr sz="800" spc="-10" dirty="0">
                <a:solidFill>
                  <a:srgbClr val="3C3C3B"/>
                </a:solidFill>
                <a:latin typeface="Calibri"/>
                <a:cs typeface="Calibri"/>
              </a:rPr>
              <a:t> </a:t>
            </a:r>
            <a:r>
              <a:rPr sz="800" spc="-40" dirty="0">
                <a:solidFill>
                  <a:srgbClr val="3C3C3B"/>
                </a:solidFill>
                <a:latin typeface="Calibri"/>
                <a:cs typeface="Calibri"/>
              </a:rPr>
              <a:t>the</a:t>
            </a:r>
            <a:r>
              <a:rPr sz="800" dirty="0">
                <a:solidFill>
                  <a:srgbClr val="3C3C3B"/>
                </a:solidFill>
                <a:latin typeface="Calibri"/>
                <a:cs typeface="Calibri"/>
              </a:rPr>
              <a:t> </a:t>
            </a:r>
            <a:r>
              <a:rPr sz="800" spc="-10" dirty="0">
                <a:solidFill>
                  <a:srgbClr val="3C3C3B"/>
                </a:solidFill>
                <a:latin typeface="Calibri"/>
                <a:cs typeface="Calibri"/>
              </a:rPr>
              <a:t> </a:t>
            </a:r>
            <a:r>
              <a:rPr sz="800" spc="-30" dirty="0">
                <a:solidFill>
                  <a:srgbClr val="3C3C3B"/>
                </a:solidFill>
                <a:latin typeface="Calibri"/>
                <a:cs typeface="Calibri"/>
              </a:rPr>
              <a:t>Bar</a:t>
            </a:r>
            <a:r>
              <a:rPr sz="800" dirty="0">
                <a:solidFill>
                  <a:srgbClr val="3C3C3B"/>
                </a:solidFill>
                <a:latin typeface="Calibri"/>
                <a:cs typeface="Calibri"/>
              </a:rPr>
              <a:t> </a:t>
            </a:r>
            <a:r>
              <a:rPr sz="800" spc="-10" dirty="0">
                <a:solidFill>
                  <a:srgbClr val="3C3C3B"/>
                </a:solidFill>
                <a:latin typeface="Calibri"/>
                <a:cs typeface="Calibri"/>
              </a:rPr>
              <a:t> </a:t>
            </a:r>
            <a:r>
              <a:rPr sz="800" spc="-15" dirty="0">
                <a:solidFill>
                  <a:srgbClr val="3C3C3B"/>
                </a:solidFill>
                <a:latin typeface="Calibri"/>
                <a:cs typeface="Calibri"/>
              </a:rPr>
              <a:t>S</a:t>
            </a:r>
            <a:r>
              <a:rPr sz="800" dirty="0">
                <a:solidFill>
                  <a:srgbClr val="3C3C3B"/>
                </a:solidFill>
                <a:latin typeface="Calibri"/>
                <a:cs typeface="Calibri"/>
              </a:rPr>
              <a:t> </a:t>
            </a:r>
            <a:r>
              <a:rPr sz="800" spc="-10" dirty="0">
                <a:solidFill>
                  <a:srgbClr val="3C3C3B"/>
                </a:solidFill>
                <a:latin typeface="Calibri"/>
                <a:cs typeface="Calibri"/>
              </a:rPr>
              <a:t> </a:t>
            </a:r>
            <a:r>
              <a:rPr sz="800" spc="-40" dirty="0">
                <a:solidFill>
                  <a:srgbClr val="3C3C3B"/>
                </a:solidFill>
                <a:latin typeface="Calibri"/>
                <a:cs typeface="Calibri"/>
              </a:rPr>
              <a:t>syste</a:t>
            </a:r>
            <a:r>
              <a:rPr sz="800" spc="-65" dirty="0">
                <a:solidFill>
                  <a:srgbClr val="3C3C3B"/>
                </a:solidFill>
                <a:latin typeface="Calibri"/>
                <a:cs typeface="Calibri"/>
              </a:rPr>
              <a:t>m</a:t>
            </a:r>
            <a:r>
              <a:rPr sz="800" dirty="0">
                <a:solidFill>
                  <a:srgbClr val="3C3C3B"/>
                </a:solidFill>
                <a:latin typeface="Calibri"/>
                <a:cs typeface="Calibri"/>
              </a:rPr>
              <a:t> </a:t>
            </a:r>
            <a:r>
              <a:rPr sz="800" spc="-10" dirty="0">
                <a:solidFill>
                  <a:srgbClr val="3C3C3B"/>
                </a:solidFill>
                <a:latin typeface="Calibri"/>
                <a:cs typeface="Calibri"/>
              </a:rPr>
              <a:t> </a:t>
            </a:r>
            <a:r>
              <a:rPr sz="800" spc="-40" dirty="0">
                <a:solidFill>
                  <a:srgbClr val="3C3C3B"/>
                </a:solidFill>
                <a:latin typeface="Calibri"/>
                <a:cs typeface="Calibri"/>
              </a:rPr>
              <a:t>you</a:t>
            </a:r>
            <a:r>
              <a:rPr sz="800" dirty="0">
                <a:solidFill>
                  <a:srgbClr val="3C3C3B"/>
                </a:solidFill>
                <a:latin typeface="Calibri"/>
                <a:cs typeface="Calibri"/>
              </a:rPr>
              <a:t> </a:t>
            </a:r>
            <a:r>
              <a:rPr sz="800" spc="-10" dirty="0">
                <a:solidFill>
                  <a:srgbClr val="3C3C3B"/>
                </a:solidFill>
                <a:latin typeface="Calibri"/>
                <a:cs typeface="Calibri"/>
              </a:rPr>
              <a:t> </a:t>
            </a:r>
            <a:r>
              <a:rPr sz="800" spc="-35" dirty="0">
                <a:solidFill>
                  <a:srgbClr val="3C3C3B"/>
                </a:solidFill>
                <a:latin typeface="Calibri"/>
                <a:cs typeface="Calibri"/>
              </a:rPr>
              <a:t>ca</a:t>
            </a:r>
            <a:r>
              <a:rPr sz="800" spc="-30" dirty="0">
                <a:solidFill>
                  <a:srgbClr val="3C3C3B"/>
                </a:solidFill>
                <a:latin typeface="Calibri"/>
                <a:cs typeface="Calibri"/>
              </a:rPr>
              <a:t>n</a:t>
            </a:r>
            <a:r>
              <a:rPr sz="800" dirty="0">
                <a:solidFill>
                  <a:srgbClr val="3C3C3B"/>
                </a:solidFill>
                <a:latin typeface="Calibri"/>
                <a:cs typeface="Calibri"/>
              </a:rPr>
              <a:t> </a:t>
            </a:r>
            <a:r>
              <a:rPr sz="800" spc="-10" dirty="0">
                <a:solidFill>
                  <a:srgbClr val="3C3C3B"/>
                </a:solidFill>
                <a:latin typeface="Calibri"/>
                <a:cs typeface="Calibri"/>
              </a:rPr>
              <a:t> </a:t>
            </a:r>
            <a:r>
              <a:rPr sz="800" spc="-30" dirty="0">
                <a:solidFill>
                  <a:srgbClr val="3C3C3B"/>
                </a:solidFill>
                <a:latin typeface="Calibri"/>
                <a:cs typeface="Calibri"/>
              </a:rPr>
              <a:t>build</a:t>
            </a:r>
            <a:r>
              <a:rPr sz="800" dirty="0">
                <a:solidFill>
                  <a:srgbClr val="3C3C3B"/>
                </a:solidFill>
                <a:latin typeface="Calibri"/>
                <a:cs typeface="Calibri"/>
              </a:rPr>
              <a:t> </a:t>
            </a:r>
            <a:r>
              <a:rPr sz="800" spc="-10" dirty="0">
                <a:solidFill>
                  <a:srgbClr val="3C3C3B"/>
                </a:solidFill>
                <a:latin typeface="Calibri"/>
                <a:cs typeface="Calibri"/>
              </a:rPr>
              <a:t> </a:t>
            </a:r>
            <a:r>
              <a:rPr sz="800" spc="-30" dirty="0">
                <a:solidFill>
                  <a:srgbClr val="3C3C3B"/>
                </a:solidFill>
                <a:latin typeface="Calibri"/>
                <a:cs typeface="Calibri"/>
              </a:rPr>
              <a:t>stainles</a:t>
            </a:r>
            <a:r>
              <a:rPr sz="800" spc="-25" dirty="0">
                <a:solidFill>
                  <a:srgbClr val="3C3C3B"/>
                </a:solidFill>
                <a:latin typeface="Calibri"/>
                <a:cs typeface="Calibri"/>
              </a:rPr>
              <a:t>s</a:t>
            </a:r>
            <a:r>
              <a:rPr sz="800" dirty="0">
                <a:solidFill>
                  <a:srgbClr val="3C3C3B"/>
                </a:solidFill>
                <a:latin typeface="Calibri"/>
                <a:cs typeface="Calibri"/>
              </a:rPr>
              <a:t> </a:t>
            </a:r>
            <a:r>
              <a:rPr sz="800" spc="-10" dirty="0">
                <a:solidFill>
                  <a:srgbClr val="3C3C3B"/>
                </a:solidFill>
                <a:latin typeface="Calibri"/>
                <a:cs typeface="Calibri"/>
              </a:rPr>
              <a:t> </a:t>
            </a:r>
            <a:r>
              <a:rPr sz="800" spc="-40" dirty="0">
                <a:solidFill>
                  <a:srgbClr val="3C3C3B"/>
                </a:solidFill>
                <a:latin typeface="Calibri"/>
                <a:cs typeface="Calibri"/>
              </a:rPr>
              <a:t>stee</a:t>
            </a:r>
            <a:r>
              <a:rPr sz="800" spc="-20" dirty="0">
                <a:solidFill>
                  <a:srgbClr val="3C3C3B"/>
                </a:solidFill>
                <a:latin typeface="Calibri"/>
                <a:cs typeface="Calibri"/>
              </a:rPr>
              <a:t>l</a:t>
            </a:r>
            <a:r>
              <a:rPr sz="800" dirty="0">
                <a:solidFill>
                  <a:srgbClr val="3C3C3B"/>
                </a:solidFill>
                <a:latin typeface="Calibri"/>
                <a:cs typeface="Calibri"/>
              </a:rPr>
              <a:t> </a:t>
            </a:r>
            <a:r>
              <a:rPr sz="800" spc="-10" dirty="0">
                <a:solidFill>
                  <a:srgbClr val="3C3C3B"/>
                </a:solidFill>
                <a:latin typeface="Calibri"/>
                <a:cs typeface="Calibri"/>
              </a:rPr>
              <a:t> </a:t>
            </a:r>
            <a:r>
              <a:rPr sz="800" spc="-15" dirty="0">
                <a:solidFill>
                  <a:srgbClr val="3C3C3B"/>
                </a:solidFill>
                <a:latin typeface="Calibri"/>
                <a:cs typeface="Calibri"/>
              </a:rPr>
              <a:t>railings</a:t>
            </a:r>
            <a:r>
              <a:rPr sz="800" spc="-10" dirty="0">
                <a:solidFill>
                  <a:srgbClr val="3C3C3B"/>
                </a:solidFill>
                <a:latin typeface="Calibri"/>
                <a:cs typeface="Calibri"/>
              </a:rPr>
              <a:t> </a:t>
            </a:r>
            <a:r>
              <a:rPr sz="800" spc="-30" dirty="0">
                <a:solidFill>
                  <a:srgbClr val="3C3C3B"/>
                </a:solidFill>
                <a:latin typeface="Calibri"/>
                <a:cs typeface="Calibri"/>
              </a:rPr>
              <a:t>through</a:t>
            </a:r>
            <a:r>
              <a:rPr sz="800" spc="-55" dirty="0">
                <a:solidFill>
                  <a:srgbClr val="3C3C3B"/>
                </a:solidFill>
                <a:latin typeface="Calibri"/>
                <a:cs typeface="Calibri"/>
              </a:rPr>
              <a:t> </a:t>
            </a:r>
            <a:r>
              <a:rPr sz="800" spc="-40" dirty="0">
                <a:solidFill>
                  <a:srgbClr val="3C3C3B"/>
                </a:solidFill>
                <a:latin typeface="Calibri"/>
                <a:cs typeface="Calibri"/>
              </a:rPr>
              <a:t>the</a:t>
            </a:r>
            <a:r>
              <a:rPr sz="800" spc="-50" dirty="0">
                <a:solidFill>
                  <a:srgbClr val="3C3C3B"/>
                </a:solidFill>
                <a:latin typeface="Calibri"/>
                <a:cs typeface="Calibri"/>
              </a:rPr>
              <a:t> </a:t>
            </a:r>
            <a:r>
              <a:rPr sz="800" spc="-35" dirty="0">
                <a:solidFill>
                  <a:srgbClr val="3C3C3B"/>
                </a:solidFill>
                <a:latin typeface="Calibri"/>
                <a:cs typeface="Calibri"/>
              </a:rPr>
              <a:t>use</a:t>
            </a:r>
            <a:r>
              <a:rPr sz="800" spc="-50" dirty="0">
                <a:solidFill>
                  <a:srgbClr val="3C3C3B"/>
                </a:solidFill>
                <a:latin typeface="Calibri"/>
                <a:cs typeface="Calibri"/>
              </a:rPr>
              <a:t> </a:t>
            </a:r>
            <a:r>
              <a:rPr sz="800" spc="-30" dirty="0">
                <a:solidFill>
                  <a:srgbClr val="3C3C3B"/>
                </a:solidFill>
                <a:latin typeface="Calibri"/>
                <a:cs typeface="Calibri"/>
              </a:rPr>
              <a:t>of</a:t>
            </a:r>
            <a:r>
              <a:rPr sz="800" spc="-50" dirty="0">
                <a:solidFill>
                  <a:srgbClr val="3C3C3B"/>
                </a:solidFill>
                <a:latin typeface="Calibri"/>
                <a:cs typeface="Calibri"/>
              </a:rPr>
              <a:t> </a:t>
            </a:r>
            <a:r>
              <a:rPr sz="800" spc="-35" dirty="0">
                <a:solidFill>
                  <a:srgbClr val="3C3C3B"/>
                </a:solidFill>
                <a:latin typeface="Calibri"/>
                <a:cs typeface="Calibri"/>
              </a:rPr>
              <a:t>structura</a:t>
            </a:r>
            <a:r>
              <a:rPr sz="800" spc="-20" dirty="0">
                <a:solidFill>
                  <a:srgbClr val="3C3C3B"/>
                </a:solidFill>
                <a:latin typeface="Calibri"/>
                <a:cs typeface="Calibri"/>
              </a:rPr>
              <a:t>l</a:t>
            </a:r>
            <a:r>
              <a:rPr sz="800" spc="-50" dirty="0">
                <a:solidFill>
                  <a:srgbClr val="3C3C3B"/>
                </a:solidFill>
                <a:latin typeface="Calibri"/>
                <a:cs typeface="Calibri"/>
              </a:rPr>
              <a:t> </a:t>
            </a:r>
            <a:r>
              <a:rPr sz="800" spc="-30" dirty="0">
                <a:solidFill>
                  <a:srgbClr val="3C3C3B"/>
                </a:solidFill>
                <a:latin typeface="Calibri"/>
                <a:cs typeface="Calibri"/>
              </a:rPr>
              <a:t>post</a:t>
            </a:r>
            <a:r>
              <a:rPr sz="800" spc="-55" dirty="0">
                <a:solidFill>
                  <a:srgbClr val="3C3C3B"/>
                </a:solidFill>
                <a:latin typeface="Calibri"/>
                <a:cs typeface="Calibri"/>
              </a:rPr>
              <a:t>s</a:t>
            </a:r>
            <a:r>
              <a:rPr sz="800" spc="-10" dirty="0">
                <a:solidFill>
                  <a:srgbClr val="3C3C3B"/>
                </a:solidFill>
                <a:latin typeface="Calibri"/>
                <a:cs typeface="Calibri"/>
              </a:rPr>
              <a:t>,</a:t>
            </a:r>
            <a:r>
              <a:rPr sz="800" spc="-80" dirty="0">
                <a:solidFill>
                  <a:srgbClr val="3C3C3B"/>
                </a:solidFill>
                <a:latin typeface="Calibri"/>
                <a:cs typeface="Calibri"/>
              </a:rPr>
              <a:t> </a:t>
            </a:r>
            <a:r>
              <a:rPr sz="800" spc="-30" dirty="0">
                <a:solidFill>
                  <a:srgbClr val="3C3C3B"/>
                </a:solidFill>
                <a:latin typeface="Calibri"/>
                <a:cs typeface="Calibri"/>
              </a:rPr>
              <a:t>which</a:t>
            </a:r>
            <a:r>
              <a:rPr sz="800" spc="-50" dirty="0">
                <a:solidFill>
                  <a:srgbClr val="3C3C3B"/>
                </a:solidFill>
                <a:latin typeface="Calibri"/>
                <a:cs typeface="Calibri"/>
              </a:rPr>
              <a:t> </a:t>
            </a:r>
            <a:r>
              <a:rPr sz="800" spc="-20" dirty="0">
                <a:solidFill>
                  <a:srgbClr val="3C3C3B"/>
                </a:solidFill>
                <a:latin typeface="Calibri"/>
                <a:cs typeface="Calibri"/>
              </a:rPr>
              <a:t>allow</a:t>
            </a:r>
            <a:r>
              <a:rPr sz="800" spc="-50" dirty="0">
                <a:solidFill>
                  <a:srgbClr val="3C3C3B"/>
                </a:solidFill>
                <a:latin typeface="Calibri"/>
                <a:cs typeface="Calibri"/>
              </a:rPr>
              <a:t> </a:t>
            </a:r>
            <a:r>
              <a:rPr sz="800" spc="-35" dirty="0">
                <a:solidFill>
                  <a:srgbClr val="3C3C3B"/>
                </a:solidFill>
                <a:latin typeface="Calibri"/>
                <a:cs typeface="Calibri"/>
              </a:rPr>
              <a:t>accommodations</a:t>
            </a:r>
            <a:r>
              <a:rPr sz="800" spc="-15" dirty="0">
                <a:solidFill>
                  <a:srgbClr val="3C3C3B"/>
                </a:solidFill>
                <a:latin typeface="Calibri"/>
                <a:cs typeface="Calibri"/>
              </a:rPr>
              <a:t> </a:t>
            </a:r>
            <a:r>
              <a:rPr sz="800" spc="-35" dirty="0">
                <a:solidFill>
                  <a:srgbClr val="3C3C3B"/>
                </a:solidFill>
                <a:latin typeface="Calibri"/>
                <a:cs typeface="Calibri"/>
              </a:rPr>
              <a:t>for</a:t>
            </a:r>
            <a:r>
              <a:rPr sz="800" spc="60" dirty="0">
                <a:solidFill>
                  <a:srgbClr val="3C3C3B"/>
                </a:solidFill>
                <a:latin typeface="Calibri"/>
                <a:cs typeface="Calibri"/>
              </a:rPr>
              <a:t> </a:t>
            </a:r>
            <a:r>
              <a:rPr sz="800" spc="-40" dirty="0">
                <a:solidFill>
                  <a:srgbClr val="3C3C3B"/>
                </a:solidFill>
                <a:latin typeface="Calibri"/>
                <a:cs typeface="Calibri"/>
              </a:rPr>
              <a:t>the</a:t>
            </a:r>
            <a:r>
              <a:rPr sz="800" spc="60" dirty="0">
                <a:solidFill>
                  <a:srgbClr val="3C3C3B"/>
                </a:solidFill>
                <a:latin typeface="Calibri"/>
                <a:cs typeface="Calibri"/>
              </a:rPr>
              <a:t> </a:t>
            </a:r>
            <a:r>
              <a:rPr sz="800" spc="-35" dirty="0">
                <a:solidFill>
                  <a:srgbClr val="3C3C3B"/>
                </a:solidFill>
                <a:latin typeface="Calibri"/>
                <a:cs typeface="Calibri"/>
              </a:rPr>
              <a:t>bar</a:t>
            </a:r>
            <a:r>
              <a:rPr sz="800" spc="60" dirty="0">
                <a:solidFill>
                  <a:srgbClr val="3C3C3B"/>
                </a:solidFill>
                <a:latin typeface="Calibri"/>
                <a:cs typeface="Calibri"/>
              </a:rPr>
              <a:t> </a:t>
            </a:r>
            <a:r>
              <a:rPr sz="800" spc="-35" dirty="0">
                <a:solidFill>
                  <a:srgbClr val="3C3C3B"/>
                </a:solidFill>
                <a:latin typeface="Calibri"/>
                <a:cs typeface="Calibri"/>
              </a:rPr>
              <a:t>to</a:t>
            </a:r>
            <a:r>
              <a:rPr sz="800" spc="60" dirty="0">
                <a:solidFill>
                  <a:srgbClr val="3C3C3B"/>
                </a:solidFill>
                <a:latin typeface="Calibri"/>
                <a:cs typeface="Calibri"/>
              </a:rPr>
              <a:t> </a:t>
            </a:r>
            <a:r>
              <a:rPr sz="800" spc="-40" dirty="0">
                <a:solidFill>
                  <a:srgbClr val="3C3C3B"/>
                </a:solidFill>
                <a:latin typeface="Calibri"/>
                <a:cs typeface="Calibri"/>
              </a:rPr>
              <a:t>shape</a:t>
            </a:r>
            <a:r>
              <a:rPr sz="800" spc="-35" dirty="0">
                <a:solidFill>
                  <a:srgbClr val="3C3C3B"/>
                </a:solidFill>
                <a:latin typeface="Calibri"/>
                <a:cs typeface="Calibri"/>
              </a:rPr>
              <a:t>d</a:t>
            </a:r>
            <a:r>
              <a:rPr sz="800" spc="65" dirty="0">
                <a:solidFill>
                  <a:srgbClr val="3C3C3B"/>
                </a:solidFill>
                <a:latin typeface="Calibri"/>
                <a:cs typeface="Calibri"/>
              </a:rPr>
              <a:t> </a:t>
            </a:r>
            <a:r>
              <a:rPr sz="800" spc="-25" dirty="0">
                <a:solidFill>
                  <a:srgbClr val="3C3C3B"/>
                </a:solidFill>
                <a:latin typeface="Calibri"/>
                <a:cs typeface="Calibri"/>
              </a:rPr>
              <a:t>within</a:t>
            </a:r>
            <a:r>
              <a:rPr sz="800" spc="65" dirty="0">
                <a:solidFill>
                  <a:srgbClr val="3C3C3B"/>
                </a:solidFill>
                <a:latin typeface="Calibri"/>
                <a:cs typeface="Calibri"/>
              </a:rPr>
              <a:t> </a:t>
            </a:r>
            <a:r>
              <a:rPr sz="800" spc="-20" dirty="0">
                <a:solidFill>
                  <a:srgbClr val="3C3C3B"/>
                </a:solidFill>
                <a:latin typeface="Calibri"/>
                <a:cs typeface="Calibri"/>
              </a:rPr>
              <a:t>a</a:t>
            </a:r>
            <a:r>
              <a:rPr sz="800" spc="60" dirty="0">
                <a:solidFill>
                  <a:srgbClr val="3C3C3B"/>
                </a:solidFill>
                <a:latin typeface="Calibri"/>
                <a:cs typeface="Calibri"/>
              </a:rPr>
              <a:t> </a:t>
            </a:r>
            <a:r>
              <a:rPr sz="800" spc="-40" dirty="0">
                <a:solidFill>
                  <a:srgbClr val="3C3C3B"/>
                </a:solidFill>
                <a:latin typeface="Calibri"/>
                <a:cs typeface="Calibri"/>
              </a:rPr>
              <a:t>square</a:t>
            </a:r>
            <a:r>
              <a:rPr sz="800" spc="65" dirty="0">
                <a:solidFill>
                  <a:srgbClr val="3C3C3B"/>
                </a:solidFill>
                <a:latin typeface="Calibri"/>
                <a:cs typeface="Calibri"/>
              </a:rPr>
              <a:t> </a:t>
            </a:r>
            <a:r>
              <a:rPr sz="800" spc="-30" dirty="0">
                <a:solidFill>
                  <a:srgbClr val="3C3C3B"/>
                </a:solidFill>
                <a:latin typeface="Calibri"/>
                <a:cs typeface="Calibri"/>
              </a:rPr>
              <a:t>section.</a:t>
            </a:r>
            <a:r>
              <a:rPr sz="800" dirty="0">
                <a:solidFill>
                  <a:srgbClr val="3C3C3B"/>
                </a:solidFill>
                <a:latin typeface="Calibri"/>
                <a:cs typeface="Calibri"/>
              </a:rPr>
              <a:t> </a:t>
            </a:r>
            <a:r>
              <a:rPr sz="800" spc="55" dirty="0">
                <a:solidFill>
                  <a:srgbClr val="3C3C3B"/>
                </a:solidFill>
                <a:latin typeface="Calibri"/>
                <a:cs typeface="Calibri"/>
              </a:rPr>
              <a:t> </a:t>
            </a:r>
            <a:r>
              <a:rPr sz="800" spc="-35" dirty="0">
                <a:solidFill>
                  <a:srgbClr val="3C3C3B"/>
                </a:solidFill>
                <a:latin typeface="Calibri"/>
                <a:cs typeface="Calibri"/>
              </a:rPr>
              <a:t>Anchor</a:t>
            </a:r>
            <a:r>
              <a:rPr sz="800" spc="60" dirty="0">
                <a:solidFill>
                  <a:srgbClr val="3C3C3B"/>
                </a:solidFill>
                <a:latin typeface="Calibri"/>
                <a:cs typeface="Calibri"/>
              </a:rPr>
              <a:t> </a:t>
            </a:r>
            <a:r>
              <a:rPr sz="800" spc="-30" dirty="0">
                <a:solidFill>
                  <a:srgbClr val="3C3C3B"/>
                </a:solidFill>
                <a:latin typeface="Calibri"/>
                <a:cs typeface="Calibri"/>
              </a:rPr>
              <a:t>options</a:t>
            </a:r>
            <a:r>
              <a:rPr sz="800" spc="-15" dirty="0">
                <a:solidFill>
                  <a:srgbClr val="3C3C3B"/>
                </a:solidFill>
                <a:latin typeface="Calibri"/>
                <a:cs typeface="Calibri"/>
              </a:rPr>
              <a:t> </a:t>
            </a:r>
            <a:r>
              <a:rPr sz="800" spc="-35" dirty="0">
                <a:solidFill>
                  <a:srgbClr val="3C3C3B"/>
                </a:solidFill>
                <a:latin typeface="Calibri"/>
                <a:cs typeface="Calibri"/>
              </a:rPr>
              <a:t>include</a:t>
            </a:r>
            <a:r>
              <a:rPr sz="800" spc="10" dirty="0">
                <a:solidFill>
                  <a:srgbClr val="3C3C3B"/>
                </a:solidFill>
                <a:latin typeface="Calibri"/>
                <a:cs typeface="Calibri"/>
              </a:rPr>
              <a:t> </a:t>
            </a:r>
            <a:r>
              <a:rPr sz="800" spc="-35" dirty="0">
                <a:solidFill>
                  <a:srgbClr val="3C3C3B"/>
                </a:solidFill>
                <a:latin typeface="Calibri"/>
                <a:cs typeface="Calibri"/>
              </a:rPr>
              <a:t>both</a:t>
            </a:r>
            <a:r>
              <a:rPr sz="800" spc="10" dirty="0">
                <a:solidFill>
                  <a:srgbClr val="3C3C3B"/>
                </a:solidFill>
                <a:latin typeface="Calibri"/>
                <a:cs typeface="Calibri"/>
              </a:rPr>
              <a:t> </a:t>
            </a:r>
            <a:r>
              <a:rPr sz="800" spc="-35" dirty="0">
                <a:solidFill>
                  <a:srgbClr val="3C3C3B"/>
                </a:solidFill>
                <a:latin typeface="Calibri"/>
                <a:cs typeface="Calibri"/>
              </a:rPr>
              <a:t>floor</a:t>
            </a:r>
            <a:r>
              <a:rPr sz="800" spc="10" dirty="0">
                <a:solidFill>
                  <a:srgbClr val="3C3C3B"/>
                </a:solidFill>
                <a:latin typeface="Calibri"/>
                <a:cs typeface="Calibri"/>
              </a:rPr>
              <a:t> </a:t>
            </a:r>
            <a:r>
              <a:rPr sz="800" spc="-55" dirty="0">
                <a:solidFill>
                  <a:srgbClr val="3C3C3B"/>
                </a:solidFill>
                <a:latin typeface="Calibri"/>
                <a:cs typeface="Calibri"/>
              </a:rPr>
              <a:t>moun</a:t>
            </a:r>
            <a:r>
              <a:rPr sz="800" spc="-30" dirty="0">
                <a:solidFill>
                  <a:srgbClr val="3C3C3B"/>
                </a:solidFill>
                <a:latin typeface="Calibri"/>
                <a:cs typeface="Calibri"/>
              </a:rPr>
              <a:t>t</a:t>
            </a:r>
            <a:r>
              <a:rPr sz="800" spc="10" dirty="0">
                <a:solidFill>
                  <a:srgbClr val="3C3C3B"/>
                </a:solidFill>
                <a:latin typeface="Calibri"/>
                <a:cs typeface="Calibri"/>
              </a:rPr>
              <a:t> </a:t>
            </a:r>
            <a:r>
              <a:rPr sz="800" spc="-30" dirty="0">
                <a:solidFill>
                  <a:srgbClr val="3C3C3B"/>
                </a:solidFill>
                <a:latin typeface="Calibri"/>
                <a:cs typeface="Calibri"/>
              </a:rPr>
              <a:t>and</a:t>
            </a:r>
            <a:r>
              <a:rPr sz="800" spc="10" dirty="0">
                <a:solidFill>
                  <a:srgbClr val="3C3C3B"/>
                </a:solidFill>
                <a:latin typeface="Calibri"/>
                <a:cs typeface="Calibri"/>
              </a:rPr>
              <a:t> </a:t>
            </a:r>
            <a:r>
              <a:rPr sz="800" spc="-30" dirty="0">
                <a:solidFill>
                  <a:srgbClr val="3C3C3B"/>
                </a:solidFill>
                <a:latin typeface="Calibri"/>
                <a:cs typeface="Calibri"/>
              </a:rPr>
              <a:t>sid</a:t>
            </a:r>
            <a:r>
              <a:rPr sz="800" spc="-35" dirty="0">
                <a:solidFill>
                  <a:srgbClr val="3C3C3B"/>
                </a:solidFill>
                <a:latin typeface="Calibri"/>
                <a:cs typeface="Calibri"/>
              </a:rPr>
              <a:t>e</a:t>
            </a:r>
            <a:r>
              <a:rPr sz="800" spc="10" dirty="0">
                <a:solidFill>
                  <a:srgbClr val="3C3C3B"/>
                </a:solidFill>
                <a:latin typeface="Calibri"/>
                <a:cs typeface="Calibri"/>
              </a:rPr>
              <a:t> </a:t>
            </a:r>
            <a:r>
              <a:rPr sz="800" spc="-55" dirty="0">
                <a:solidFill>
                  <a:srgbClr val="3C3C3B"/>
                </a:solidFill>
                <a:latin typeface="Calibri"/>
                <a:cs typeface="Calibri"/>
              </a:rPr>
              <a:t>moun</a:t>
            </a:r>
            <a:r>
              <a:rPr sz="800" spc="-30" dirty="0">
                <a:solidFill>
                  <a:srgbClr val="3C3C3B"/>
                </a:solidFill>
                <a:latin typeface="Calibri"/>
                <a:cs typeface="Calibri"/>
              </a:rPr>
              <a:t>t</a:t>
            </a:r>
            <a:r>
              <a:rPr sz="800" spc="10" dirty="0">
                <a:solidFill>
                  <a:srgbClr val="3C3C3B"/>
                </a:solidFill>
                <a:latin typeface="Calibri"/>
                <a:cs typeface="Calibri"/>
              </a:rPr>
              <a:t> </a:t>
            </a:r>
            <a:r>
              <a:rPr sz="800" spc="-35" dirty="0">
                <a:solidFill>
                  <a:srgbClr val="3C3C3B"/>
                </a:solidFill>
                <a:latin typeface="Calibri"/>
                <a:cs typeface="Calibri"/>
              </a:rPr>
              <a:t>for</a:t>
            </a:r>
            <a:r>
              <a:rPr sz="800" spc="10" dirty="0">
                <a:solidFill>
                  <a:srgbClr val="3C3C3B"/>
                </a:solidFill>
                <a:latin typeface="Calibri"/>
                <a:cs typeface="Calibri"/>
              </a:rPr>
              <a:t> </a:t>
            </a:r>
            <a:r>
              <a:rPr sz="800" spc="-35" dirty="0">
                <a:solidFill>
                  <a:srgbClr val="3C3C3B"/>
                </a:solidFill>
                <a:latin typeface="Calibri"/>
                <a:cs typeface="Calibri"/>
              </a:rPr>
              <a:t>structura</a:t>
            </a:r>
            <a:r>
              <a:rPr sz="800" spc="-20" dirty="0">
                <a:solidFill>
                  <a:srgbClr val="3C3C3B"/>
                </a:solidFill>
                <a:latin typeface="Calibri"/>
                <a:cs typeface="Calibri"/>
              </a:rPr>
              <a:t>l</a:t>
            </a:r>
            <a:r>
              <a:rPr sz="800" spc="10" dirty="0">
                <a:solidFill>
                  <a:srgbClr val="3C3C3B"/>
                </a:solidFill>
                <a:latin typeface="Calibri"/>
                <a:cs typeface="Calibri"/>
              </a:rPr>
              <a:t> </a:t>
            </a:r>
            <a:r>
              <a:rPr sz="800" spc="-30" dirty="0">
                <a:solidFill>
                  <a:srgbClr val="3C3C3B"/>
                </a:solidFill>
                <a:latin typeface="Calibri"/>
                <a:cs typeface="Calibri"/>
              </a:rPr>
              <a:t>post</a:t>
            </a:r>
            <a:r>
              <a:rPr sz="800" spc="-60" dirty="0">
                <a:solidFill>
                  <a:srgbClr val="3C3C3B"/>
                </a:solidFill>
                <a:latin typeface="Calibri"/>
                <a:cs typeface="Calibri"/>
              </a:rPr>
              <a:t>s</a:t>
            </a:r>
            <a:r>
              <a:rPr sz="800" spc="-10" dirty="0">
                <a:solidFill>
                  <a:srgbClr val="3C3C3B"/>
                </a:solidFill>
                <a:latin typeface="Calibri"/>
                <a:cs typeface="Calibri"/>
              </a:rPr>
              <a:t>.</a:t>
            </a:r>
            <a:endParaRPr sz="800" dirty="0">
              <a:latin typeface="Calibri"/>
              <a:cs typeface="Calibri"/>
            </a:endParaRPr>
          </a:p>
        </p:txBody>
      </p:sp>
      <p:sp>
        <p:nvSpPr>
          <p:cNvPr id="6" name="object 6"/>
          <p:cNvSpPr txBox="1"/>
          <p:nvPr/>
        </p:nvSpPr>
        <p:spPr>
          <a:xfrm>
            <a:off x="7770659" y="2633505"/>
            <a:ext cx="2480945" cy="892552"/>
          </a:xfrm>
          <a:prstGeom prst="rect">
            <a:avLst/>
          </a:prstGeom>
        </p:spPr>
        <p:txBody>
          <a:bodyPr vert="horz" wrap="square" lIns="0" tIns="0" rIns="0" bIns="0" rtlCol="0">
            <a:spAutoFit/>
          </a:bodyPr>
          <a:lstStyle/>
          <a:p>
            <a:pPr marL="12700" algn="just">
              <a:lnSpc>
                <a:spcPct val="100000"/>
              </a:lnSpc>
            </a:pPr>
            <a:r>
              <a:rPr lang="ru-RU" sz="1000" spc="-15" dirty="0" smtClean="0">
                <a:solidFill>
                  <a:srgbClr val="706F6F"/>
                </a:solidFill>
                <a:latin typeface="Calibri"/>
                <a:cs typeface="Calibri"/>
              </a:rPr>
              <a:t>Классика в квадрате</a:t>
            </a:r>
            <a:endParaRPr lang="ru-RU" sz="1000" spc="-15" dirty="0">
              <a:solidFill>
                <a:srgbClr val="706F6F"/>
              </a:solidFill>
              <a:latin typeface="Calibri"/>
              <a:cs typeface="Calibri"/>
            </a:endParaRPr>
          </a:p>
          <a:p>
            <a:pPr marL="12700" algn="just">
              <a:lnSpc>
                <a:spcPct val="100000"/>
              </a:lnSpc>
            </a:pPr>
            <a:r>
              <a:rPr lang="ru-RU" sz="800" spc="-15" dirty="0">
                <a:solidFill>
                  <a:srgbClr val="706F6F"/>
                </a:solidFill>
                <a:latin typeface="Calibri"/>
                <a:cs typeface="Calibri"/>
              </a:rPr>
              <a:t>С системой </a:t>
            </a:r>
            <a:r>
              <a:rPr lang="ru-RU" sz="800" spc="-15" dirty="0" err="1">
                <a:solidFill>
                  <a:srgbClr val="706F6F"/>
                </a:solidFill>
                <a:latin typeface="Calibri"/>
                <a:cs typeface="Calibri"/>
              </a:rPr>
              <a:t>Bar</a:t>
            </a:r>
            <a:r>
              <a:rPr lang="ru-RU" sz="800" spc="-15" dirty="0">
                <a:solidFill>
                  <a:srgbClr val="706F6F"/>
                </a:solidFill>
                <a:latin typeface="Calibri"/>
                <a:cs typeface="Calibri"/>
              </a:rPr>
              <a:t> S </a:t>
            </a:r>
            <a:r>
              <a:rPr lang="ru-RU" sz="800" spc="-15" dirty="0" smtClean="0">
                <a:solidFill>
                  <a:srgbClr val="706F6F"/>
                </a:solidFill>
                <a:latin typeface="Calibri"/>
                <a:cs typeface="Calibri"/>
              </a:rPr>
              <a:t>Вы </a:t>
            </a:r>
            <a:r>
              <a:rPr lang="ru-RU" sz="800" spc="-15" dirty="0">
                <a:solidFill>
                  <a:srgbClr val="706F6F"/>
                </a:solidFill>
                <a:latin typeface="Calibri"/>
                <a:cs typeface="Calibri"/>
              </a:rPr>
              <a:t>можете </a:t>
            </a:r>
            <a:r>
              <a:rPr lang="ru-RU" sz="800" spc="-15" dirty="0" smtClean="0">
                <a:solidFill>
                  <a:srgbClr val="706F6F"/>
                </a:solidFill>
                <a:latin typeface="Calibri"/>
                <a:cs typeface="Calibri"/>
              </a:rPr>
              <a:t>создавать изгороди </a:t>
            </a:r>
            <a:r>
              <a:rPr lang="ru-RU" sz="800" spc="-15" dirty="0">
                <a:solidFill>
                  <a:srgbClr val="706F6F"/>
                </a:solidFill>
                <a:latin typeface="Calibri"/>
                <a:cs typeface="Calibri"/>
              </a:rPr>
              <a:t>из нержавеющей стали с помощью конструкционных опор, которые позволяют приспособить форму стержня </a:t>
            </a:r>
            <a:r>
              <a:rPr lang="ru-RU" sz="800" spc="-15" dirty="0" smtClean="0">
                <a:solidFill>
                  <a:srgbClr val="706F6F"/>
                </a:solidFill>
                <a:latin typeface="Calibri"/>
                <a:cs typeface="Calibri"/>
              </a:rPr>
              <a:t>под квадратное сечение. </a:t>
            </a:r>
            <a:r>
              <a:rPr lang="ru-RU" sz="800" spc="-15" dirty="0">
                <a:solidFill>
                  <a:srgbClr val="706F6F"/>
                </a:solidFill>
                <a:latin typeface="Calibri"/>
                <a:cs typeface="Calibri"/>
              </a:rPr>
              <a:t>Варианты крепления включают в себя как напольное, так и боковое крепление для несущих конструкций.</a:t>
            </a:r>
            <a:endParaRPr sz="600" dirty="0">
              <a:latin typeface="Calibri"/>
              <a:cs typeface="Calibri"/>
            </a:endParaRPr>
          </a:p>
        </p:txBody>
      </p:sp>
      <p:sp>
        <p:nvSpPr>
          <p:cNvPr id="7" name="object 7"/>
          <p:cNvSpPr txBox="1">
            <a:spLocks noGrp="1"/>
          </p:cNvSpPr>
          <p:nvPr>
            <p:ph type="title"/>
          </p:nvPr>
        </p:nvSpPr>
        <p:spPr>
          <a:xfrm>
            <a:off x="534670" y="472141"/>
            <a:ext cx="9624060" cy="430887"/>
          </a:xfrm>
          <a:prstGeom prst="rect">
            <a:avLst/>
          </a:prstGeom>
        </p:spPr>
        <p:txBody>
          <a:bodyPr vert="horz" wrap="square" lIns="0" tIns="0" rIns="0" bIns="0" rtlCol="0">
            <a:spAutoFit/>
          </a:bodyPr>
          <a:lstStyle/>
          <a:p>
            <a:pPr algn="r">
              <a:lnSpc>
                <a:spcPct val="100000"/>
              </a:lnSpc>
            </a:pPr>
            <a:r>
              <a:rPr sz="2800" spc="85" dirty="0">
                <a:solidFill>
                  <a:schemeClr val="bg1">
                    <a:lumMod val="50000"/>
                  </a:schemeClr>
                </a:solidFill>
              </a:rPr>
              <a:t>BA</a:t>
            </a:r>
            <a:r>
              <a:rPr sz="2800" spc="-50" dirty="0">
                <a:solidFill>
                  <a:schemeClr val="bg1">
                    <a:lumMod val="50000"/>
                  </a:schemeClr>
                </a:solidFill>
              </a:rPr>
              <a:t>R</a:t>
            </a:r>
            <a:r>
              <a:rPr sz="2800" spc="280" dirty="0">
                <a:solidFill>
                  <a:schemeClr val="bg1">
                    <a:lumMod val="50000"/>
                  </a:schemeClr>
                </a:solidFill>
              </a:rPr>
              <a:t> </a:t>
            </a:r>
            <a:r>
              <a:rPr sz="2800" spc="-65" dirty="0">
                <a:solidFill>
                  <a:schemeClr val="bg1">
                    <a:lumMod val="50000"/>
                  </a:schemeClr>
                </a:solidFill>
              </a:rPr>
              <a:t>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40</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3082823" cy="3085376"/>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3797998" y="458470"/>
            <a:ext cx="3096006" cy="3095990"/>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7150696" y="457212"/>
            <a:ext cx="3082836" cy="3097250"/>
          </a:xfrm>
          <a:prstGeom prst="rect">
            <a:avLst/>
          </a:prstGeom>
          <a:blipFill>
            <a:blip r:embed="rId5" cstate="print"/>
            <a:stretch>
              <a:fillRect/>
            </a:stretch>
          </a:blipFill>
        </p:spPr>
        <p:txBody>
          <a:bodyPr wrap="square" lIns="0" tIns="0" rIns="0" bIns="0" rtlCol="0"/>
          <a:lstStyle/>
          <a:p>
            <a:endParaRPr/>
          </a:p>
        </p:txBody>
      </p:sp>
      <p:sp>
        <p:nvSpPr>
          <p:cNvPr id="15" name="object 15"/>
          <p:cNvSpPr txBox="1"/>
          <p:nvPr/>
        </p:nvSpPr>
        <p:spPr>
          <a:xfrm>
            <a:off x="844092" y="873777"/>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p:txBody>
      </p:sp>
      <p:sp>
        <p:nvSpPr>
          <p:cNvPr id="22" name="object 22"/>
          <p:cNvSpPr txBox="1"/>
          <p:nvPr/>
        </p:nvSpPr>
        <p:spPr>
          <a:xfrm>
            <a:off x="5430508" y="2925690"/>
            <a:ext cx="3198495" cy="253365"/>
          </a:xfrm>
          <a:prstGeom prst="rect">
            <a:avLst/>
          </a:prstGeom>
        </p:spPr>
        <p:txBody>
          <a:bodyPr vert="horz" wrap="square" lIns="0" tIns="0" rIns="0" bIns="0" rtlCol="0">
            <a:spAutoFit/>
          </a:bodyPr>
          <a:lstStyle/>
          <a:p>
            <a:pPr marR="5080" algn="r">
              <a:lnSpc>
                <a:spcPct val="100000"/>
              </a:lnSpc>
            </a:pPr>
            <a:r>
              <a:rPr sz="800" b="1" spc="5" dirty="0">
                <a:solidFill>
                  <a:srgbClr val="FFFFFF"/>
                </a:solidFill>
                <a:latin typeface="Calibri"/>
                <a:cs typeface="Calibri"/>
              </a:rPr>
              <a:t>2</a:t>
            </a:r>
            <a:endParaRPr sz="800">
              <a:latin typeface="Calibri"/>
              <a:cs typeface="Calibri"/>
            </a:endParaRPr>
          </a:p>
          <a:p>
            <a:pPr marL="12700">
              <a:lnSpc>
                <a:spcPct val="100000"/>
              </a:lnSpc>
              <a:spcBef>
                <a:spcPts val="30"/>
              </a:spcBef>
            </a:pPr>
            <a:r>
              <a:rPr sz="800" b="1" spc="5" dirty="0">
                <a:solidFill>
                  <a:srgbClr val="FFFFFF"/>
                </a:solidFill>
                <a:latin typeface="Calibri"/>
                <a:cs typeface="Calibri"/>
              </a:rPr>
              <a:t>3</a:t>
            </a:r>
            <a:endParaRPr sz="800">
              <a:latin typeface="Calibri"/>
              <a:cs typeface="Calibri"/>
            </a:endParaRPr>
          </a:p>
        </p:txBody>
      </p:sp>
      <p:sp>
        <p:nvSpPr>
          <p:cNvPr id="74" name="object 74"/>
          <p:cNvSpPr txBox="1"/>
          <p:nvPr/>
        </p:nvSpPr>
        <p:spPr>
          <a:xfrm>
            <a:off x="5468299" y="6884248"/>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75" name="object 75"/>
          <p:cNvSpPr/>
          <p:nvPr/>
        </p:nvSpPr>
        <p:spPr>
          <a:xfrm>
            <a:off x="5295779"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76" name="object 76"/>
          <p:cNvSpPr/>
          <p:nvPr/>
        </p:nvSpPr>
        <p:spPr>
          <a:xfrm>
            <a:off x="5248261"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77" name="object 77"/>
          <p:cNvSpPr/>
          <p:nvPr/>
        </p:nvSpPr>
        <p:spPr>
          <a:xfrm>
            <a:off x="5162994"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78" name="object 78"/>
          <p:cNvSpPr txBox="1"/>
          <p:nvPr/>
        </p:nvSpPr>
        <p:spPr>
          <a:xfrm>
            <a:off x="4049900" y="6884248"/>
            <a:ext cx="960250"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79" name="object 79"/>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80" name="object 80"/>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81" name="object 81"/>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82" name="object 82"/>
          <p:cNvSpPr txBox="1"/>
          <p:nvPr/>
        </p:nvSpPr>
        <p:spPr>
          <a:xfrm>
            <a:off x="444500" y="165018"/>
            <a:ext cx="504825" cy="215900"/>
          </a:xfrm>
          <a:prstGeom prst="rect">
            <a:avLst/>
          </a:prstGeom>
        </p:spPr>
        <p:txBody>
          <a:bodyPr vert="horz" wrap="square" lIns="0" tIns="0" rIns="0" bIns="0" rtlCol="0">
            <a:spAutoFit/>
          </a:bodyPr>
          <a:lstStyle/>
          <a:p>
            <a:pPr marL="12700">
              <a:lnSpc>
                <a:spcPct val="100000"/>
              </a:lnSpc>
            </a:pPr>
            <a:r>
              <a:rPr sz="1500" spc="-35" dirty="0">
                <a:solidFill>
                  <a:srgbClr val="3C3C3B"/>
                </a:solidFill>
                <a:latin typeface="Futura Bk BT"/>
                <a:cs typeface="Futura Bk BT"/>
              </a:rPr>
              <a:t>BA</a:t>
            </a:r>
            <a:r>
              <a:rPr sz="1500" spc="-65" dirty="0">
                <a:solidFill>
                  <a:srgbClr val="3C3C3B"/>
                </a:solidFill>
                <a:latin typeface="Futura Bk BT"/>
                <a:cs typeface="Futura Bk BT"/>
              </a:rPr>
              <a:t>R</a:t>
            </a:r>
            <a:r>
              <a:rPr sz="1500" spc="-10" dirty="0">
                <a:solidFill>
                  <a:srgbClr val="3C3C3B"/>
                </a:solidFill>
                <a:latin typeface="Futura Bk BT"/>
                <a:cs typeface="Futura Bk BT"/>
              </a:rPr>
              <a:t>-</a:t>
            </a:r>
            <a:r>
              <a:rPr sz="1500" spc="-35" dirty="0">
                <a:solidFill>
                  <a:srgbClr val="3C3C3B"/>
                </a:solidFill>
                <a:latin typeface="Futura Bk BT"/>
                <a:cs typeface="Futura Bk BT"/>
              </a:rPr>
              <a:t>S</a:t>
            </a:r>
            <a:endParaRPr sz="1500">
              <a:latin typeface="Futura Bk BT"/>
              <a:cs typeface="Futura Bk BT"/>
            </a:endParaRPr>
          </a:p>
        </p:txBody>
      </p:sp>
      <p:sp>
        <p:nvSpPr>
          <p:cNvPr id="83" name="object 83"/>
          <p:cNvSpPr txBox="1"/>
          <p:nvPr/>
        </p:nvSpPr>
        <p:spPr>
          <a:xfrm>
            <a:off x="9783571" y="6816289"/>
            <a:ext cx="396240" cy="314960"/>
          </a:xfrm>
          <a:prstGeom prst="rect">
            <a:avLst/>
          </a:prstGeom>
        </p:spPr>
        <p:txBody>
          <a:bodyPr vert="horz" wrap="square" lIns="0" tIns="0" rIns="0" bIns="0" rtlCol="0">
            <a:spAutoFit/>
          </a:bodyPr>
          <a:lstStyle/>
          <a:p>
            <a:pPr marL="12700">
              <a:lnSpc>
                <a:spcPts val="2030"/>
              </a:lnSpc>
            </a:pPr>
            <a:r>
              <a:rPr sz="1750" b="1" spc="-20" dirty="0">
                <a:solidFill>
                  <a:srgbClr val="E5007D"/>
                </a:solidFill>
                <a:latin typeface="Calibri"/>
                <a:cs typeface="Calibri"/>
              </a:rPr>
              <a:t>BIM</a:t>
            </a:r>
            <a:endParaRPr sz="1750">
              <a:latin typeface="Calibri"/>
              <a:cs typeface="Calibri"/>
            </a:endParaRPr>
          </a:p>
          <a:p>
            <a:pPr marL="31750">
              <a:lnSpc>
                <a:spcPts val="59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endParaRPr sz="550">
              <a:latin typeface="Calibri"/>
              <a:cs typeface="Calibri"/>
            </a:endParaRPr>
          </a:p>
        </p:txBody>
      </p:sp>
      <p:graphicFrame>
        <p:nvGraphicFramePr>
          <p:cNvPr id="84" name="Таблица 83"/>
          <p:cNvGraphicFramePr>
            <a:graphicFrameLocks noGrp="1"/>
          </p:cNvGraphicFramePr>
          <p:nvPr>
            <p:extLst>
              <p:ext uri="{D42A27DB-BD31-4B8C-83A1-F6EECF244321}">
                <p14:modId xmlns:p14="http://schemas.microsoft.com/office/powerpoint/2010/main" xmlns="" val="1894884312"/>
              </p:ext>
            </p:extLst>
          </p:nvPr>
        </p:nvGraphicFramePr>
        <p:xfrm>
          <a:off x="485958" y="3684548"/>
          <a:ext cx="3060000" cy="2151476"/>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2151476">
                <a:tc>
                  <a:txBody>
                    <a:bodyPr/>
                    <a:lstStyle/>
                    <a:p>
                      <a:pPr>
                        <a:spcAft>
                          <a:spcPts val="600"/>
                        </a:spcAft>
                      </a:pPr>
                      <a:r>
                        <a:rPr lang="en-US" sz="700" b="0" dirty="0" smtClean="0">
                          <a:solidFill>
                            <a:srgbClr val="3C3C3B"/>
                          </a:solidFill>
                          <a:latin typeface="+mn-lt"/>
                          <a:ea typeface="Times New Roman"/>
                        </a:rPr>
                        <a:t>General Characteristics</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The Bar S systems are the first in the IAM Design range. They offer a wide range of accessories, with attention to the smallest details. The systems adapt to the perimeter of any space.</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With their precise lines, the Bar S systems are 100% modern and suitable for new buildings.</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Available in 2 standard versions: for anchoring to the floor or anchoring to the wall.</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mn-lt"/>
                          <a:ea typeface="Times New Roman"/>
                          <a:cs typeface="+mn-cs"/>
                        </a:rPr>
                        <a:t>Общие характеристики</a:t>
                      </a:r>
                    </a:p>
                    <a:p>
                      <a:pPr marL="0" algn="l" defTabSz="1043148" rtl="0" eaLnBrk="1" latinLnBrk="0" hangingPunct="1">
                        <a:spcAft>
                          <a:spcPts val="600"/>
                        </a:spcAft>
                      </a:pPr>
                      <a:r>
                        <a:rPr lang="ru-RU" sz="700" b="0" kern="1200" dirty="0" smtClean="0">
                          <a:solidFill>
                            <a:srgbClr val="3C3C3B"/>
                          </a:solidFill>
                          <a:latin typeface="+mn-lt"/>
                          <a:ea typeface="Times New Roman"/>
                          <a:cs typeface="+mn-cs"/>
                        </a:rPr>
                        <a:t>Системы </a:t>
                      </a:r>
                      <a:r>
                        <a:rPr lang="ru-RU" sz="700" b="0" kern="1200" dirty="0" err="1" smtClean="0">
                          <a:solidFill>
                            <a:srgbClr val="3C3C3B"/>
                          </a:solidFill>
                          <a:latin typeface="+mn-lt"/>
                          <a:ea typeface="Times New Roman"/>
                          <a:cs typeface="+mn-cs"/>
                        </a:rPr>
                        <a:t>Bar</a:t>
                      </a:r>
                      <a:r>
                        <a:rPr lang="ru-RU" sz="700" b="0" kern="1200" dirty="0" smtClean="0">
                          <a:solidFill>
                            <a:srgbClr val="3C3C3B"/>
                          </a:solidFill>
                          <a:latin typeface="+mn-lt"/>
                          <a:ea typeface="Times New Roman"/>
                          <a:cs typeface="+mn-cs"/>
                        </a:rPr>
                        <a:t> S являются первыми в линейке IAM </a:t>
                      </a:r>
                      <a:r>
                        <a:rPr lang="ru-RU" sz="700" b="0" kern="1200" dirty="0" err="1" smtClean="0">
                          <a:solidFill>
                            <a:srgbClr val="3C3C3B"/>
                          </a:solidFill>
                          <a:latin typeface="+mn-lt"/>
                          <a:ea typeface="Times New Roman"/>
                          <a:cs typeface="+mn-cs"/>
                        </a:rPr>
                        <a:t>Design</a:t>
                      </a:r>
                      <a:r>
                        <a:rPr lang="ru-RU" sz="700" b="0" kern="1200" dirty="0" smtClean="0">
                          <a:solidFill>
                            <a:srgbClr val="3C3C3B"/>
                          </a:solidFill>
                          <a:latin typeface="+mn-lt"/>
                          <a:ea typeface="Times New Roman"/>
                          <a:cs typeface="+mn-cs"/>
                        </a:rPr>
                        <a:t>. Они предлагают широкий ассортимент аксессуаров, с вниманием к мельчайшим деталям. Системы адаптируются к периметру любого пространства.</a:t>
                      </a:r>
                    </a:p>
                    <a:p>
                      <a:pPr marL="0" algn="l" defTabSz="1043148" rtl="0" eaLnBrk="1" latinLnBrk="0" hangingPunct="1">
                        <a:spcAft>
                          <a:spcPts val="600"/>
                        </a:spcAft>
                      </a:pPr>
                      <a:r>
                        <a:rPr lang="ru-RU" sz="700" b="0" kern="1200" dirty="0" smtClean="0">
                          <a:solidFill>
                            <a:srgbClr val="3C3C3B"/>
                          </a:solidFill>
                          <a:latin typeface="+mn-lt"/>
                          <a:ea typeface="Times New Roman"/>
                          <a:cs typeface="+mn-cs"/>
                        </a:rPr>
                        <a:t>Благодаря точным линиям системы </a:t>
                      </a:r>
                      <a:r>
                        <a:rPr lang="ru-RU" sz="700" b="0" kern="1200" dirty="0" err="1" smtClean="0">
                          <a:solidFill>
                            <a:srgbClr val="3C3C3B"/>
                          </a:solidFill>
                          <a:latin typeface="+mn-lt"/>
                          <a:ea typeface="Times New Roman"/>
                          <a:cs typeface="+mn-cs"/>
                        </a:rPr>
                        <a:t>Bar</a:t>
                      </a:r>
                      <a:r>
                        <a:rPr lang="ru-RU" sz="700" b="0" kern="1200" dirty="0" smtClean="0">
                          <a:solidFill>
                            <a:srgbClr val="3C3C3B"/>
                          </a:solidFill>
                          <a:latin typeface="+mn-lt"/>
                          <a:ea typeface="Times New Roman"/>
                          <a:cs typeface="+mn-cs"/>
                        </a:rPr>
                        <a:t> S на 100% современны и подходят для новых зданий.</a:t>
                      </a:r>
                    </a:p>
                    <a:p>
                      <a:pPr marL="0" algn="l" defTabSz="1043148" rtl="0" eaLnBrk="1" latinLnBrk="0" hangingPunct="1">
                        <a:spcAft>
                          <a:spcPts val="600"/>
                        </a:spcAft>
                      </a:pPr>
                      <a:r>
                        <a:rPr lang="ru-RU" sz="700" b="0" kern="1200" dirty="0" smtClean="0">
                          <a:solidFill>
                            <a:srgbClr val="3C3C3B"/>
                          </a:solidFill>
                          <a:latin typeface="+mn-lt"/>
                          <a:ea typeface="Times New Roman"/>
                          <a:cs typeface="+mn-cs"/>
                        </a:rPr>
                        <a:t>Доступны в 2 стандартных версиях: для крепления на полу или на стене.</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85" name="Таблица 84"/>
          <p:cNvGraphicFramePr>
            <a:graphicFrameLocks noGrp="1"/>
          </p:cNvGraphicFramePr>
          <p:nvPr>
            <p:extLst>
              <p:ext uri="{D42A27DB-BD31-4B8C-83A1-F6EECF244321}">
                <p14:modId xmlns:p14="http://schemas.microsoft.com/office/powerpoint/2010/main" xmlns="" val="737152667"/>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rgbClr val="3C3C3B"/>
                          </a:solidFill>
                          <a:latin typeface="Arial Narrow" pitchFamily="34" charset="0"/>
                          <a:ea typeface="Times New Roman"/>
                        </a:rPr>
                        <a:t>Technical Features and configuration</a:t>
                      </a:r>
                      <a:endParaRPr lang="ru-RU" sz="700" b="0" dirty="0" smtClean="0">
                        <a:latin typeface="Arial Narrow" pitchFamily="34" charset="0"/>
                        <a:ea typeface="Times New Roman"/>
                      </a:endParaRPr>
                    </a:p>
                    <a:p>
                      <a:pPr marL="177800" indent="-177800">
                        <a:spcAft>
                          <a:spcPts val="600"/>
                        </a:spcAft>
                      </a:pPr>
                      <a:r>
                        <a:rPr lang="en-US" sz="700" b="0" dirty="0" smtClean="0">
                          <a:solidFill>
                            <a:srgbClr val="3C3C3B"/>
                          </a:solidFill>
                          <a:latin typeface="Arial Narrow" pitchFamily="34" charset="0"/>
                          <a:ea typeface="Times New Roman"/>
                        </a:rPr>
                        <a:t>1	Structure in stainless steel AISI 304 or AISI 316 according to the requirements of use.</a:t>
                      </a:r>
                      <a:endParaRPr lang="ru-RU" sz="700" b="0" dirty="0" smtClean="0">
                        <a:latin typeface="Arial Narrow" pitchFamily="34" charset="0"/>
                        <a:ea typeface="Times New Roman"/>
                      </a:endParaRPr>
                    </a:p>
                    <a:p>
                      <a:pPr marL="177800" indent="-177800">
                        <a:spcAft>
                          <a:spcPts val="600"/>
                        </a:spcAft>
                      </a:pPr>
                      <a:r>
                        <a:rPr lang="en-US" sz="700" b="0" dirty="0" smtClean="0">
                          <a:solidFill>
                            <a:srgbClr val="3C3C3B"/>
                          </a:solidFill>
                          <a:latin typeface="Arial Narrow" pitchFamily="34" charset="0"/>
                          <a:ea typeface="Times New Roman"/>
                        </a:rPr>
                        <a:t>2	Configuration with fixed or jointed handrails for railings or for stairway applications.</a:t>
                      </a:r>
                      <a:endParaRPr lang="ru-RU" sz="700" b="0" dirty="0" smtClean="0">
                        <a:latin typeface="Arial Narrow" pitchFamily="34" charset="0"/>
                        <a:ea typeface="Times New Roman"/>
                      </a:endParaRPr>
                    </a:p>
                    <a:p>
                      <a:pPr marL="177800" indent="-177800">
                        <a:spcAft>
                          <a:spcPts val="600"/>
                        </a:spcAft>
                      </a:pPr>
                      <a:r>
                        <a:rPr lang="en-US" sz="700" b="0" dirty="0" smtClean="0">
                          <a:solidFill>
                            <a:srgbClr val="3C3C3B"/>
                          </a:solidFill>
                          <a:latin typeface="Arial Narrow" pitchFamily="34" charset="0"/>
                          <a:ea typeface="Times New Roman"/>
                        </a:rPr>
                        <a:t>3	Possibility of creating architectural solutions with floor or side mounting.</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Технические характеристики и конфигурация</a:t>
                      </a:r>
                    </a:p>
                    <a:p>
                      <a:pPr marL="177800" indent="-17780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1 	Конструкция из нержавеющей стали AISI 304 или AISI 316 в соответствии с требованиями использования.</a:t>
                      </a:r>
                    </a:p>
                    <a:p>
                      <a:pPr marL="177800" indent="-17780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2 	Конфигурация с фиксированными или сочлененными поручнями для изгородей или лестниц.</a:t>
                      </a:r>
                    </a:p>
                    <a:p>
                      <a:pPr marL="177800" indent="-17780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3 	Возможность создания архитектурных решений с напольным или боковым монтажом.</a:t>
                      </a:r>
                      <a:endParaRPr lang="ru-RU" sz="700" b="0" kern="1200" dirty="0">
                        <a:solidFill>
                          <a:srgbClr val="3C3C3B"/>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86" name="Таблица 85"/>
          <p:cNvGraphicFramePr>
            <a:graphicFrameLocks noGrp="1"/>
          </p:cNvGraphicFramePr>
          <p:nvPr>
            <p:extLst>
              <p:ext uri="{D42A27DB-BD31-4B8C-83A1-F6EECF244321}">
                <p14:modId xmlns:p14="http://schemas.microsoft.com/office/powerpoint/2010/main" xmlns="" val="1771127228"/>
              </p:ext>
            </p:extLst>
          </p:nvPr>
        </p:nvGraphicFramePr>
        <p:xfrm>
          <a:off x="7161114" y="3684548"/>
          <a:ext cx="3060000" cy="141653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rgbClr val="3C3C3B"/>
                          </a:solidFill>
                          <a:latin typeface="+mn-lt"/>
                          <a:ea typeface="Times New Roman"/>
                        </a:rPr>
                        <a:t>Bar S SPECS:</a:t>
                      </a:r>
                    </a:p>
                    <a:p>
                      <a:pPr>
                        <a:spcAft>
                          <a:spcPts val="0"/>
                        </a:spcAft>
                      </a:pPr>
                      <a:endParaRPr lang="ru-RU" sz="700" b="0" dirty="0" smtClean="0">
                        <a:latin typeface="+mn-lt"/>
                        <a:ea typeface="Times New Roman"/>
                      </a:endParaRPr>
                    </a:p>
                    <a:p>
                      <a:pPr marL="88900" indent="-88900">
                        <a:spcAft>
                          <a:spcPts val="0"/>
                        </a:spcAft>
                        <a:tabLs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cs typeface="+mn-cs"/>
                        </a:rPr>
                        <a:t>	</a:t>
                      </a:r>
                      <a:r>
                        <a:rPr lang="en-US" sz="700" b="0" dirty="0" smtClean="0">
                          <a:solidFill>
                            <a:srgbClr val="3C3C3B"/>
                          </a:solidFill>
                          <a:latin typeface="+mn-lt"/>
                          <a:ea typeface="Times New Roman"/>
                        </a:rPr>
                        <a:t>Ideal for home and public use;</a:t>
                      </a: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Easy to install and move;</a:t>
                      </a: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No welding is necessary during the installation;</a:t>
                      </a: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Customization of rod files to be implemented;</a:t>
                      </a: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Simple design;</a:t>
                      </a:r>
                      <a:endParaRPr lang="ru-RU" sz="700" b="0" dirty="0" smtClean="0">
                        <a:latin typeface="+mn-lt"/>
                        <a:ea typeface="Times New Roman"/>
                      </a:endParaRPr>
                    </a:p>
                    <a:p>
                      <a:pPr marL="88900" indent="-88900">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Customizable </a:t>
                      </a:r>
                      <a:r>
                        <a:rPr lang="en-US" sz="700" b="0" dirty="0" err="1" smtClean="0">
                          <a:solidFill>
                            <a:srgbClr val="3C3C3B"/>
                          </a:solidFill>
                          <a:latin typeface="+mn-lt"/>
                          <a:ea typeface="Times New Roman"/>
                        </a:rPr>
                        <a:t>colour</a:t>
                      </a:r>
                      <a:r>
                        <a:rPr lang="en-US" sz="700" b="0" dirty="0" smtClean="0">
                          <a:solidFill>
                            <a:srgbClr val="3C3C3B"/>
                          </a:solidFill>
                          <a:latin typeface="+mn-lt"/>
                          <a:ea typeface="Times New Roman"/>
                        </a:rPr>
                        <a:t> and finish;</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88900" indent="-88900" algn="l" defTabSz="1043148" rtl="0" eaLnBrk="1" latinLnBrk="0" hangingPunct="1">
                        <a:spcAft>
                          <a:spcPts val="0"/>
                        </a:spcAft>
                        <a:tabLst/>
                      </a:pPr>
                      <a:r>
                        <a:rPr lang="ru-RU" sz="700" b="0" kern="1200" dirty="0" smtClean="0">
                          <a:solidFill>
                            <a:srgbClr val="3C3C3B"/>
                          </a:solidFill>
                          <a:latin typeface="+mn-lt"/>
                          <a:ea typeface="Times New Roman"/>
                          <a:cs typeface="Times New Roman"/>
                        </a:rPr>
                        <a:t>Характеристики </a:t>
                      </a:r>
                      <a:r>
                        <a:rPr lang="en-US" sz="700" b="0" kern="1200" dirty="0" smtClean="0">
                          <a:solidFill>
                            <a:srgbClr val="3C3C3B"/>
                          </a:solidFill>
                          <a:latin typeface="+mn-lt"/>
                          <a:ea typeface="Times New Roman"/>
                          <a:cs typeface="Times New Roman"/>
                        </a:rPr>
                        <a:t>Bar S</a:t>
                      </a:r>
                      <a:r>
                        <a:rPr lang="ru-RU" sz="700" b="0" kern="1200" dirty="0" smtClean="0">
                          <a:solidFill>
                            <a:srgbClr val="3C3C3B"/>
                          </a:solidFill>
                          <a:latin typeface="+mn-lt"/>
                          <a:ea typeface="Times New Roman"/>
                          <a:cs typeface="Times New Roman"/>
                        </a:rPr>
                        <a:t>:</a:t>
                      </a:r>
                    </a:p>
                    <a:p>
                      <a:pPr marL="88900" indent="-88900" algn="l" defTabSz="1043148" rtl="0" eaLnBrk="1" latinLnBrk="0" hangingPunct="1">
                        <a:spcAft>
                          <a:spcPts val="0"/>
                        </a:spcAft>
                        <a:tabLst/>
                      </a:pPr>
                      <a:endParaRPr lang="ru-RU" sz="700" b="0" kern="1200" dirty="0" smtClean="0">
                        <a:solidFill>
                          <a:srgbClr val="3C3C3B"/>
                        </a:solidFill>
                        <a:latin typeface="+mn-lt"/>
                        <a:ea typeface="Times New Roman"/>
                        <a:cs typeface="Times New Roman"/>
                      </a:endParaRPr>
                    </a:p>
                    <a:p>
                      <a:pPr marL="88900" indent="-88900" algn="l" defTabSz="1043148" rtl="0" eaLnBrk="1" latinLnBrk="0" hangingPunct="1">
                        <a:spcAft>
                          <a:spcPts val="0"/>
                        </a:spcAft>
                        <a:tabLst/>
                      </a:pPr>
                      <a:r>
                        <a:rPr lang="ru-RU" sz="700" b="0" kern="1200" dirty="0" smtClean="0">
                          <a:solidFill>
                            <a:srgbClr val="3C3C3B"/>
                          </a:solidFill>
                          <a:latin typeface="+mn-lt"/>
                          <a:ea typeface="Times New Roman"/>
                          <a:cs typeface="Times New Roman"/>
                        </a:rPr>
                        <a:t>• 	Идеально подходит для домашнего и общественного пользования;</a:t>
                      </a:r>
                    </a:p>
                    <a:p>
                      <a:pPr marL="88900" indent="-88900" algn="l" defTabSz="1043148" rtl="0" eaLnBrk="1" latinLnBrk="0" hangingPunct="1">
                        <a:spcAft>
                          <a:spcPts val="0"/>
                        </a:spcAft>
                        <a:tabLst/>
                      </a:pPr>
                      <a:r>
                        <a:rPr lang="ru-RU" sz="700" b="0" kern="1200" dirty="0" smtClean="0">
                          <a:solidFill>
                            <a:srgbClr val="3C3C3B"/>
                          </a:solidFill>
                          <a:latin typeface="+mn-lt"/>
                          <a:ea typeface="Times New Roman"/>
                          <a:cs typeface="Times New Roman"/>
                        </a:rPr>
                        <a:t>• 	Простота установки и перемещения;</a:t>
                      </a:r>
                    </a:p>
                    <a:p>
                      <a:pPr marL="88900" indent="-88900" algn="l" defTabSz="1043148" rtl="0" eaLnBrk="1" latinLnBrk="0" hangingPunct="1">
                        <a:spcAft>
                          <a:spcPts val="0"/>
                        </a:spcAft>
                        <a:tabLst/>
                      </a:pPr>
                      <a:r>
                        <a:rPr lang="ru-RU" sz="700" b="0" kern="1200" dirty="0" smtClean="0">
                          <a:solidFill>
                            <a:srgbClr val="3C3C3B"/>
                          </a:solidFill>
                          <a:latin typeface="+mn-lt"/>
                          <a:ea typeface="Times New Roman"/>
                          <a:cs typeface="Times New Roman"/>
                        </a:rPr>
                        <a:t>• 	Сварка не требуется во время установки;</a:t>
                      </a:r>
                    </a:p>
                    <a:p>
                      <a:pPr marL="88900" indent="-88900" algn="l" defTabSz="1043148" rtl="0" eaLnBrk="1" latinLnBrk="0" hangingPunct="1">
                        <a:spcAft>
                          <a:spcPts val="0"/>
                        </a:spcAft>
                        <a:tabLst/>
                      </a:pPr>
                      <a:r>
                        <a:rPr lang="ru-RU" sz="700" b="0" kern="1200" dirty="0" smtClean="0">
                          <a:solidFill>
                            <a:srgbClr val="3C3C3B"/>
                          </a:solidFill>
                          <a:latin typeface="+mn-lt"/>
                          <a:ea typeface="Times New Roman"/>
                          <a:cs typeface="Times New Roman"/>
                        </a:rPr>
                        <a:t>• 	Настройка заполнения стержней для реализации;</a:t>
                      </a:r>
                    </a:p>
                    <a:p>
                      <a:pPr marL="88900" indent="-88900" algn="l" defTabSz="1043148" rtl="0" eaLnBrk="1" latinLnBrk="0" hangingPunct="1">
                        <a:spcAft>
                          <a:spcPts val="0"/>
                        </a:spcAft>
                        <a:tabLst/>
                      </a:pPr>
                      <a:r>
                        <a:rPr lang="ru-RU" sz="700" b="0" kern="1200" dirty="0" smtClean="0">
                          <a:solidFill>
                            <a:srgbClr val="3C3C3B"/>
                          </a:solidFill>
                          <a:latin typeface="+mn-lt"/>
                          <a:ea typeface="Times New Roman"/>
                          <a:cs typeface="Times New Roman"/>
                        </a:rPr>
                        <a:t>• 	Простой дизайн;</a:t>
                      </a:r>
                    </a:p>
                    <a:p>
                      <a:pPr marL="88900" marR="0" lvl="0" indent="-88900" algn="l" defTabSz="1043148" rtl="0" eaLnBrk="1" fontAlgn="auto" latinLnBrk="0" hangingPunct="1">
                        <a:lnSpc>
                          <a:spcPct val="100000"/>
                        </a:lnSpc>
                        <a:spcBef>
                          <a:spcPts val="0"/>
                        </a:spcBef>
                        <a:spcAft>
                          <a:spcPts val="0"/>
                        </a:spcAft>
                        <a:buClrTx/>
                        <a:buSzTx/>
                        <a:buFontTx/>
                        <a:buNone/>
                        <a:tabLst/>
                        <a:defRPr/>
                      </a:pPr>
                      <a:r>
                        <a:rPr lang="ru-RU" sz="700" b="0" kern="1200" dirty="0" smtClean="0">
                          <a:solidFill>
                            <a:srgbClr val="3C3C3B"/>
                          </a:solidFill>
                          <a:latin typeface="+mn-lt"/>
                          <a:ea typeface="Times New Roman"/>
                          <a:cs typeface="Times New Roman"/>
                        </a:rPr>
                        <a:t>• 	Цвет и отделка по желанию Заказчика;;</a:t>
                      </a:r>
                      <a:endParaRPr lang="ru-RU" sz="700" b="0" kern="1200" dirty="0">
                        <a:solidFill>
                          <a:srgbClr val="3C3C3B"/>
                        </a:solidFill>
                        <a:latin typeface="+mn-lt"/>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87" name="Таблица 86"/>
          <p:cNvGraphicFramePr>
            <a:graphicFrameLocks noGrp="1"/>
          </p:cNvGraphicFramePr>
          <p:nvPr>
            <p:extLst>
              <p:ext uri="{D42A27DB-BD31-4B8C-83A1-F6EECF244321}">
                <p14:modId xmlns:p14="http://schemas.microsoft.com/office/powerpoint/2010/main" xmlns="" val="4128657678"/>
              </p:ext>
            </p:extLst>
          </p:nvPr>
        </p:nvGraphicFramePr>
        <p:xfrm>
          <a:off x="7149863" y="5159665"/>
          <a:ext cx="3082502" cy="98640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16137">
                <a:tc>
                  <a:txBody>
                    <a:bodyPr/>
                    <a:lstStyle/>
                    <a:p>
                      <a:pPr>
                        <a:spcAft>
                          <a:spcPts val="0"/>
                        </a:spcAft>
                      </a:pPr>
                      <a:r>
                        <a:rPr lang="en-US" sz="600" b="0" dirty="0" smtClean="0">
                          <a:solidFill>
                            <a:srgbClr val="3C3C3B"/>
                          </a:solidFill>
                          <a:latin typeface="+mn-lt"/>
                          <a:ea typeface="Times New Roman"/>
                        </a:rPr>
                        <a:t>Designed for: home use and public places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Use: internal and external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Variations: floor or wall mounted</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Applications: stairs, balconies and balustrades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Material: AISI 316 and 304 stainless steel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Infill: Stainless steel rods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Upper finish: stainless steel, </a:t>
                      </a:r>
                      <a:r>
                        <a:rPr lang="en-US" sz="600" b="0" dirty="0" err="1" smtClean="0">
                          <a:solidFill>
                            <a:srgbClr val="3C3C3B"/>
                          </a:solidFill>
                          <a:latin typeface="+mn-lt"/>
                          <a:ea typeface="Times New Roman"/>
                        </a:rPr>
                        <a:t>aluminium</a:t>
                      </a:r>
                      <a:endParaRPr lang="ru-RU" sz="600" b="0" dirty="0">
                        <a:latin typeface="+mn-lt"/>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solidFill>
                          <a:latin typeface="+mn-lt"/>
                          <a:ea typeface="Times New Roman"/>
                        </a:rPr>
                        <a:t>Предназначен для: домашнего использования и общественных мест</a:t>
                      </a:r>
                    </a:p>
                    <a:p>
                      <a:pPr>
                        <a:spcAft>
                          <a:spcPts val="0"/>
                        </a:spcAft>
                      </a:pPr>
                      <a:r>
                        <a:rPr lang="ru-RU" sz="600" b="0" dirty="0" smtClean="0">
                          <a:solidFill>
                            <a:schemeClr val="tx1"/>
                          </a:solidFill>
                          <a:latin typeface="+mn-lt"/>
                          <a:ea typeface="Times New Roman"/>
                        </a:rPr>
                        <a:t>Использование: внутреннее и внешнее</a:t>
                      </a:r>
                    </a:p>
                    <a:p>
                      <a:pPr>
                        <a:spcAft>
                          <a:spcPts val="0"/>
                        </a:spcAft>
                      </a:pPr>
                      <a:r>
                        <a:rPr lang="ru-RU" sz="600" b="0" dirty="0" smtClean="0">
                          <a:solidFill>
                            <a:schemeClr val="tx1"/>
                          </a:solidFill>
                          <a:latin typeface="+mn-lt"/>
                          <a:ea typeface="Times New Roman"/>
                        </a:rPr>
                        <a:t>Вариации: напольные или настенные</a:t>
                      </a:r>
                    </a:p>
                    <a:p>
                      <a:pPr>
                        <a:spcAft>
                          <a:spcPts val="0"/>
                        </a:spcAft>
                      </a:pPr>
                      <a:r>
                        <a:rPr lang="ru-RU" sz="600" b="0" dirty="0" smtClean="0">
                          <a:solidFill>
                            <a:schemeClr val="tx1"/>
                          </a:solidFill>
                          <a:latin typeface="+mn-lt"/>
                          <a:ea typeface="Times New Roman"/>
                        </a:rPr>
                        <a:t>Области применения: лестницы, балконы и балюстрады</a:t>
                      </a:r>
                    </a:p>
                    <a:p>
                      <a:pPr>
                        <a:spcAft>
                          <a:spcPts val="0"/>
                        </a:spcAft>
                      </a:pPr>
                      <a:r>
                        <a:rPr lang="ru-RU" sz="600" b="0" dirty="0" smtClean="0">
                          <a:solidFill>
                            <a:schemeClr val="tx1"/>
                          </a:solidFill>
                          <a:latin typeface="+mn-lt"/>
                          <a:ea typeface="Times New Roman"/>
                        </a:rPr>
                        <a:t>Материал: нержавеющая сталь AISI 316 и 304</a:t>
                      </a:r>
                    </a:p>
                    <a:p>
                      <a:pPr>
                        <a:spcAft>
                          <a:spcPts val="0"/>
                        </a:spcAft>
                      </a:pPr>
                      <a:r>
                        <a:rPr lang="ru-RU" sz="600" b="0" dirty="0" smtClean="0">
                          <a:solidFill>
                            <a:schemeClr val="tx1"/>
                          </a:solidFill>
                          <a:latin typeface="+mn-lt"/>
                          <a:ea typeface="Times New Roman"/>
                        </a:rPr>
                        <a:t>Заполнение: стержни из нержавеющей стали</a:t>
                      </a:r>
                    </a:p>
                    <a:p>
                      <a:pPr>
                        <a:spcAft>
                          <a:spcPts val="0"/>
                        </a:spcAft>
                      </a:pPr>
                      <a:r>
                        <a:rPr lang="ru-RU" sz="600" b="0" dirty="0" smtClean="0">
                          <a:solidFill>
                            <a:schemeClr val="tx1"/>
                          </a:solidFill>
                          <a:latin typeface="+mn-lt"/>
                          <a:ea typeface="Times New Roman"/>
                        </a:rPr>
                        <a:t>Верхняя отделка: нержавеющая сталь, алюминий</a:t>
                      </a:r>
                      <a:endParaRPr lang="ru-RU" sz="600" b="0" dirty="0">
                        <a:solidFill>
                          <a:schemeClr val="tx1"/>
                        </a:solidFill>
                        <a:latin typeface="+mn-lt"/>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7410" name="Picture 2"/>
          <p:cNvPicPr>
            <a:picLocks noChangeAspect="1" noChangeArrowheads="1"/>
          </p:cNvPicPr>
          <p:nvPr/>
        </p:nvPicPr>
        <p:blipFill>
          <a:blip r:embed="rId6"/>
          <a:srcRect/>
          <a:stretch>
            <a:fillRect/>
          </a:stretch>
        </p:blipFill>
        <p:spPr bwMode="auto">
          <a:xfrm>
            <a:off x="493059" y="5988424"/>
            <a:ext cx="1435100" cy="101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R="444500" algn="r">
              <a:lnSpc>
                <a:spcPct val="100000"/>
              </a:lnSpc>
            </a:pPr>
            <a:r>
              <a:rPr sz="1200" b="1" spc="10" dirty="0">
                <a:solidFill>
                  <a:srgbClr val="E5007D"/>
                </a:solidFill>
                <a:latin typeface="Calibri"/>
                <a:cs typeface="Calibri"/>
              </a:rPr>
              <a:t>41</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42</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43</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33" y="457212"/>
            <a:ext cx="3658870"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35995" y="3762006"/>
            <a:ext cx="5698807" cy="334079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523299" y="2633505"/>
            <a:ext cx="2477135" cy="528320"/>
          </a:xfrm>
          <a:prstGeom prst="rect">
            <a:avLst/>
          </a:prstGeom>
        </p:spPr>
        <p:txBody>
          <a:bodyPr vert="horz" wrap="square" lIns="0" tIns="0" rIns="0" bIns="0" rtlCol="0">
            <a:spAutoFit/>
          </a:bodyPr>
          <a:lstStyle/>
          <a:p>
            <a:pPr marL="12700" algn="just">
              <a:lnSpc>
                <a:spcPct val="100000"/>
              </a:lnSpc>
            </a:pPr>
            <a:r>
              <a:rPr sz="1000" spc="-30" dirty="0">
                <a:solidFill>
                  <a:srgbClr val="3C3C3B"/>
                </a:solidFill>
                <a:latin typeface="Calibri"/>
                <a:cs typeface="Calibri"/>
              </a:rPr>
              <a:t>An</a:t>
            </a:r>
            <a:r>
              <a:rPr sz="1000" spc="10" dirty="0">
                <a:solidFill>
                  <a:srgbClr val="3C3C3B"/>
                </a:solidFill>
                <a:latin typeface="Calibri"/>
                <a:cs typeface="Calibri"/>
              </a:rPr>
              <a:t> </a:t>
            </a:r>
            <a:r>
              <a:rPr sz="1000" spc="-45" dirty="0">
                <a:solidFill>
                  <a:srgbClr val="3C3C3B"/>
                </a:solidFill>
                <a:latin typeface="Calibri"/>
                <a:cs typeface="Calibri"/>
              </a:rPr>
              <a:t>undisputed</a:t>
            </a:r>
            <a:r>
              <a:rPr sz="1000" spc="10" dirty="0">
                <a:solidFill>
                  <a:srgbClr val="3C3C3B"/>
                </a:solidFill>
                <a:latin typeface="Calibri"/>
                <a:cs typeface="Calibri"/>
              </a:rPr>
              <a:t> </a:t>
            </a:r>
            <a:r>
              <a:rPr sz="1000" spc="-30" dirty="0">
                <a:solidFill>
                  <a:srgbClr val="3C3C3B"/>
                </a:solidFill>
                <a:latin typeface="Calibri"/>
                <a:cs typeface="Calibri"/>
              </a:rPr>
              <a:t>genius</a:t>
            </a:r>
            <a:endParaRPr sz="1000" dirty="0">
              <a:latin typeface="Calibri"/>
              <a:cs typeface="Calibri"/>
            </a:endParaRPr>
          </a:p>
          <a:p>
            <a:pPr marL="12700" marR="5080" algn="just">
              <a:lnSpc>
                <a:spcPts val="1000"/>
              </a:lnSpc>
            </a:pPr>
            <a:r>
              <a:rPr sz="800" spc="-65" dirty="0">
                <a:solidFill>
                  <a:srgbClr val="3C3C3B"/>
                </a:solidFill>
                <a:latin typeface="Calibri"/>
                <a:cs typeface="Calibri"/>
              </a:rPr>
              <a:t>T</a:t>
            </a:r>
            <a:r>
              <a:rPr sz="800" spc="-45" dirty="0">
                <a:solidFill>
                  <a:srgbClr val="3C3C3B"/>
                </a:solidFill>
                <a:latin typeface="Calibri"/>
                <a:cs typeface="Calibri"/>
              </a:rPr>
              <a:t>he</a:t>
            </a:r>
            <a:r>
              <a:rPr sz="800" spc="65" dirty="0">
                <a:solidFill>
                  <a:srgbClr val="3C3C3B"/>
                </a:solidFill>
                <a:latin typeface="Calibri"/>
                <a:cs typeface="Calibri"/>
              </a:rPr>
              <a:t> </a:t>
            </a:r>
            <a:r>
              <a:rPr sz="800" spc="-40" dirty="0">
                <a:solidFill>
                  <a:srgbClr val="3C3C3B"/>
                </a:solidFill>
                <a:latin typeface="Calibri"/>
                <a:cs typeface="Calibri"/>
              </a:rPr>
              <a:t>system</a:t>
            </a:r>
            <a:r>
              <a:rPr sz="800" spc="-30" dirty="0">
                <a:solidFill>
                  <a:srgbClr val="3C3C3B"/>
                </a:solidFill>
                <a:latin typeface="Calibri"/>
                <a:cs typeface="Calibri"/>
              </a:rPr>
              <a:t>s</a:t>
            </a:r>
            <a:r>
              <a:rPr sz="800" spc="65" dirty="0">
                <a:solidFill>
                  <a:srgbClr val="3C3C3B"/>
                </a:solidFill>
                <a:latin typeface="Calibri"/>
                <a:cs typeface="Calibri"/>
              </a:rPr>
              <a:t> </a:t>
            </a:r>
            <a:r>
              <a:rPr sz="800" spc="-20" dirty="0">
                <a:solidFill>
                  <a:srgbClr val="3C3C3B"/>
                </a:solidFill>
                <a:latin typeface="Calibri"/>
                <a:cs typeface="Calibri"/>
              </a:rPr>
              <a:t>allow</a:t>
            </a:r>
            <a:r>
              <a:rPr sz="800" spc="60" dirty="0">
                <a:solidFill>
                  <a:srgbClr val="3C3C3B"/>
                </a:solidFill>
                <a:latin typeface="Calibri"/>
                <a:cs typeface="Calibri"/>
              </a:rPr>
              <a:t> </a:t>
            </a:r>
            <a:r>
              <a:rPr sz="800" spc="-40" dirty="0">
                <a:solidFill>
                  <a:srgbClr val="3C3C3B"/>
                </a:solidFill>
                <a:latin typeface="Calibri"/>
                <a:cs typeface="Calibri"/>
              </a:rPr>
              <a:t>you</a:t>
            </a:r>
            <a:r>
              <a:rPr sz="800" spc="65" dirty="0">
                <a:solidFill>
                  <a:srgbClr val="3C3C3B"/>
                </a:solidFill>
                <a:latin typeface="Calibri"/>
                <a:cs typeface="Calibri"/>
              </a:rPr>
              <a:t> </a:t>
            </a:r>
            <a:r>
              <a:rPr sz="800" spc="-35" dirty="0">
                <a:solidFill>
                  <a:srgbClr val="3C3C3B"/>
                </a:solidFill>
                <a:latin typeface="Calibri"/>
                <a:cs typeface="Calibri"/>
              </a:rPr>
              <a:t>to</a:t>
            </a:r>
            <a:r>
              <a:rPr sz="800" spc="65" dirty="0">
                <a:solidFill>
                  <a:srgbClr val="3C3C3B"/>
                </a:solidFill>
                <a:latin typeface="Calibri"/>
                <a:cs typeface="Calibri"/>
              </a:rPr>
              <a:t> </a:t>
            </a:r>
            <a:r>
              <a:rPr sz="800" spc="-40" dirty="0">
                <a:solidFill>
                  <a:srgbClr val="3C3C3B"/>
                </a:solidFill>
                <a:latin typeface="Calibri"/>
                <a:cs typeface="Calibri"/>
              </a:rPr>
              <a:t>create</a:t>
            </a:r>
            <a:r>
              <a:rPr sz="800" spc="65" dirty="0">
                <a:solidFill>
                  <a:srgbClr val="3C3C3B"/>
                </a:solidFill>
                <a:latin typeface="Calibri"/>
                <a:cs typeface="Calibri"/>
              </a:rPr>
              <a:t> </a:t>
            </a:r>
            <a:r>
              <a:rPr sz="800" spc="-10" dirty="0">
                <a:solidFill>
                  <a:srgbClr val="3C3C3B"/>
                </a:solidFill>
                <a:latin typeface="Calibri"/>
                <a:cs typeface="Calibri"/>
              </a:rPr>
              <a:t>glass</a:t>
            </a:r>
            <a:r>
              <a:rPr sz="800" spc="65" dirty="0">
                <a:solidFill>
                  <a:srgbClr val="3C3C3B"/>
                </a:solidFill>
                <a:latin typeface="Calibri"/>
                <a:cs typeface="Calibri"/>
              </a:rPr>
              <a:t> </a:t>
            </a:r>
            <a:r>
              <a:rPr sz="800" spc="-15" dirty="0">
                <a:solidFill>
                  <a:srgbClr val="3C3C3B"/>
                </a:solidFill>
                <a:latin typeface="Calibri"/>
                <a:cs typeface="Calibri"/>
              </a:rPr>
              <a:t>railings</a:t>
            </a:r>
            <a:r>
              <a:rPr sz="800" spc="60" dirty="0">
                <a:solidFill>
                  <a:srgbClr val="3C3C3B"/>
                </a:solidFill>
                <a:latin typeface="Calibri"/>
                <a:cs typeface="Calibri"/>
              </a:rPr>
              <a:t> </a:t>
            </a:r>
            <a:r>
              <a:rPr sz="800" spc="-30" dirty="0">
                <a:solidFill>
                  <a:srgbClr val="3C3C3B"/>
                </a:solidFill>
                <a:latin typeface="Calibri"/>
                <a:cs typeface="Calibri"/>
              </a:rPr>
              <a:t>through</a:t>
            </a:r>
            <a:r>
              <a:rPr sz="800" spc="60" dirty="0">
                <a:solidFill>
                  <a:srgbClr val="3C3C3B"/>
                </a:solidFill>
                <a:latin typeface="Calibri"/>
                <a:cs typeface="Calibri"/>
              </a:rPr>
              <a:t> </a:t>
            </a:r>
            <a:r>
              <a:rPr sz="800" spc="-40" dirty="0">
                <a:solidFill>
                  <a:srgbClr val="3C3C3B"/>
                </a:solidFill>
                <a:latin typeface="Calibri"/>
                <a:cs typeface="Calibri"/>
              </a:rPr>
              <a:t>the</a:t>
            </a:r>
            <a:r>
              <a:rPr sz="800" spc="65" dirty="0">
                <a:solidFill>
                  <a:srgbClr val="3C3C3B"/>
                </a:solidFill>
                <a:latin typeface="Calibri"/>
                <a:cs typeface="Calibri"/>
              </a:rPr>
              <a:t> </a:t>
            </a:r>
            <a:r>
              <a:rPr sz="800" spc="-35" dirty="0">
                <a:solidFill>
                  <a:srgbClr val="3C3C3B"/>
                </a:solidFill>
                <a:latin typeface="Calibri"/>
                <a:cs typeface="Calibri"/>
              </a:rPr>
              <a:t>use</a:t>
            </a:r>
            <a:r>
              <a:rPr sz="800" spc="-30" dirty="0">
                <a:solidFill>
                  <a:srgbClr val="3C3C3B"/>
                </a:solidFill>
                <a:latin typeface="Calibri"/>
                <a:cs typeface="Calibri"/>
              </a:rPr>
              <a:t> of</a:t>
            </a:r>
            <a:r>
              <a:rPr sz="800" spc="25" dirty="0">
                <a:solidFill>
                  <a:srgbClr val="3C3C3B"/>
                </a:solidFill>
                <a:latin typeface="Calibri"/>
                <a:cs typeface="Calibri"/>
              </a:rPr>
              <a:t> </a:t>
            </a:r>
            <a:r>
              <a:rPr sz="800" spc="-40" dirty="0">
                <a:solidFill>
                  <a:srgbClr val="3C3C3B"/>
                </a:solidFill>
                <a:latin typeface="Calibri"/>
                <a:cs typeface="Calibri"/>
              </a:rPr>
              <a:t>the</a:t>
            </a:r>
            <a:r>
              <a:rPr sz="800" spc="-5" dirty="0">
                <a:solidFill>
                  <a:srgbClr val="3C3C3B"/>
                </a:solidFill>
                <a:latin typeface="Calibri"/>
                <a:cs typeface="Calibri"/>
              </a:rPr>
              <a:t> </a:t>
            </a:r>
            <a:r>
              <a:rPr sz="800" dirty="0">
                <a:solidFill>
                  <a:srgbClr val="3C3C3B"/>
                </a:solidFill>
                <a:latin typeface="Calibri"/>
                <a:cs typeface="Calibri"/>
              </a:rPr>
              <a:t>“Da</a:t>
            </a:r>
            <a:r>
              <a:rPr sz="800" spc="-20" dirty="0">
                <a:solidFill>
                  <a:srgbClr val="3C3C3B"/>
                </a:solidFill>
                <a:latin typeface="Calibri"/>
                <a:cs typeface="Calibri"/>
              </a:rPr>
              <a:t> </a:t>
            </a:r>
            <a:r>
              <a:rPr sz="800" spc="-50" dirty="0">
                <a:solidFill>
                  <a:srgbClr val="3C3C3B"/>
                </a:solidFill>
                <a:latin typeface="Calibri"/>
                <a:cs typeface="Calibri"/>
              </a:rPr>
              <a:t>V</a:t>
            </a:r>
            <a:r>
              <a:rPr sz="800" spc="-10" dirty="0">
                <a:solidFill>
                  <a:srgbClr val="3C3C3B"/>
                </a:solidFill>
                <a:latin typeface="Calibri"/>
                <a:cs typeface="Calibri"/>
              </a:rPr>
              <a:t>inci</a:t>
            </a:r>
            <a:r>
              <a:rPr sz="800" spc="-5" dirty="0">
                <a:solidFill>
                  <a:srgbClr val="3C3C3B"/>
                </a:solidFill>
                <a:latin typeface="Calibri"/>
                <a:cs typeface="Calibri"/>
              </a:rPr>
              <a:t>” </a:t>
            </a:r>
            <a:r>
              <a:rPr sz="800" spc="-40" dirty="0">
                <a:solidFill>
                  <a:srgbClr val="3C3C3B"/>
                </a:solidFill>
                <a:latin typeface="Calibri"/>
                <a:cs typeface="Calibri"/>
              </a:rPr>
              <a:t>clam</a:t>
            </a:r>
            <a:r>
              <a:rPr sz="800" spc="-35" dirty="0">
                <a:solidFill>
                  <a:srgbClr val="3C3C3B"/>
                </a:solidFill>
                <a:latin typeface="Calibri"/>
                <a:cs typeface="Calibri"/>
              </a:rPr>
              <a:t>p</a:t>
            </a:r>
            <a:r>
              <a:rPr sz="800" spc="25" dirty="0">
                <a:solidFill>
                  <a:srgbClr val="3C3C3B"/>
                </a:solidFill>
                <a:latin typeface="Calibri"/>
                <a:cs typeface="Calibri"/>
              </a:rPr>
              <a:t> </a:t>
            </a:r>
            <a:r>
              <a:rPr sz="800" spc="-35" dirty="0">
                <a:solidFill>
                  <a:srgbClr val="3C3C3B"/>
                </a:solidFill>
                <a:latin typeface="Calibri"/>
                <a:cs typeface="Calibri"/>
              </a:rPr>
              <a:t>support.</a:t>
            </a:r>
            <a:r>
              <a:rPr sz="800" spc="-45" dirty="0">
                <a:solidFill>
                  <a:srgbClr val="3C3C3B"/>
                </a:solidFill>
                <a:latin typeface="Calibri"/>
                <a:cs typeface="Calibri"/>
              </a:rPr>
              <a:t> </a:t>
            </a:r>
            <a:r>
              <a:rPr sz="800" spc="-65" dirty="0">
                <a:solidFill>
                  <a:srgbClr val="3C3C3B"/>
                </a:solidFill>
                <a:latin typeface="Calibri"/>
                <a:cs typeface="Calibri"/>
              </a:rPr>
              <a:t>T</a:t>
            </a:r>
            <a:r>
              <a:rPr sz="800" spc="-25" dirty="0">
                <a:solidFill>
                  <a:srgbClr val="3C3C3B"/>
                </a:solidFill>
                <a:latin typeface="Calibri"/>
                <a:cs typeface="Calibri"/>
              </a:rPr>
              <a:t>hanks</a:t>
            </a:r>
            <a:r>
              <a:rPr sz="800" spc="25" dirty="0">
                <a:solidFill>
                  <a:srgbClr val="3C3C3B"/>
                </a:solidFill>
                <a:latin typeface="Calibri"/>
                <a:cs typeface="Calibri"/>
              </a:rPr>
              <a:t> </a:t>
            </a:r>
            <a:r>
              <a:rPr sz="800" spc="-35" dirty="0">
                <a:solidFill>
                  <a:srgbClr val="3C3C3B"/>
                </a:solidFill>
                <a:latin typeface="Calibri"/>
                <a:cs typeface="Calibri"/>
              </a:rPr>
              <a:t>to</a:t>
            </a:r>
            <a:r>
              <a:rPr sz="800" spc="25" dirty="0">
                <a:solidFill>
                  <a:srgbClr val="3C3C3B"/>
                </a:solidFill>
                <a:latin typeface="Calibri"/>
                <a:cs typeface="Calibri"/>
              </a:rPr>
              <a:t> </a:t>
            </a:r>
            <a:r>
              <a:rPr sz="800" spc="-40" dirty="0">
                <a:solidFill>
                  <a:srgbClr val="3C3C3B"/>
                </a:solidFill>
                <a:latin typeface="Calibri"/>
                <a:cs typeface="Calibri"/>
              </a:rPr>
              <a:t>the</a:t>
            </a:r>
            <a:r>
              <a:rPr sz="800" spc="25" dirty="0">
                <a:solidFill>
                  <a:srgbClr val="3C3C3B"/>
                </a:solidFill>
                <a:latin typeface="Calibri"/>
                <a:cs typeface="Calibri"/>
              </a:rPr>
              <a:t> </a:t>
            </a:r>
            <a:r>
              <a:rPr sz="800" spc="-35" dirty="0">
                <a:solidFill>
                  <a:srgbClr val="3C3C3B"/>
                </a:solidFill>
                <a:latin typeface="Calibri"/>
                <a:cs typeface="Calibri"/>
              </a:rPr>
              <a:t>interchangeable</a:t>
            </a:r>
            <a:r>
              <a:rPr sz="800" spc="-20" dirty="0">
                <a:solidFill>
                  <a:srgbClr val="3C3C3B"/>
                </a:solidFill>
                <a:latin typeface="Calibri"/>
                <a:cs typeface="Calibri"/>
              </a:rPr>
              <a:t> </a:t>
            </a:r>
            <a:r>
              <a:rPr sz="800" spc="-30" dirty="0">
                <a:solidFill>
                  <a:srgbClr val="3C3C3B"/>
                </a:solidFill>
                <a:latin typeface="Calibri"/>
                <a:cs typeface="Calibri"/>
              </a:rPr>
              <a:t>anchorag</a:t>
            </a:r>
            <a:r>
              <a:rPr sz="800" spc="-65" dirty="0">
                <a:solidFill>
                  <a:srgbClr val="3C3C3B"/>
                </a:solidFill>
                <a:latin typeface="Calibri"/>
                <a:cs typeface="Calibri"/>
              </a:rPr>
              <a:t>e</a:t>
            </a:r>
            <a:r>
              <a:rPr sz="800" spc="-10" dirty="0">
                <a:solidFill>
                  <a:srgbClr val="3C3C3B"/>
                </a:solidFill>
                <a:latin typeface="Calibri"/>
                <a:cs typeface="Calibri"/>
              </a:rPr>
              <a:t>,</a:t>
            </a:r>
            <a:r>
              <a:rPr sz="800" spc="-20" dirty="0">
                <a:solidFill>
                  <a:srgbClr val="3C3C3B"/>
                </a:solidFill>
                <a:latin typeface="Calibri"/>
                <a:cs typeface="Calibri"/>
              </a:rPr>
              <a:t> </a:t>
            </a:r>
            <a:r>
              <a:rPr sz="800" spc="-25" dirty="0">
                <a:solidFill>
                  <a:srgbClr val="3C3C3B"/>
                </a:solidFill>
                <a:latin typeface="Calibri"/>
                <a:cs typeface="Calibri"/>
              </a:rPr>
              <a:t>it</a:t>
            </a:r>
            <a:r>
              <a:rPr sz="800" spc="10" dirty="0">
                <a:solidFill>
                  <a:srgbClr val="3C3C3B"/>
                </a:solidFill>
                <a:latin typeface="Calibri"/>
                <a:cs typeface="Calibri"/>
              </a:rPr>
              <a:t> </a:t>
            </a:r>
            <a:r>
              <a:rPr sz="800" spc="-35" dirty="0">
                <a:solidFill>
                  <a:srgbClr val="3C3C3B"/>
                </a:solidFill>
                <a:latin typeface="Calibri"/>
                <a:cs typeface="Calibri"/>
              </a:rPr>
              <a:t>ca</a:t>
            </a:r>
            <a:r>
              <a:rPr sz="800" spc="-30" dirty="0">
                <a:solidFill>
                  <a:srgbClr val="3C3C3B"/>
                </a:solidFill>
                <a:latin typeface="Calibri"/>
                <a:cs typeface="Calibri"/>
              </a:rPr>
              <a:t>n</a:t>
            </a:r>
            <a:r>
              <a:rPr sz="800" spc="10" dirty="0">
                <a:solidFill>
                  <a:srgbClr val="3C3C3B"/>
                </a:solidFill>
                <a:latin typeface="Calibri"/>
                <a:cs typeface="Calibri"/>
              </a:rPr>
              <a:t> </a:t>
            </a:r>
            <a:r>
              <a:rPr sz="800" spc="-45" dirty="0">
                <a:solidFill>
                  <a:srgbClr val="3C3C3B"/>
                </a:solidFill>
                <a:latin typeface="Calibri"/>
                <a:cs typeface="Calibri"/>
              </a:rPr>
              <a:t>be</a:t>
            </a:r>
            <a:r>
              <a:rPr sz="800" spc="10" dirty="0">
                <a:solidFill>
                  <a:srgbClr val="3C3C3B"/>
                </a:solidFill>
                <a:latin typeface="Calibri"/>
                <a:cs typeface="Calibri"/>
              </a:rPr>
              <a:t> </a:t>
            </a:r>
            <a:r>
              <a:rPr sz="800" spc="-35" dirty="0">
                <a:solidFill>
                  <a:srgbClr val="3C3C3B"/>
                </a:solidFill>
                <a:latin typeface="Calibri"/>
                <a:cs typeface="Calibri"/>
              </a:rPr>
              <a:t>adapted</a:t>
            </a:r>
            <a:r>
              <a:rPr sz="800" spc="10" dirty="0">
                <a:solidFill>
                  <a:srgbClr val="3C3C3B"/>
                </a:solidFill>
                <a:latin typeface="Calibri"/>
                <a:cs typeface="Calibri"/>
              </a:rPr>
              <a:t> </a:t>
            </a:r>
            <a:r>
              <a:rPr sz="800" spc="-35" dirty="0">
                <a:solidFill>
                  <a:srgbClr val="3C3C3B"/>
                </a:solidFill>
                <a:latin typeface="Calibri"/>
                <a:cs typeface="Calibri"/>
              </a:rPr>
              <a:t>to</a:t>
            </a:r>
            <a:r>
              <a:rPr sz="800" spc="10" dirty="0">
                <a:solidFill>
                  <a:srgbClr val="3C3C3B"/>
                </a:solidFill>
                <a:latin typeface="Calibri"/>
                <a:cs typeface="Calibri"/>
              </a:rPr>
              <a:t> </a:t>
            </a:r>
            <a:r>
              <a:rPr sz="800" spc="-35" dirty="0">
                <a:solidFill>
                  <a:srgbClr val="3C3C3B"/>
                </a:solidFill>
                <a:latin typeface="Calibri"/>
                <a:cs typeface="Calibri"/>
              </a:rPr>
              <a:t>any</a:t>
            </a:r>
            <a:r>
              <a:rPr sz="800" spc="10" dirty="0">
                <a:solidFill>
                  <a:srgbClr val="3C3C3B"/>
                </a:solidFill>
                <a:latin typeface="Calibri"/>
                <a:cs typeface="Calibri"/>
              </a:rPr>
              <a:t> </a:t>
            </a:r>
            <a:r>
              <a:rPr sz="800" spc="-40" dirty="0">
                <a:solidFill>
                  <a:srgbClr val="3C3C3B"/>
                </a:solidFill>
                <a:latin typeface="Calibri"/>
                <a:cs typeface="Calibri"/>
              </a:rPr>
              <a:t>type</a:t>
            </a:r>
            <a:r>
              <a:rPr sz="800" spc="10" dirty="0">
                <a:solidFill>
                  <a:srgbClr val="3C3C3B"/>
                </a:solidFill>
                <a:latin typeface="Calibri"/>
                <a:cs typeface="Calibri"/>
              </a:rPr>
              <a:t> </a:t>
            </a:r>
            <a:r>
              <a:rPr sz="800" spc="-30" dirty="0">
                <a:solidFill>
                  <a:srgbClr val="3C3C3B"/>
                </a:solidFill>
                <a:latin typeface="Calibri"/>
                <a:cs typeface="Calibri"/>
              </a:rPr>
              <a:t>of</a:t>
            </a:r>
            <a:r>
              <a:rPr sz="800" spc="10" dirty="0">
                <a:solidFill>
                  <a:srgbClr val="3C3C3B"/>
                </a:solidFill>
                <a:latin typeface="Calibri"/>
                <a:cs typeface="Calibri"/>
              </a:rPr>
              <a:t> </a:t>
            </a:r>
            <a:r>
              <a:rPr sz="800" spc="-20" dirty="0">
                <a:solidFill>
                  <a:srgbClr val="3C3C3B"/>
                </a:solidFill>
                <a:latin typeface="Calibri"/>
                <a:cs typeface="Calibri"/>
              </a:rPr>
              <a:t>pilla</a:t>
            </a:r>
            <a:r>
              <a:rPr sz="800" spc="-100" dirty="0">
                <a:solidFill>
                  <a:srgbClr val="3C3C3B"/>
                </a:solidFill>
                <a:latin typeface="Calibri"/>
                <a:cs typeface="Calibri"/>
              </a:rPr>
              <a:t>r</a:t>
            </a:r>
            <a:r>
              <a:rPr sz="800" spc="-10" dirty="0">
                <a:solidFill>
                  <a:srgbClr val="3C3C3B"/>
                </a:solidFill>
                <a:latin typeface="Calibri"/>
                <a:cs typeface="Calibri"/>
              </a:rPr>
              <a:t>.</a:t>
            </a:r>
            <a:endParaRPr sz="800" dirty="0">
              <a:latin typeface="Calibri"/>
              <a:cs typeface="Calibri"/>
            </a:endParaRPr>
          </a:p>
        </p:txBody>
      </p:sp>
      <p:sp>
        <p:nvSpPr>
          <p:cNvPr id="6" name="object 6"/>
          <p:cNvSpPr txBox="1"/>
          <p:nvPr/>
        </p:nvSpPr>
        <p:spPr>
          <a:xfrm>
            <a:off x="7770659" y="2633505"/>
            <a:ext cx="2477135" cy="523220"/>
          </a:xfrm>
          <a:prstGeom prst="rect">
            <a:avLst/>
          </a:prstGeom>
        </p:spPr>
        <p:txBody>
          <a:bodyPr vert="horz" wrap="square" lIns="0" tIns="0" rIns="0" bIns="0" rtlCol="0">
            <a:spAutoFit/>
          </a:bodyPr>
          <a:lstStyle/>
          <a:p>
            <a:pPr marL="12700" algn="just">
              <a:lnSpc>
                <a:spcPct val="100000"/>
              </a:lnSpc>
            </a:pPr>
            <a:r>
              <a:rPr lang="ru-RU" sz="1000" spc="-50" dirty="0">
                <a:solidFill>
                  <a:srgbClr val="706F6F"/>
                </a:solidFill>
                <a:latin typeface="Calibri"/>
                <a:cs typeface="Calibri"/>
              </a:rPr>
              <a:t>Бесспорный гений</a:t>
            </a:r>
          </a:p>
          <a:p>
            <a:pPr marL="12700" algn="just">
              <a:lnSpc>
                <a:spcPct val="100000"/>
              </a:lnSpc>
            </a:pPr>
            <a:r>
              <a:rPr lang="ru-RU" sz="800" spc="-50" dirty="0">
                <a:solidFill>
                  <a:srgbClr val="706F6F"/>
                </a:solidFill>
                <a:latin typeface="Calibri"/>
                <a:cs typeface="Calibri"/>
              </a:rPr>
              <a:t>Системы позволяют создавать стеклянные </a:t>
            </a:r>
            <a:r>
              <a:rPr lang="ru-RU" sz="800" spc="-50" dirty="0" smtClean="0">
                <a:solidFill>
                  <a:srgbClr val="706F6F"/>
                </a:solidFill>
                <a:latin typeface="Calibri"/>
                <a:cs typeface="Calibri"/>
              </a:rPr>
              <a:t>изгороди </a:t>
            </a:r>
            <a:r>
              <a:rPr lang="ru-RU" sz="800" spc="-50" dirty="0">
                <a:solidFill>
                  <a:srgbClr val="706F6F"/>
                </a:solidFill>
                <a:latin typeface="Calibri"/>
                <a:cs typeface="Calibri"/>
              </a:rPr>
              <a:t>с </a:t>
            </a:r>
            <a:r>
              <a:rPr lang="ru-RU" sz="800" spc="-50" dirty="0" smtClean="0">
                <a:solidFill>
                  <a:srgbClr val="706F6F"/>
                </a:solidFill>
                <a:latin typeface="Calibri"/>
                <a:cs typeface="Calibri"/>
              </a:rPr>
              <a:t>зажимной опорой </a:t>
            </a:r>
            <a:r>
              <a:rPr lang="ru-RU" sz="800" spc="-50" dirty="0">
                <a:solidFill>
                  <a:srgbClr val="706F6F"/>
                </a:solidFill>
                <a:latin typeface="Calibri"/>
                <a:cs typeface="Calibri"/>
              </a:rPr>
              <a:t>«</a:t>
            </a:r>
            <a:r>
              <a:rPr lang="ru-RU" sz="800" spc="-50" dirty="0" err="1">
                <a:solidFill>
                  <a:srgbClr val="706F6F"/>
                </a:solidFill>
                <a:latin typeface="Calibri"/>
                <a:cs typeface="Calibri"/>
              </a:rPr>
              <a:t>Da</a:t>
            </a:r>
            <a:r>
              <a:rPr lang="ru-RU" sz="800" spc="-50" dirty="0">
                <a:solidFill>
                  <a:srgbClr val="706F6F"/>
                </a:solidFill>
                <a:latin typeface="Calibri"/>
                <a:cs typeface="Calibri"/>
              </a:rPr>
              <a:t> </a:t>
            </a:r>
            <a:r>
              <a:rPr lang="ru-RU" sz="800" spc="-50" dirty="0" err="1">
                <a:solidFill>
                  <a:srgbClr val="706F6F"/>
                </a:solidFill>
                <a:latin typeface="Calibri"/>
                <a:cs typeface="Calibri"/>
              </a:rPr>
              <a:t>Vinci</a:t>
            </a:r>
            <a:r>
              <a:rPr lang="ru-RU" sz="800" spc="-50" dirty="0">
                <a:solidFill>
                  <a:srgbClr val="706F6F"/>
                </a:solidFill>
                <a:latin typeface="Calibri"/>
                <a:cs typeface="Calibri"/>
              </a:rPr>
              <a:t>». Благодаря взаимозаменяемому креплению его можно адаптировать  </a:t>
            </a:r>
            <a:r>
              <a:rPr lang="ru-RU" sz="800" spc="-50" dirty="0" smtClean="0">
                <a:solidFill>
                  <a:srgbClr val="706F6F"/>
                </a:solidFill>
                <a:latin typeface="Calibri"/>
                <a:cs typeface="Calibri"/>
              </a:rPr>
              <a:t>под любой вид опоры</a:t>
            </a:r>
            <a:r>
              <a:rPr lang="ru-RU" sz="800" spc="-50" dirty="0">
                <a:solidFill>
                  <a:srgbClr val="706F6F"/>
                </a:solidFill>
                <a:latin typeface="Calibri"/>
                <a:cs typeface="Calibri"/>
              </a:rPr>
              <a:t>.</a:t>
            </a:r>
            <a:endParaRPr sz="600" dirty="0">
              <a:latin typeface="Calibri"/>
              <a:cs typeface="Calibri"/>
            </a:endParaRPr>
          </a:p>
        </p:txBody>
      </p:sp>
      <p:sp>
        <p:nvSpPr>
          <p:cNvPr id="7" name="object 7"/>
          <p:cNvSpPr txBox="1">
            <a:spLocks noGrp="1"/>
          </p:cNvSpPr>
          <p:nvPr>
            <p:ph type="title"/>
          </p:nvPr>
        </p:nvSpPr>
        <p:spPr>
          <a:xfrm>
            <a:off x="534670" y="472141"/>
            <a:ext cx="9624060" cy="430887"/>
          </a:xfrm>
          <a:prstGeom prst="rect">
            <a:avLst/>
          </a:prstGeom>
        </p:spPr>
        <p:txBody>
          <a:bodyPr vert="horz" wrap="square" lIns="0" tIns="0" rIns="0" bIns="0" rtlCol="0">
            <a:spAutoFit/>
          </a:bodyPr>
          <a:lstStyle/>
          <a:p>
            <a:pPr algn="r">
              <a:lnSpc>
                <a:spcPct val="100000"/>
              </a:lnSpc>
            </a:pPr>
            <a:r>
              <a:rPr sz="2800" spc="75" dirty="0">
                <a:solidFill>
                  <a:schemeClr val="bg1">
                    <a:lumMod val="50000"/>
                  </a:schemeClr>
                </a:solidFill>
              </a:rPr>
              <a:t>GLAS</a:t>
            </a:r>
            <a:r>
              <a:rPr sz="2800" spc="-65" dirty="0">
                <a:solidFill>
                  <a:schemeClr val="bg1">
                    <a:lumMod val="50000"/>
                  </a:schemeClr>
                </a:solidFill>
              </a:rPr>
              <a:t>S</a:t>
            </a:r>
            <a:r>
              <a:rPr sz="2800" spc="275" dirty="0">
                <a:solidFill>
                  <a:schemeClr val="bg1">
                    <a:lumMod val="50000"/>
                  </a:schemeClr>
                </a:solidFill>
              </a:rPr>
              <a:t> </a:t>
            </a:r>
            <a:r>
              <a:rPr sz="2800" spc="0" dirty="0">
                <a:solidFill>
                  <a:schemeClr val="bg1">
                    <a:lumMod val="50000"/>
                  </a:schemeClr>
                </a:solidFill>
              </a:rPr>
              <a:t>D</a:t>
            </a:r>
            <a:r>
              <a:rPr sz="2800" spc="-95" dirty="0">
                <a:solidFill>
                  <a:schemeClr val="bg1">
                    <a:lumMod val="50000"/>
                  </a:schemeClr>
                </a:solidFill>
              </a:rPr>
              <a:t>A</a:t>
            </a:r>
            <a:r>
              <a:rPr sz="2800" spc="275" dirty="0">
                <a:solidFill>
                  <a:schemeClr val="bg1">
                    <a:lumMod val="50000"/>
                  </a:schemeClr>
                </a:solidFill>
              </a:rPr>
              <a:t> </a:t>
            </a:r>
            <a:r>
              <a:rPr sz="2800" spc="85" dirty="0">
                <a:solidFill>
                  <a:schemeClr val="bg1">
                    <a:lumMod val="50000"/>
                  </a:schemeClr>
                </a:solidFill>
              </a:rPr>
              <a:t>VINCI</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44</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72" name="object 72"/>
          <p:cNvSpPr/>
          <p:nvPr/>
        </p:nvSpPr>
        <p:spPr>
          <a:xfrm>
            <a:off x="457200" y="457212"/>
            <a:ext cx="3082823" cy="3085376"/>
          </a:xfrm>
          <a:prstGeom prst="rect">
            <a:avLst/>
          </a:prstGeom>
          <a:blipFill>
            <a:blip r:embed="rId3" cstate="print"/>
            <a:stretch>
              <a:fillRect/>
            </a:stretch>
          </a:blipFill>
        </p:spPr>
        <p:txBody>
          <a:bodyPr wrap="square" lIns="0" tIns="0" rIns="0" bIns="0" rtlCol="0"/>
          <a:lstStyle/>
          <a:p>
            <a:endParaRPr/>
          </a:p>
        </p:txBody>
      </p:sp>
      <p:sp>
        <p:nvSpPr>
          <p:cNvPr id="73" name="object 73"/>
          <p:cNvSpPr/>
          <p:nvPr/>
        </p:nvSpPr>
        <p:spPr>
          <a:xfrm>
            <a:off x="3797998" y="458470"/>
            <a:ext cx="3096006" cy="3095993"/>
          </a:xfrm>
          <a:prstGeom prst="rect">
            <a:avLst/>
          </a:prstGeom>
          <a:blipFill>
            <a:blip r:embed="rId4" cstate="print"/>
            <a:stretch>
              <a:fillRect/>
            </a:stretch>
          </a:blipFill>
        </p:spPr>
        <p:txBody>
          <a:bodyPr wrap="square" lIns="0" tIns="0" rIns="0" bIns="0" rtlCol="0"/>
          <a:lstStyle/>
          <a:p>
            <a:endParaRPr/>
          </a:p>
        </p:txBody>
      </p:sp>
      <p:sp>
        <p:nvSpPr>
          <p:cNvPr id="74" name="object 74"/>
          <p:cNvSpPr/>
          <p:nvPr/>
        </p:nvSpPr>
        <p:spPr>
          <a:xfrm>
            <a:off x="7150696" y="457212"/>
            <a:ext cx="3082836" cy="3097250"/>
          </a:xfrm>
          <a:prstGeom prst="rect">
            <a:avLst/>
          </a:prstGeom>
          <a:blipFill>
            <a:blip r:embed="rId5" cstate="print"/>
            <a:stretch>
              <a:fillRect/>
            </a:stretch>
          </a:blipFill>
        </p:spPr>
        <p:txBody>
          <a:bodyPr wrap="square" lIns="0" tIns="0" rIns="0" bIns="0" rtlCol="0"/>
          <a:lstStyle/>
          <a:p>
            <a:endParaRPr/>
          </a:p>
        </p:txBody>
      </p:sp>
      <p:sp>
        <p:nvSpPr>
          <p:cNvPr id="164" name="object 164"/>
          <p:cNvSpPr txBox="1"/>
          <p:nvPr/>
        </p:nvSpPr>
        <p:spPr>
          <a:xfrm>
            <a:off x="5351229" y="2547467"/>
            <a:ext cx="3493135" cy="235585"/>
          </a:xfrm>
          <a:prstGeom prst="rect">
            <a:avLst/>
          </a:prstGeom>
        </p:spPr>
        <p:txBody>
          <a:bodyPr vert="horz" wrap="square" lIns="0" tIns="0" rIns="0" bIns="0" rtlCol="0">
            <a:spAutoFit/>
          </a:bodyPr>
          <a:lstStyle/>
          <a:p>
            <a:pPr marR="5080" algn="r">
              <a:lnSpc>
                <a:spcPts val="905"/>
              </a:lnSpc>
            </a:pPr>
            <a:r>
              <a:rPr sz="800" b="1" spc="5" dirty="0">
                <a:latin typeface="Calibri"/>
                <a:cs typeface="Calibri"/>
              </a:rPr>
              <a:t>3</a:t>
            </a:r>
            <a:endParaRPr sz="800">
              <a:latin typeface="Calibri"/>
              <a:cs typeface="Calibri"/>
            </a:endParaRPr>
          </a:p>
          <a:p>
            <a:pPr marL="12700">
              <a:lnSpc>
                <a:spcPts val="905"/>
              </a:lnSpc>
            </a:pPr>
            <a:r>
              <a:rPr sz="800" b="1" spc="5" dirty="0">
                <a:solidFill>
                  <a:srgbClr val="FFFFFF"/>
                </a:solidFill>
                <a:latin typeface="Calibri"/>
                <a:cs typeface="Calibri"/>
              </a:rPr>
              <a:t>2</a:t>
            </a:r>
            <a:endParaRPr sz="800">
              <a:latin typeface="Calibri"/>
              <a:cs typeface="Calibri"/>
            </a:endParaRPr>
          </a:p>
        </p:txBody>
      </p:sp>
      <p:sp>
        <p:nvSpPr>
          <p:cNvPr id="165" name="object 165"/>
          <p:cNvSpPr txBox="1"/>
          <p:nvPr/>
        </p:nvSpPr>
        <p:spPr>
          <a:xfrm>
            <a:off x="4487223" y="1067968"/>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4</a:t>
            </a:r>
            <a:endParaRPr sz="800">
              <a:latin typeface="Calibri"/>
              <a:cs typeface="Calibri"/>
            </a:endParaRPr>
          </a:p>
        </p:txBody>
      </p:sp>
      <p:sp>
        <p:nvSpPr>
          <p:cNvPr id="166" name="object 166"/>
          <p:cNvSpPr txBox="1"/>
          <p:nvPr/>
        </p:nvSpPr>
        <p:spPr>
          <a:xfrm>
            <a:off x="1974350" y="2029104"/>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p:txBody>
      </p:sp>
      <p:sp>
        <p:nvSpPr>
          <p:cNvPr id="196" name="object 196"/>
          <p:cNvSpPr txBox="1"/>
          <p:nvPr/>
        </p:nvSpPr>
        <p:spPr>
          <a:xfrm>
            <a:off x="5468299" y="6884248"/>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197" name="object 197"/>
          <p:cNvSpPr/>
          <p:nvPr/>
        </p:nvSpPr>
        <p:spPr>
          <a:xfrm>
            <a:off x="5295779"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198" name="object 198"/>
          <p:cNvSpPr/>
          <p:nvPr/>
        </p:nvSpPr>
        <p:spPr>
          <a:xfrm>
            <a:off x="5248261"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199" name="object 199"/>
          <p:cNvSpPr/>
          <p:nvPr/>
        </p:nvSpPr>
        <p:spPr>
          <a:xfrm>
            <a:off x="5162994"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200" name="object 200"/>
          <p:cNvSpPr txBox="1"/>
          <p:nvPr/>
        </p:nvSpPr>
        <p:spPr>
          <a:xfrm>
            <a:off x="4049900" y="6884248"/>
            <a:ext cx="1036450"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201" name="object 201"/>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202" name="object 202"/>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203" name="object 203"/>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204" name="object 204"/>
          <p:cNvSpPr txBox="1"/>
          <p:nvPr/>
        </p:nvSpPr>
        <p:spPr>
          <a:xfrm>
            <a:off x="444500" y="165018"/>
            <a:ext cx="1392555" cy="215900"/>
          </a:xfrm>
          <a:prstGeom prst="rect">
            <a:avLst/>
          </a:prstGeom>
        </p:spPr>
        <p:txBody>
          <a:bodyPr vert="horz" wrap="square" lIns="0" tIns="0" rIns="0" bIns="0" rtlCol="0">
            <a:spAutoFit/>
          </a:bodyPr>
          <a:lstStyle/>
          <a:p>
            <a:pPr marL="12700">
              <a:lnSpc>
                <a:spcPct val="100000"/>
              </a:lnSpc>
            </a:pPr>
            <a:r>
              <a:rPr sz="1500" spc="-35" dirty="0">
                <a:solidFill>
                  <a:srgbClr val="3C3C3B"/>
                </a:solidFill>
                <a:latin typeface="Futura Bk BT"/>
                <a:cs typeface="Futura Bk BT"/>
              </a:rPr>
              <a:t>GLASS</a:t>
            </a:r>
            <a:r>
              <a:rPr sz="1500" spc="-15" dirty="0">
                <a:solidFill>
                  <a:srgbClr val="3C3C3B"/>
                </a:solidFill>
                <a:latin typeface="Futura Bk BT"/>
                <a:cs typeface="Futura Bk BT"/>
              </a:rPr>
              <a:t> </a:t>
            </a:r>
            <a:r>
              <a:rPr sz="1500" spc="-75" dirty="0">
                <a:solidFill>
                  <a:srgbClr val="3C3C3B"/>
                </a:solidFill>
                <a:latin typeface="Futura Bk BT"/>
                <a:cs typeface="Futura Bk BT"/>
              </a:rPr>
              <a:t>D</a:t>
            </a:r>
            <a:r>
              <a:rPr sz="1500" spc="-50" dirty="0">
                <a:solidFill>
                  <a:srgbClr val="3C3C3B"/>
                </a:solidFill>
                <a:latin typeface="Futura Bk BT"/>
                <a:cs typeface="Futura Bk BT"/>
              </a:rPr>
              <a:t>A</a:t>
            </a:r>
            <a:r>
              <a:rPr sz="1500" spc="-15" dirty="0">
                <a:solidFill>
                  <a:srgbClr val="3C3C3B"/>
                </a:solidFill>
                <a:latin typeface="Futura Bk BT"/>
                <a:cs typeface="Futura Bk BT"/>
              </a:rPr>
              <a:t> </a:t>
            </a:r>
            <a:r>
              <a:rPr sz="1500" spc="-35" dirty="0">
                <a:solidFill>
                  <a:srgbClr val="3C3C3B"/>
                </a:solidFill>
                <a:latin typeface="Futura Bk BT"/>
                <a:cs typeface="Futura Bk BT"/>
              </a:rPr>
              <a:t>VINCI</a:t>
            </a:r>
            <a:endParaRPr sz="1500">
              <a:latin typeface="Futura Bk BT"/>
              <a:cs typeface="Futura Bk BT"/>
            </a:endParaRPr>
          </a:p>
        </p:txBody>
      </p:sp>
      <p:sp>
        <p:nvSpPr>
          <p:cNvPr id="205" name="object 205"/>
          <p:cNvSpPr txBox="1"/>
          <p:nvPr/>
        </p:nvSpPr>
        <p:spPr>
          <a:xfrm>
            <a:off x="9768220" y="6625489"/>
            <a:ext cx="396240" cy="314960"/>
          </a:xfrm>
          <a:prstGeom prst="rect">
            <a:avLst/>
          </a:prstGeom>
        </p:spPr>
        <p:txBody>
          <a:bodyPr vert="horz" wrap="square" lIns="0" tIns="0" rIns="0" bIns="0" rtlCol="0">
            <a:spAutoFit/>
          </a:bodyPr>
          <a:lstStyle/>
          <a:p>
            <a:pPr marL="12700">
              <a:lnSpc>
                <a:spcPts val="2030"/>
              </a:lnSpc>
            </a:pPr>
            <a:r>
              <a:rPr sz="1750" b="1" spc="-20" dirty="0">
                <a:solidFill>
                  <a:srgbClr val="E5007D"/>
                </a:solidFill>
                <a:latin typeface="Calibri"/>
                <a:cs typeface="Calibri"/>
              </a:rPr>
              <a:t>BIM</a:t>
            </a:r>
            <a:endParaRPr sz="1750">
              <a:latin typeface="Calibri"/>
              <a:cs typeface="Calibri"/>
            </a:endParaRPr>
          </a:p>
          <a:p>
            <a:pPr marL="31750">
              <a:lnSpc>
                <a:spcPts val="59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endParaRPr sz="550">
              <a:latin typeface="Calibri"/>
              <a:cs typeface="Calibri"/>
            </a:endParaRPr>
          </a:p>
        </p:txBody>
      </p:sp>
      <p:graphicFrame>
        <p:nvGraphicFramePr>
          <p:cNvPr id="206" name="Таблица 205"/>
          <p:cNvGraphicFramePr>
            <a:graphicFrameLocks noGrp="1"/>
          </p:cNvGraphicFramePr>
          <p:nvPr>
            <p:extLst>
              <p:ext uri="{D42A27DB-BD31-4B8C-83A1-F6EECF244321}">
                <p14:modId xmlns:p14="http://schemas.microsoft.com/office/powerpoint/2010/main" xmlns="" val="169492048"/>
              </p:ext>
            </p:extLst>
          </p:nvPr>
        </p:nvGraphicFramePr>
        <p:xfrm>
          <a:off x="485958" y="3684548"/>
          <a:ext cx="3060000" cy="2151476"/>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2151476">
                <a:tc>
                  <a:txBody>
                    <a:bodyPr/>
                    <a:lstStyle/>
                    <a:p>
                      <a:pPr>
                        <a:spcAft>
                          <a:spcPts val="600"/>
                        </a:spcAft>
                      </a:pPr>
                      <a:r>
                        <a:rPr lang="en-US" sz="700" b="0" dirty="0" smtClean="0">
                          <a:solidFill>
                            <a:srgbClr val="3C3C3B"/>
                          </a:solidFill>
                          <a:latin typeface="+mn-lt"/>
                          <a:ea typeface="Times New Roman"/>
                        </a:rPr>
                        <a:t>General Characteristics</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The Glass </a:t>
                      </a:r>
                      <a:r>
                        <a:rPr lang="en-US" sz="700" b="0" dirty="0" err="1" smtClean="0">
                          <a:solidFill>
                            <a:srgbClr val="3C3C3B"/>
                          </a:solidFill>
                          <a:latin typeface="+mn-lt"/>
                          <a:ea typeface="Times New Roman"/>
                        </a:rPr>
                        <a:t>Da</a:t>
                      </a:r>
                      <a:r>
                        <a:rPr lang="en-US" sz="700" b="0" dirty="0" smtClean="0">
                          <a:solidFill>
                            <a:srgbClr val="3C3C3B"/>
                          </a:solidFill>
                          <a:latin typeface="+mn-lt"/>
                          <a:ea typeface="Times New Roman"/>
                        </a:rPr>
                        <a:t> Vinci systems allow you to create glass railings through the use of the clamp support. By virtue of its circular shape, the accessory simultaneously supports two glass sheets.</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The kit of rubber seals in different thicknesses allows the use of monolithic or laminated glass of variable thickness.</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mn-lt"/>
                          <a:ea typeface="Times New Roman"/>
                          <a:cs typeface="+mn-cs"/>
                        </a:rPr>
                        <a:t>Общие характеристики</a:t>
                      </a:r>
                    </a:p>
                    <a:p>
                      <a:pPr marL="0" algn="l" defTabSz="1043148" rtl="0" eaLnBrk="1" latinLnBrk="0" hangingPunct="1">
                        <a:spcAft>
                          <a:spcPts val="600"/>
                        </a:spcAft>
                      </a:pPr>
                      <a:r>
                        <a:rPr lang="ru-RU" sz="700" b="0" kern="1200" dirty="0" smtClean="0">
                          <a:solidFill>
                            <a:srgbClr val="3C3C3B"/>
                          </a:solidFill>
                          <a:latin typeface="+mn-lt"/>
                          <a:ea typeface="Times New Roman"/>
                          <a:cs typeface="+mn-cs"/>
                        </a:rPr>
                        <a:t>Системы </a:t>
                      </a:r>
                      <a:r>
                        <a:rPr lang="ru-RU" sz="700" b="0" kern="1200" dirty="0" err="1" smtClean="0">
                          <a:solidFill>
                            <a:srgbClr val="3C3C3B"/>
                          </a:solidFill>
                          <a:latin typeface="+mn-lt"/>
                          <a:ea typeface="Times New Roman"/>
                          <a:cs typeface="+mn-cs"/>
                        </a:rPr>
                        <a:t>Glass</a:t>
                      </a:r>
                      <a:r>
                        <a:rPr lang="ru-RU" sz="700" b="0" kern="1200" dirty="0" smtClean="0">
                          <a:solidFill>
                            <a:srgbClr val="3C3C3B"/>
                          </a:solidFill>
                          <a:latin typeface="+mn-lt"/>
                          <a:ea typeface="Times New Roman"/>
                          <a:cs typeface="+mn-cs"/>
                        </a:rPr>
                        <a:t> </a:t>
                      </a:r>
                      <a:r>
                        <a:rPr lang="ru-RU" sz="700" b="0" kern="1200" dirty="0" err="1" smtClean="0">
                          <a:solidFill>
                            <a:srgbClr val="3C3C3B"/>
                          </a:solidFill>
                          <a:latin typeface="+mn-lt"/>
                          <a:ea typeface="Times New Roman"/>
                          <a:cs typeface="+mn-cs"/>
                        </a:rPr>
                        <a:t>Da</a:t>
                      </a:r>
                      <a:r>
                        <a:rPr lang="ru-RU" sz="700" b="0" kern="1200" dirty="0" smtClean="0">
                          <a:solidFill>
                            <a:srgbClr val="3C3C3B"/>
                          </a:solidFill>
                          <a:latin typeface="+mn-lt"/>
                          <a:ea typeface="Times New Roman"/>
                          <a:cs typeface="+mn-cs"/>
                        </a:rPr>
                        <a:t> </a:t>
                      </a:r>
                      <a:r>
                        <a:rPr lang="ru-RU" sz="700" b="0" kern="1200" dirty="0" err="1" smtClean="0">
                          <a:solidFill>
                            <a:srgbClr val="3C3C3B"/>
                          </a:solidFill>
                          <a:latin typeface="+mn-lt"/>
                          <a:ea typeface="Times New Roman"/>
                          <a:cs typeface="+mn-cs"/>
                        </a:rPr>
                        <a:t>Vinci</a:t>
                      </a:r>
                      <a:r>
                        <a:rPr lang="ru-RU" sz="700" b="0" kern="1200" dirty="0" smtClean="0">
                          <a:solidFill>
                            <a:srgbClr val="3C3C3B"/>
                          </a:solidFill>
                          <a:latin typeface="+mn-lt"/>
                          <a:ea typeface="Times New Roman"/>
                          <a:cs typeface="+mn-cs"/>
                        </a:rPr>
                        <a:t> позволяют создавать стеклянные изгороди с помощью зажимной опоры. Благодаря круглой форме, аксессуар одновременно поддерживает два стеклянных листа.</a:t>
                      </a:r>
                    </a:p>
                    <a:p>
                      <a:pPr marL="0" algn="l" defTabSz="1043148" rtl="0" eaLnBrk="1" latinLnBrk="0" hangingPunct="1">
                        <a:spcAft>
                          <a:spcPts val="600"/>
                        </a:spcAft>
                      </a:pPr>
                      <a:r>
                        <a:rPr lang="ru-RU" sz="700" b="0" kern="1200" dirty="0" smtClean="0">
                          <a:solidFill>
                            <a:srgbClr val="3C3C3B"/>
                          </a:solidFill>
                          <a:latin typeface="+mn-lt"/>
                          <a:ea typeface="Times New Roman"/>
                          <a:cs typeface="+mn-cs"/>
                        </a:rPr>
                        <a:t>Комплект резиновых уплотнений различной толщины позволяет использовать монолитное или многослойное стекло переменной толщины.</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07" name="Таблица 206"/>
          <p:cNvGraphicFramePr>
            <a:graphicFrameLocks noGrp="1"/>
          </p:cNvGraphicFramePr>
          <p:nvPr>
            <p:extLst>
              <p:ext uri="{D42A27DB-BD31-4B8C-83A1-F6EECF244321}">
                <p14:modId xmlns:p14="http://schemas.microsoft.com/office/powerpoint/2010/main" xmlns="" val="990129660"/>
              </p:ext>
            </p:extLst>
          </p:nvPr>
        </p:nvGraphicFramePr>
        <p:xfrm>
          <a:off x="3807128" y="3684548"/>
          <a:ext cx="3060000" cy="247992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rgbClr val="3C3C3B"/>
                          </a:solidFill>
                          <a:latin typeface="+mn-lt"/>
                          <a:ea typeface="Times New Roman"/>
                        </a:rPr>
                        <a:t>Technical Features and configuration</a:t>
                      </a:r>
                      <a:endParaRPr lang="ru-RU" sz="700" b="0" dirty="0" smtClean="0">
                        <a:latin typeface="+mn-lt"/>
                        <a:ea typeface="Times New Roman"/>
                      </a:endParaRPr>
                    </a:p>
                    <a:p>
                      <a:pPr marL="180975" indent="-180975">
                        <a:spcAft>
                          <a:spcPts val="600"/>
                        </a:spcAft>
                      </a:pPr>
                      <a:r>
                        <a:rPr lang="en-US" sz="700" b="0" dirty="0" smtClean="0">
                          <a:solidFill>
                            <a:srgbClr val="3C3C3B"/>
                          </a:solidFill>
                          <a:latin typeface="+mn-lt"/>
                          <a:ea typeface="Times New Roman"/>
                        </a:rPr>
                        <a:t>1	Structure in stainless steel AISI 304 or AISI 316 according to the requirements of use.</a:t>
                      </a:r>
                      <a:endParaRPr lang="ru-RU" sz="700" b="0" dirty="0" smtClean="0">
                        <a:latin typeface="+mn-lt"/>
                        <a:ea typeface="Times New Roman"/>
                      </a:endParaRPr>
                    </a:p>
                    <a:p>
                      <a:pPr marL="180975" indent="-180975">
                        <a:spcAft>
                          <a:spcPts val="600"/>
                        </a:spcAft>
                      </a:pPr>
                      <a:r>
                        <a:rPr lang="en-US" sz="700" b="0" dirty="0" smtClean="0">
                          <a:solidFill>
                            <a:srgbClr val="3C3C3B"/>
                          </a:solidFill>
                          <a:latin typeface="+mn-lt"/>
                          <a:ea typeface="Times New Roman"/>
                        </a:rPr>
                        <a:t>2	The circular </a:t>
                      </a: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Da Vinci</a:t>
                      </a: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support can be rotated in any position leaving ample freedom of installation and use.</a:t>
                      </a:r>
                      <a:endParaRPr lang="ru-RU" sz="700" b="0" dirty="0" smtClean="0">
                        <a:latin typeface="+mn-lt"/>
                        <a:ea typeface="Times New Roman"/>
                      </a:endParaRPr>
                    </a:p>
                    <a:p>
                      <a:pPr marL="180975" indent="-180975">
                        <a:spcAft>
                          <a:spcPts val="600"/>
                        </a:spcAft>
                      </a:pPr>
                      <a:r>
                        <a:rPr lang="en-US" sz="700" b="0" dirty="0" smtClean="0">
                          <a:solidFill>
                            <a:srgbClr val="3C3C3B"/>
                          </a:solidFill>
                          <a:latin typeface="+mn-lt"/>
                          <a:ea typeface="Times New Roman"/>
                        </a:rPr>
                        <a:t>3	The interchangeable anchor makes it possible to adapt it to any structure.</a:t>
                      </a:r>
                      <a:endParaRPr lang="ru-RU" sz="700" b="0" dirty="0" smtClean="0">
                        <a:latin typeface="+mn-lt"/>
                        <a:ea typeface="Times New Roman"/>
                      </a:endParaRPr>
                    </a:p>
                    <a:p>
                      <a:pPr marL="180975" indent="-180975">
                        <a:spcAft>
                          <a:spcPts val="600"/>
                        </a:spcAft>
                      </a:pPr>
                      <a:r>
                        <a:rPr lang="en-US" sz="700" b="0" dirty="0" smtClean="0">
                          <a:solidFill>
                            <a:srgbClr val="3C3C3B"/>
                          </a:solidFill>
                          <a:latin typeface="+mn-lt"/>
                          <a:ea typeface="Times New Roman"/>
                        </a:rPr>
                        <a:t>4	On request some elements can be customized in color.</a:t>
                      </a:r>
                      <a:endParaRPr lang="ru-RU" sz="700" b="0" dirty="0" smtClean="0">
                        <a:latin typeface="+mn-lt"/>
                        <a:ea typeface="Times New Roman"/>
                      </a:endParaRPr>
                    </a:p>
                    <a:p>
                      <a:pPr marL="180975" indent="-180975">
                        <a:spcAft>
                          <a:spcPts val="600"/>
                        </a:spcAft>
                      </a:pPr>
                      <a:r>
                        <a:rPr lang="en-US" sz="700" b="0" dirty="0" smtClean="0">
                          <a:solidFill>
                            <a:srgbClr val="3C3C3B"/>
                          </a:solidFill>
                          <a:latin typeface="+mn-lt"/>
                          <a:ea typeface="Times New Roman"/>
                        </a:rPr>
                        <a:t>5	The side closure allows you to turn it into a single-glazed support.</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mn-lt"/>
                          <a:ea typeface="Times New Roman"/>
                          <a:cs typeface="+mn-cs"/>
                        </a:rPr>
                        <a:t>Технические характеристики и конфигурация</a:t>
                      </a:r>
                    </a:p>
                    <a:p>
                      <a:pPr marL="180975" indent="-180975" algn="l" defTabSz="1043148" rtl="0" eaLnBrk="1" latinLnBrk="0" hangingPunct="1">
                        <a:spcAft>
                          <a:spcPts val="600"/>
                        </a:spcAft>
                      </a:pPr>
                      <a:r>
                        <a:rPr lang="ru-RU" sz="700" b="0" kern="1200" dirty="0" smtClean="0">
                          <a:solidFill>
                            <a:srgbClr val="3C3C3B"/>
                          </a:solidFill>
                          <a:latin typeface="+mn-lt"/>
                          <a:ea typeface="Times New Roman"/>
                          <a:cs typeface="+mn-cs"/>
                        </a:rPr>
                        <a:t>1 	Конструкция из нержавеющей стали AISI 304 или AISI 316 в соответствии с требованиями использования.</a:t>
                      </a:r>
                    </a:p>
                    <a:p>
                      <a:pPr marL="180975" indent="-180975" algn="l" defTabSz="1043148" rtl="0" eaLnBrk="1" latinLnBrk="0" hangingPunct="1">
                        <a:spcAft>
                          <a:spcPts val="600"/>
                        </a:spcAft>
                      </a:pPr>
                      <a:r>
                        <a:rPr lang="ru-RU" sz="700" b="0" kern="1200" dirty="0" smtClean="0">
                          <a:solidFill>
                            <a:srgbClr val="3C3C3B"/>
                          </a:solidFill>
                          <a:latin typeface="+mn-lt"/>
                          <a:ea typeface="Times New Roman"/>
                          <a:cs typeface="+mn-cs"/>
                        </a:rPr>
                        <a:t>2 	Круглая опора «</a:t>
                      </a:r>
                      <a:r>
                        <a:rPr lang="ru-RU" sz="700" b="0" kern="1200" dirty="0" err="1" smtClean="0">
                          <a:solidFill>
                            <a:srgbClr val="3C3C3B"/>
                          </a:solidFill>
                          <a:latin typeface="+mn-lt"/>
                          <a:ea typeface="Times New Roman"/>
                          <a:cs typeface="+mn-cs"/>
                        </a:rPr>
                        <a:t>Da</a:t>
                      </a:r>
                      <a:r>
                        <a:rPr lang="ru-RU" sz="700" b="0" kern="1200" dirty="0" smtClean="0">
                          <a:solidFill>
                            <a:srgbClr val="3C3C3B"/>
                          </a:solidFill>
                          <a:latin typeface="+mn-lt"/>
                          <a:ea typeface="Times New Roman"/>
                          <a:cs typeface="+mn-cs"/>
                        </a:rPr>
                        <a:t> </a:t>
                      </a:r>
                      <a:r>
                        <a:rPr lang="ru-RU" sz="700" b="0" kern="1200" dirty="0" err="1" smtClean="0">
                          <a:solidFill>
                            <a:srgbClr val="3C3C3B"/>
                          </a:solidFill>
                          <a:latin typeface="+mn-lt"/>
                          <a:ea typeface="Times New Roman"/>
                          <a:cs typeface="+mn-cs"/>
                        </a:rPr>
                        <a:t>Vinci</a:t>
                      </a:r>
                      <a:r>
                        <a:rPr lang="ru-RU" sz="700" b="0" kern="1200" dirty="0" smtClean="0">
                          <a:solidFill>
                            <a:srgbClr val="3C3C3B"/>
                          </a:solidFill>
                          <a:latin typeface="+mn-lt"/>
                          <a:ea typeface="Times New Roman"/>
                          <a:cs typeface="+mn-cs"/>
                        </a:rPr>
                        <a:t>» может поворачиваться в любое положение, оставляя достаточно свободы при установке и использовании.</a:t>
                      </a:r>
                    </a:p>
                    <a:p>
                      <a:pPr marL="180975" indent="-180975" algn="l" defTabSz="1043148" rtl="0" eaLnBrk="1" latinLnBrk="0" hangingPunct="1">
                        <a:spcAft>
                          <a:spcPts val="600"/>
                        </a:spcAft>
                      </a:pPr>
                      <a:r>
                        <a:rPr lang="ru-RU" sz="700" b="0" kern="1200" dirty="0" smtClean="0">
                          <a:solidFill>
                            <a:srgbClr val="3C3C3B"/>
                          </a:solidFill>
                          <a:latin typeface="+mn-lt"/>
                          <a:ea typeface="Times New Roman"/>
                          <a:cs typeface="+mn-cs"/>
                        </a:rPr>
                        <a:t>3 	Сменный анкер позволяет адаптировать его к любой конструкции.</a:t>
                      </a:r>
                    </a:p>
                    <a:p>
                      <a:pPr marL="180975" indent="-180975" algn="l" defTabSz="1043148" rtl="0" eaLnBrk="1" latinLnBrk="0" hangingPunct="1">
                        <a:spcAft>
                          <a:spcPts val="600"/>
                        </a:spcAft>
                      </a:pPr>
                      <a:r>
                        <a:rPr lang="ru-RU" sz="700" b="0" kern="1200" dirty="0" smtClean="0">
                          <a:solidFill>
                            <a:srgbClr val="3C3C3B"/>
                          </a:solidFill>
                          <a:latin typeface="+mn-lt"/>
                          <a:ea typeface="Times New Roman"/>
                          <a:cs typeface="+mn-cs"/>
                        </a:rPr>
                        <a:t>4 	По запросу некоторые элементы могут быть особого цвета.</a:t>
                      </a:r>
                    </a:p>
                    <a:p>
                      <a:pPr marL="180975" indent="-180975" algn="l" defTabSz="1043148" rtl="0" eaLnBrk="1" latinLnBrk="0" hangingPunct="1">
                        <a:spcAft>
                          <a:spcPts val="600"/>
                        </a:spcAft>
                      </a:pPr>
                      <a:r>
                        <a:rPr lang="ru-RU" sz="700" b="0" kern="1200" dirty="0" smtClean="0">
                          <a:solidFill>
                            <a:srgbClr val="3C3C3B"/>
                          </a:solidFill>
                          <a:latin typeface="+mn-lt"/>
                          <a:ea typeface="Times New Roman"/>
                          <a:cs typeface="+mn-cs"/>
                        </a:rPr>
                        <a:t>5 	Боковая крышка позволяет превратить его в подставку с одинарным остеклением.</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08" name="Таблица 207"/>
          <p:cNvGraphicFramePr>
            <a:graphicFrameLocks noGrp="1"/>
          </p:cNvGraphicFramePr>
          <p:nvPr>
            <p:extLst>
              <p:ext uri="{D42A27DB-BD31-4B8C-83A1-F6EECF244321}">
                <p14:modId xmlns:p14="http://schemas.microsoft.com/office/powerpoint/2010/main" xmlns="" val="3165037410"/>
              </p:ext>
            </p:extLst>
          </p:nvPr>
        </p:nvGraphicFramePr>
        <p:xfrm>
          <a:off x="7161114" y="3684548"/>
          <a:ext cx="3060000" cy="145884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rgbClr val="3C3C3B"/>
                          </a:solidFill>
                          <a:latin typeface="Arial Narrow" pitchFamily="34" charset="0"/>
                          <a:ea typeface="Times New Roman"/>
                        </a:rPr>
                        <a:t>Glass </a:t>
                      </a:r>
                      <a:r>
                        <a:rPr lang="en-US" sz="700" b="0" dirty="0" err="1" smtClean="0">
                          <a:solidFill>
                            <a:srgbClr val="3C3C3B"/>
                          </a:solidFill>
                          <a:latin typeface="Arial Narrow" pitchFamily="34" charset="0"/>
                          <a:ea typeface="Times New Roman"/>
                        </a:rPr>
                        <a:t>Da</a:t>
                      </a:r>
                      <a:r>
                        <a:rPr lang="en-US" sz="700" b="0" dirty="0" smtClean="0">
                          <a:solidFill>
                            <a:srgbClr val="3C3C3B"/>
                          </a:solidFill>
                          <a:latin typeface="Arial Narrow" pitchFamily="34" charset="0"/>
                          <a:ea typeface="Times New Roman"/>
                        </a:rPr>
                        <a:t> Vinci SPECS:</a:t>
                      </a:r>
                      <a:endParaRPr lang="ru-RU" sz="700" b="0" dirty="0" smtClean="0">
                        <a:latin typeface="Arial Narrow" pitchFamily="34" charset="0"/>
                        <a:ea typeface="Times New Roman"/>
                      </a:endParaRPr>
                    </a:p>
                    <a:p>
                      <a:pPr>
                        <a:spcAft>
                          <a:spcPts val="0"/>
                        </a:spcAft>
                      </a:pPr>
                      <a:endParaRPr lang="en-US" sz="700" b="0" dirty="0" smtClean="0">
                        <a:solidFill>
                          <a:srgbClr val="3C3C3B"/>
                        </a:solidFill>
                        <a:latin typeface="Arial Narrow" pitchFamily="34" charset="0"/>
                        <a:ea typeface="Times New Roman"/>
                        <a:cs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Ideal for home and public use;</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Easy to install and move;</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No welding is necessary during the installation;</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Possibility of use with safety plug or external plug without drilling the glass;</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Simple design;</a:t>
                      </a:r>
                      <a:endParaRPr lang="ru-RU" sz="700" b="0" dirty="0" smtClean="0">
                        <a:latin typeface="Arial Narrow" pitchFamily="34" charset="0"/>
                        <a:ea typeface="Times New Roman"/>
                      </a:endParaRPr>
                    </a:p>
                    <a:p>
                      <a:pPr marL="88900" indent="-88900">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Customizable color and finish.</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Характеристики  </a:t>
                      </a:r>
                      <a:r>
                        <a:rPr lang="en-US" sz="700" b="0" kern="1200" dirty="0" smtClean="0">
                          <a:solidFill>
                            <a:srgbClr val="3C3C3B"/>
                          </a:solidFill>
                          <a:latin typeface="Arial Narrow" pitchFamily="34" charset="0"/>
                          <a:ea typeface="Times New Roman"/>
                          <a:cs typeface="+mn-cs"/>
                        </a:rPr>
                        <a:t>Glass Da Vinci </a:t>
                      </a:r>
                      <a:endParaRPr lang="ru-RU" sz="700" b="0" kern="1200" dirty="0" smtClean="0">
                        <a:solidFill>
                          <a:srgbClr val="3C3C3B"/>
                        </a:solidFill>
                        <a:latin typeface="Arial Narrow" pitchFamily="34" charset="0"/>
                        <a:ea typeface="Times New Roman"/>
                        <a:cs typeface="+mn-cs"/>
                      </a:endParaRPr>
                    </a:p>
                    <a:p>
                      <a:pPr>
                        <a:spcAft>
                          <a:spcPts val="0"/>
                        </a:spcAft>
                      </a:pPr>
                      <a:endParaRPr lang="ru-RU" sz="700" b="0" dirty="0" smtClean="0">
                        <a:solidFill>
                          <a:schemeClr val="tx1"/>
                        </a:solidFill>
                        <a:latin typeface="Arial Narrow" pitchFamily="34" charset="0"/>
                        <a:ea typeface="Times New Roman"/>
                      </a:endParaRP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Идеально подходит для домашнего и общественного пользования;</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Простота установки и перемещения;</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Сварка не требуется во время установки;</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Возможность использования с предохранительной или внешней пробкой без сверления стекла;</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Простой дизайн;</a:t>
                      </a:r>
                    </a:p>
                    <a:p>
                      <a:pPr marL="88900" indent="-8890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Цвет и отделка по желанию Заказчика;</a:t>
                      </a:r>
                      <a:endParaRPr lang="ru-RU" sz="700" b="0" kern="1200" dirty="0">
                        <a:solidFill>
                          <a:srgbClr val="3C3C3B"/>
                        </a:solidFill>
                        <a:latin typeface="Arial Narrow" pitchFamily="34" charset="0"/>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209" name="Таблица 208"/>
          <p:cNvGraphicFramePr>
            <a:graphicFrameLocks noGrp="1"/>
          </p:cNvGraphicFramePr>
          <p:nvPr>
            <p:extLst>
              <p:ext uri="{D42A27DB-BD31-4B8C-83A1-F6EECF244321}">
                <p14:modId xmlns:p14="http://schemas.microsoft.com/office/powerpoint/2010/main" xmlns="" val="2955047460"/>
              </p:ext>
            </p:extLst>
          </p:nvPr>
        </p:nvGraphicFramePr>
        <p:xfrm>
          <a:off x="7149863" y="5159665"/>
          <a:ext cx="3082502" cy="98640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16137">
                <a:tc>
                  <a:txBody>
                    <a:bodyPr/>
                    <a:lstStyle/>
                    <a:p>
                      <a:pPr>
                        <a:spcAft>
                          <a:spcPts val="0"/>
                        </a:spcAft>
                      </a:pPr>
                      <a:r>
                        <a:rPr lang="en-US" sz="600" b="0" dirty="0" smtClean="0">
                          <a:solidFill>
                            <a:srgbClr val="3C3C3B"/>
                          </a:solidFill>
                          <a:latin typeface="+mn-lt"/>
                          <a:ea typeface="Times New Roman"/>
                        </a:rPr>
                        <a:t>Designed for: home use and public places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Use: internal and external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Variations: floor or wall mounted</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Applications: stairs, balconies and balustrades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Material: AISI 316 and 304 stainless steel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Infill: glass from 8 to 12,76 mm</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Upper finish: satin or glossy stainless steel</a:t>
                      </a:r>
                      <a:endParaRPr lang="ru-RU" sz="600" b="0" dirty="0">
                        <a:latin typeface="+mn-lt"/>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solidFill>
                          <a:latin typeface="+mn-lt"/>
                          <a:ea typeface="Times New Roman"/>
                        </a:rPr>
                        <a:t>Предназначен для: домашнего использования и общественных мест</a:t>
                      </a:r>
                    </a:p>
                    <a:p>
                      <a:pPr>
                        <a:spcAft>
                          <a:spcPts val="0"/>
                        </a:spcAft>
                      </a:pPr>
                      <a:r>
                        <a:rPr lang="ru-RU" sz="600" b="0" dirty="0" smtClean="0">
                          <a:solidFill>
                            <a:schemeClr val="tx1"/>
                          </a:solidFill>
                          <a:latin typeface="+mn-lt"/>
                          <a:ea typeface="Times New Roman"/>
                        </a:rPr>
                        <a:t>Использование: внутреннее и внешнее</a:t>
                      </a:r>
                    </a:p>
                    <a:p>
                      <a:pPr>
                        <a:spcAft>
                          <a:spcPts val="0"/>
                        </a:spcAft>
                      </a:pPr>
                      <a:r>
                        <a:rPr lang="ru-RU" sz="600" b="0" dirty="0" smtClean="0">
                          <a:solidFill>
                            <a:schemeClr val="tx1"/>
                          </a:solidFill>
                          <a:latin typeface="+mn-lt"/>
                          <a:ea typeface="Times New Roman"/>
                        </a:rPr>
                        <a:t>Вариации: напольные или настенные</a:t>
                      </a:r>
                    </a:p>
                    <a:p>
                      <a:pPr>
                        <a:spcAft>
                          <a:spcPts val="0"/>
                        </a:spcAft>
                      </a:pPr>
                      <a:r>
                        <a:rPr lang="ru-RU" sz="600" b="0" dirty="0" smtClean="0">
                          <a:solidFill>
                            <a:schemeClr val="tx1"/>
                          </a:solidFill>
                          <a:latin typeface="+mn-lt"/>
                          <a:ea typeface="Times New Roman"/>
                        </a:rPr>
                        <a:t>Области применения: лестницы, балконы и балюстрады</a:t>
                      </a:r>
                    </a:p>
                    <a:p>
                      <a:pPr>
                        <a:spcAft>
                          <a:spcPts val="0"/>
                        </a:spcAft>
                      </a:pPr>
                      <a:r>
                        <a:rPr lang="ru-RU" sz="600" b="0" dirty="0" smtClean="0">
                          <a:solidFill>
                            <a:schemeClr val="tx1"/>
                          </a:solidFill>
                          <a:latin typeface="+mn-lt"/>
                          <a:ea typeface="Times New Roman"/>
                        </a:rPr>
                        <a:t>Материал: нержавеющая сталь AISI 316 и 304</a:t>
                      </a:r>
                    </a:p>
                    <a:p>
                      <a:pPr>
                        <a:spcAft>
                          <a:spcPts val="0"/>
                        </a:spcAft>
                      </a:pPr>
                      <a:r>
                        <a:rPr lang="ru-RU" sz="600" b="0" dirty="0" smtClean="0">
                          <a:solidFill>
                            <a:schemeClr val="tx1"/>
                          </a:solidFill>
                          <a:latin typeface="+mn-lt"/>
                          <a:ea typeface="Times New Roman"/>
                        </a:rPr>
                        <a:t>Заполнение: стекло от 8 до 12,76 мм</a:t>
                      </a:r>
                    </a:p>
                    <a:p>
                      <a:pPr>
                        <a:spcAft>
                          <a:spcPts val="0"/>
                        </a:spcAft>
                      </a:pPr>
                      <a:r>
                        <a:rPr lang="ru-RU" sz="600" b="0" dirty="0" smtClean="0">
                          <a:solidFill>
                            <a:schemeClr val="tx1"/>
                          </a:solidFill>
                          <a:latin typeface="+mn-lt"/>
                          <a:ea typeface="Times New Roman"/>
                        </a:rPr>
                        <a:t>Верхняя отделка: атласная или глянцевая нержавеющая сталь</a:t>
                      </a:r>
                      <a:endParaRPr lang="ru-RU" sz="600" b="0" dirty="0">
                        <a:solidFill>
                          <a:schemeClr val="tx1"/>
                        </a:solidFill>
                        <a:latin typeface="+mn-lt"/>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8434" name="Picture 2"/>
          <p:cNvPicPr>
            <a:picLocks noChangeAspect="1" noChangeArrowheads="1"/>
          </p:cNvPicPr>
          <p:nvPr/>
        </p:nvPicPr>
        <p:blipFill>
          <a:blip r:embed="rId6"/>
          <a:srcRect/>
          <a:stretch>
            <a:fillRect/>
          </a:stretch>
        </p:blipFill>
        <p:spPr bwMode="auto">
          <a:xfrm>
            <a:off x="439270" y="5844988"/>
            <a:ext cx="1574800" cy="833438"/>
          </a:xfrm>
          <a:prstGeom prst="rect">
            <a:avLst/>
          </a:prstGeom>
          <a:noFill/>
          <a:ln w="9525">
            <a:noFill/>
            <a:miter lim="800000"/>
            <a:headEnd/>
            <a:tailEnd/>
          </a:ln>
        </p:spPr>
      </p:pic>
      <p:pic>
        <p:nvPicPr>
          <p:cNvPr id="18435" name="Picture 3"/>
          <p:cNvPicPr>
            <a:picLocks noChangeAspect="1" noChangeArrowheads="1"/>
          </p:cNvPicPr>
          <p:nvPr/>
        </p:nvPicPr>
        <p:blipFill>
          <a:blip r:embed="rId7"/>
          <a:srcRect/>
          <a:stretch>
            <a:fillRect/>
          </a:stretch>
        </p:blipFill>
        <p:spPr bwMode="auto">
          <a:xfrm>
            <a:off x="3720353" y="6015317"/>
            <a:ext cx="1087438" cy="787400"/>
          </a:xfrm>
          <a:prstGeom prst="rect">
            <a:avLst/>
          </a:prstGeom>
          <a:noFill/>
          <a:ln w="9525">
            <a:noFill/>
            <a:miter lim="800000"/>
            <a:headEnd/>
            <a:tailEnd/>
          </a:ln>
        </p:spPr>
      </p:pic>
      <p:pic>
        <p:nvPicPr>
          <p:cNvPr id="18436" name="Picture 4"/>
          <p:cNvPicPr>
            <a:picLocks noChangeAspect="1" noChangeArrowheads="1"/>
          </p:cNvPicPr>
          <p:nvPr/>
        </p:nvPicPr>
        <p:blipFill>
          <a:blip r:embed="rId8"/>
          <a:srcRect/>
          <a:stretch>
            <a:fillRect/>
          </a:stretch>
        </p:blipFill>
        <p:spPr bwMode="auto">
          <a:xfrm>
            <a:off x="7126941" y="6571129"/>
            <a:ext cx="879475" cy="32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R="444500" algn="r">
              <a:lnSpc>
                <a:spcPct val="100000"/>
              </a:lnSpc>
            </a:pPr>
            <a:r>
              <a:rPr sz="1200" b="1" spc="10" dirty="0">
                <a:solidFill>
                  <a:srgbClr val="E5007D"/>
                </a:solidFill>
                <a:latin typeface="Calibri"/>
                <a:cs typeface="Calibri"/>
              </a:rPr>
              <a:t>45</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46</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47</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33" y="457212"/>
            <a:ext cx="3658870"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35995" y="3762006"/>
            <a:ext cx="5698807" cy="334079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356847" y="427933"/>
            <a:ext cx="5927576" cy="430887"/>
          </a:xfrm>
          <a:prstGeom prst="rect">
            <a:avLst/>
          </a:prstGeom>
        </p:spPr>
        <p:txBody>
          <a:bodyPr vert="horz" wrap="square" lIns="0" tIns="0" rIns="0" bIns="0" rtlCol="0">
            <a:spAutoFit/>
          </a:bodyPr>
          <a:lstStyle/>
          <a:p>
            <a:pPr marL="12700" algn="r">
              <a:lnSpc>
                <a:spcPct val="100000"/>
              </a:lnSpc>
            </a:pPr>
            <a:r>
              <a:rPr sz="2800" spc="75" dirty="0">
                <a:solidFill>
                  <a:schemeClr val="bg1">
                    <a:lumMod val="50000"/>
                  </a:schemeClr>
                </a:solidFill>
                <a:latin typeface="Futura Bk BT"/>
                <a:cs typeface="Futura Bk BT"/>
              </a:rPr>
              <a:t>GLAS</a:t>
            </a:r>
            <a:r>
              <a:rPr sz="2800" spc="-65" dirty="0">
                <a:solidFill>
                  <a:schemeClr val="bg1">
                    <a:lumMod val="50000"/>
                  </a:schemeClr>
                </a:solidFill>
                <a:latin typeface="Futura Bk BT"/>
                <a:cs typeface="Futura Bk BT"/>
              </a:rPr>
              <a:t>S</a:t>
            </a:r>
            <a:r>
              <a:rPr sz="2800" spc="275" dirty="0">
                <a:solidFill>
                  <a:schemeClr val="bg1">
                    <a:lumMod val="50000"/>
                  </a:schemeClr>
                </a:solidFill>
                <a:latin typeface="Futura Bk BT"/>
                <a:cs typeface="Futura Bk BT"/>
              </a:rPr>
              <a:t> </a:t>
            </a:r>
            <a:r>
              <a:rPr sz="2800" spc="105" dirty="0">
                <a:solidFill>
                  <a:schemeClr val="bg1">
                    <a:lumMod val="50000"/>
                  </a:schemeClr>
                </a:solidFill>
                <a:latin typeface="Futura Bk BT"/>
                <a:cs typeface="Futura Bk BT"/>
              </a:rPr>
              <a:t>2R</a:t>
            </a:r>
            <a:endParaRPr sz="2800" dirty="0">
              <a:solidFill>
                <a:schemeClr val="bg1">
                  <a:lumMod val="50000"/>
                </a:schemeClr>
              </a:solidFill>
              <a:latin typeface="Futura Bk BT"/>
              <a:cs typeface="Futura Bk BT"/>
            </a:endParaRPr>
          </a:p>
        </p:txBody>
      </p:sp>
      <p:sp>
        <p:nvSpPr>
          <p:cNvPr id="6" name="object 6"/>
          <p:cNvSpPr txBox="1"/>
          <p:nvPr/>
        </p:nvSpPr>
        <p:spPr>
          <a:xfrm>
            <a:off x="4523299" y="2634169"/>
            <a:ext cx="2477135" cy="508000"/>
          </a:xfrm>
          <a:prstGeom prst="rect">
            <a:avLst/>
          </a:prstGeom>
        </p:spPr>
        <p:txBody>
          <a:bodyPr vert="horz" wrap="square" lIns="0" tIns="0" rIns="0" bIns="0" rtlCol="0">
            <a:spAutoFit/>
          </a:bodyPr>
          <a:lstStyle/>
          <a:p>
            <a:pPr marL="12700" marR="5080" algn="just">
              <a:lnSpc>
                <a:spcPct val="104200"/>
              </a:lnSpc>
            </a:pPr>
            <a:r>
              <a:rPr sz="800" spc="-65" dirty="0">
                <a:solidFill>
                  <a:srgbClr val="3C3C3B"/>
                </a:solidFill>
                <a:latin typeface="Calibri"/>
                <a:cs typeface="Calibri"/>
              </a:rPr>
              <a:t>T</a:t>
            </a:r>
            <a:r>
              <a:rPr sz="800" spc="-45" dirty="0">
                <a:solidFill>
                  <a:srgbClr val="3C3C3B"/>
                </a:solidFill>
                <a:latin typeface="Calibri"/>
                <a:cs typeface="Calibri"/>
              </a:rPr>
              <a:t>he</a:t>
            </a:r>
            <a:r>
              <a:rPr sz="800" dirty="0">
                <a:solidFill>
                  <a:srgbClr val="3C3C3B"/>
                </a:solidFill>
                <a:latin typeface="Calibri"/>
                <a:cs typeface="Calibri"/>
              </a:rPr>
              <a:t> </a:t>
            </a:r>
            <a:r>
              <a:rPr sz="800" spc="-85" dirty="0">
                <a:solidFill>
                  <a:srgbClr val="3C3C3B"/>
                </a:solidFill>
                <a:latin typeface="Calibri"/>
                <a:cs typeface="Calibri"/>
              </a:rPr>
              <a:t> </a:t>
            </a:r>
            <a:r>
              <a:rPr sz="800" spc="-15" dirty="0">
                <a:solidFill>
                  <a:srgbClr val="3C3C3B"/>
                </a:solidFill>
                <a:latin typeface="Calibri"/>
                <a:cs typeface="Calibri"/>
              </a:rPr>
              <a:t>Glass</a:t>
            </a:r>
            <a:r>
              <a:rPr sz="800" dirty="0">
                <a:solidFill>
                  <a:srgbClr val="3C3C3B"/>
                </a:solidFill>
                <a:latin typeface="Calibri"/>
                <a:cs typeface="Calibri"/>
              </a:rPr>
              <a:t> </a:t>
            </a:r>
            <a:r>
              <a:rPr sz="800" spc="-85" dirty="0">
                <a:solidFill>
                  <a:srgbClr val="3C3C3B"/>
                </a:solidFill>
                <a:latin typeface="Calibri"/>
                <a:cs typeface="Calibri"/>
              </a:rPr>
              <a:t> </a:t>
            </a:r>
            <a:r>
              <a:rPr sz="800" spc="-25" dirty="0">
                <a:solidFill>
                  <a:srgbClr val="3C3C3B"/>
                </a:solidFill>
                <a:latin typeface="Calibri"/>
                <a:cs typeface="Calibri"/>
              </a:rPr>
              <a:t>2R</a:t>
            </a:r>
            <a:r>
              <a:rPr sz="800" dirty="0">
                <a:solidFill>
                  <a:srgbClr val="3C3C3B"/>
                </a:solidFill>
                <a:latin typeface="Calibri"/>
                <a:cs typeface="Calibri"/>
              </a:rPr>
              <a:t> </a:t>
            </a:r>
            <a:r>
              <a:rPr sz="800" spc="-85" dirty="0">
                <a:solidFill>
                  <a:srgbClr val="3C3C3B"/>
                </a:solidFill>
                <a:latin typeface="Calibri"/>
                <a:cs typeface="Calibri"/>
              </a:rPr>
              <a:t> </a:t>
            </a:r>
            <a:r>
              <a:rPr sz="800" spc="-40" dirty="0">
                <a:solidFill>
                  <a:srgbClr val="3C3C3B"/>
                </a:solidFill>
                <a:latin typeface="Calibri"/>
                <a:cs typeface="Calibri"/>
              </a:rPr>
              <a:t>system</a:t>
            </a:r>
            <a:r>
              <a:rPr sz="800" spc="-30" dirty="0">
                <a:solidFill>
                  <a:srgbClr val="3C3C3B"/>
                </a:solidFill>
                <a:latin typeface="Calibri"/>
                <a:cs typeface="Calibri"/>
              </a:rPr>
              <a:t>s</a:t>
            </a:r>
            <a:r>
              <a:rPr sz="800" dirty="0">
                <a:solidFill>
                  <a:srgbClr val="3C3C3B"/>
                </a:solidFill>
                <a:latin typeface="Calibri"/>
                <a:cs typeface="Calibri"/>
              </a:rPr>
              <a:t> </a:t>
            </a:r>
            <a:r>
              <a:rPr sz="800" spc="-85" dirty="0">
                <a:solidFill>
                  <a:srgbClr val="3C3C3B"/>
                </a:solidFill>
                <a:latin typeface="Calibri"/>
                <a:cs typeface="Calibri"/>
              </a:rPr>
              <a:t> </a:t>
            </a:r>
            <a:r>
              <a:rPr sz="800" spc="-10" dirty="0">
                <a:solidFill>
                  <a:srgbClr val="3C3C3B"/>
                </a:solidFill>
                <a:latin typeface="Calibri"/>
                <a:cs typeface="Calibri"/>
              </a:rPr>
              <a:t>all</a:t>
            </a:r>
            <a:r>
              <a:rPr sz="800" dirty="0">
                <a:solidFill>
                  <a:srgbClr val="3C3C3B"/>
                </a:solidFill>
                <a:latin typeface="Calibri"/>
                <a:cs typeface="Calibri"/>
              </a:rPr>
              <a:t> </a:t>
            </a:r>
            <a:r>
              <a:rPr sz="800" spc="-85" dirty="0">
                <a:solidFill>
                  <a:srgbClr val="3C3C3B"/>
                </a:solidFill>
                <a:latin typeface="Calibri"/>
                <a:cs typeface="Calibri"/>
              </a:rPr>
              <a:t> </a:t>
            </a:r>
            <a:r>
              <a:rPr sz="800" spc="-40" dirty="0">
                <a:solidFill>
                  <a:srgbClr val="3C3C3B"/>
                </a:solidFill>
                <a:latin typeface="Calibri"/>
                <a:cs typeface="Calibri"/>
              </a:rPr>
              <a:t>you</a:t>
            </a:r>
            <a:r>
              <a:rPr sz="800" dirty="0">
                <a:solidFill>
                  <a:srgbClr val="3C3C3B"/>
                </a:solidFill>
                <a:latin typeface="Calibri"/>
                <a:cs typeface="Calibri"/>
              </a:rPr>
              <a:t> </a:t>
            </a:r>
            <a:r>
              <a:rPr sz="800" spc="-85" dirty="0">
                <a:solidFill>
                  <a:srgbClr val="3C3C3B"/>
                </a:solidFill>
                <a:latin typeface="Calibri"/>
                <a:cs typeface="Calibri"/>
              </a:rPr>
              <a:t> </a:t>
            </a:r>
            <a:r>
              <a:rPr sz="800" spc="-35" dirty="0">
                <a:solidFill>
                  <a:srgbClr val="3C3C3B"/>
                </a:solidFill>
                <a:latin typeface="Calibri"/>
                <a:cs typeface="Calibri"/>
              </a:rPr>
              <a:t>to</a:t>
            </a:r>
            <a:r>
              <a:rPr sz="800" dirty="0">
                <a:solidFill>
                  <a:srgbClr val="3C3C3B"/>
                </a:solidFill>
                <a:latin typeface="Calibri"/>
                <a:cs typeface="Calibri"/>
              </a:rPr>
              <a:t> </a:t>
            </a:r>
            <a:r>
              <a:rPr sz="800" spc="-85" dirty="0">
                <a:solidFill>
                  <a:srgbClr val="3C3C3B"/>
                </a:solidFill>
                <a:latin typeface="Calibri"/>
                <a:cs typeface="Calibri"/>
              </a:rPr>
              <a:t> </a:t>
            </a:r>
            <a:r>
              <a:rPr sz="800" spc="-45" dirty="0">
                <a:solidFill>
                  <a:srgbClr val="3C3C3B"/>
                </a:solidFill>
                <a:latin typeface="Calibri"/>
                <a:cs typeface="Calibri"/>
              </a:rPr>
              <a:t>ma</a:t>
            </a:r>
            <a:r>
              <a:rPr sz="800" spc="-60" dirty="0">
                <a:solidFill>
                  <a:srgbClr val="3C3C3B"/>
                </a:solidFill>
                <a:latin typeface="Calibri"/>
                <a:cs typeface="Calibri"/>
              </a:rPr>
              <a:t>k</a:t>
            </a:r>
            <a:r>
              <a:rPr sz="800" spc="-45" dirty="0">
                <a:solidFill>
                  <a:srgbClr val="3C3C3B"/>
                </a:solidFill>
                <a:latin typeface="Calibri"/>
                <a:cs typeface="Calibri"/>
              </a:rPr>
              <a:t>e</a:t>
            </a:r>
            <a:r>
              <a:rPr sz="800" dirty="0">
                <a:solidFill>
                  <a:srgbClr val="3C3C3B"/>
                </a:solidFill>
                <a:latin typeface="Calibri"/>
                <a:cs typeface="Calibri"/>
              </a:rPr>
              <a:t> </a:t>
            </a:r>
            <a:r>
              <a:rPr sz="800" spc="-85" dirty="0">
                <a:solidFill>
                  <a:srgbClr val="3C3C3B"/>
                </a:solidFill>
                <a:latin typeface="Calibri"/>
                <a:cs typeface="Calibri"/>
              </a:rPr>
              <a:t> </a:t>
            </a:r>
            <a:r>
              <a:rPr sz="800" spc="-10" dirty="0">
                <a:solidFill>
                  <a:srgbClr val="3C3C3B"/>
                </a:solidFill>
                <a:latin typeface="Calibri"/>
                <a:cs typeface="Calibri"/>
              </a:rPr>
              <a:t>glass</a:t>
            </a:r>
            <a:r>
              <a:rPr sz="800" dirty="0">
                <a:solidFill>
                  <a:srgbClr val="3C3C3B"/>
                </a:solidFill>
                <a:latin typeface="Calibri"/>
                <a:cs typeface="Calibri"/>
              </a:rPr>
              <a:t> </a:t>
            </a:r>
            <a:r>
              <a:rPr sz="800" spc="-85" dirty="0">
                <a:solidFill>
                  <a:srgbClr val="3C3C3B"/>
                </a:solidFill>
                <a:latin typeface="Calibri"/>
                <a:cs typeface="Calibri"/>
              </a:rPr>
              <a:t> </a:t>
            </a:r>
            <a:r>
              <a:rPr sz="800" spc="-35" dirty="0">
                <a:solidFill>
                  <a:srgbClr val="3C3C3B"/>
                </a:solidFill>
                <a:latin typeface="Calibri"/>
                <a:cs typeface="Calibri"/>
              </a:rPr>
              <a:t>parapets</a:t>
            </a:r>
            <a:r>
              <a:rPr sz="800" dirty="0">
                <a:solidFill>
                  <a:srgbClr val="3C3C3B"/>
                </a:solidFill>
                <a:latin typeface="Calibri"/>
                <a:cs typeface="Calibri"/>
              </a:rPr>
              <a:t> </a:t>
            </a:r>
            <a:r>
              <a:rPr sz="800" spc="-85" dirty="0">
                <a:solidFill>
                  <a:srgbClr val="3C3C3B"/>
                </a:solidFill>
                <a:latin typeface="Calibri"/>
                <a:cs typeface="Calibri"/>
              </a:rPr>
              <a:t> </a:t>
            </a:r>
            <a:r>
              <a:rPr sz="800" spc="-30" dirty="0">
                <a:solidFill>
                  <a:srgbClr val="3C3C3B"/>
                </a:solidFill>
                <a:latin typeface="Calibri"/>
                <a:cs typeface="Calibri"/>
              </a:rPr>
              <a:t>through</a:t>
            </a:r>
            <a:r>
              <a:rPr sz="800" spc="-15" dirty="0">
                <a:solidFill>
                  <a:srgbClr val="3C3C3B"/>
                </a:solidFill>
                <a:latin typeface="Calibri"/>
                <a:cs typeface="Calibri"/>
              </a:rPr>
              <a:t> </a:t>
            </a:r>
            <a:r>
              <a:rPr sz="800" spc="-40" dirty="0">
                <a:solidFill>
                  <a:srgbClr val="3C3C3B"/>
                </a:solidFill>
                <a:latin typeface="Calibri"/>
                <a:cs typeface="Calibri"/>
              </a:rPr>
              <a:t>the</a:t>
            </a:r>
            <a:r>
              <a:rPr sz="800" spc="15" dirty="0">
                <a:solidFill>
                  <a:srgbClr val="3C3C3B"/>
                </a:solidFill>
                <a:latin typeface="Calibri"/>
                <a:cs typeface="Calibri"/>
              </a:rPr>
              <a:t> </a:t>
            </a:r>
            <a:r>
              <a:rPr sz="800" spc="-35" dirty="0">
                <a:solidFill>
                  <a:srgbClr val="3C3C3B"/>
                </a:solidFill>
                <a:latin typeface="Calibri"/>
                <a:cs typeface="Calibri"/>
              </a:rPr>
              <a:t>use</a:t>
            </a:r>
            <a:r>
              <a:rPr sz="800" spc="15" dirty="0">
                <a:solidFill>
                  <a:srgbClr val="3C3C3B"/>
                </a:solidFill>
                <a:latin typeface="Calibri"/>
                <a:cs typeface="Calibri"/>
              </a:rPr>
              <a:t> </a:t>
            </a:r>
            <a:r>
              <a:rPr sz="800" spc="-30" dirty="0">
                <a:solidFill>
                  <a:srgbClr val="3C3C3B"/>
                </a:solidFill>
                <a:latin typeface="Calibri"/>
                <a:cs typeface="Calibri"/>
              </a:rPr>
              <a:t>of</a:t>
            </a:r>
            <a:r>
              <a:rPr sz="800" spc="15" dirty="0">
                <a:solidFill>
                  <a:srgbClr val="3C3C3B"/>
                </a:solidFill>
                <a:latin typeface="Calibri"/>
                <a:cs typeface="Calibri"/>
              </a:rPr>
              <a:t> </a:t>
            </a:r>
            <a:r>
              <a:rPr sz="800" spc="-40" dirty="0">
                <a:solidFill>
                  <a:srgbClr val="3C3C3B"/>
                </a:solidFill>
                <a:latin typeface="Calibri"/>
                <a:cs typeface="Calibri"/>
              </a:rPr>
              <a:t>clam</a:t>
            </a:r>
            <a:r>
              <a:rPr sz="800" spc="-35" dirty="0">
                <a:solidFill>
                  <a:srgbClr val="3C3C3B"/>
                </a:solidFill>
                <a:latin typeface="Calibri"/>
                <a:cs typeface="Calibri"/>
              </a:rPr>
              <a:t>p</a:t>
            </a:r>
            <a:r>
              <a:rPr sz="800" spc="15" dirty="0">
                <a:solidFill>
                  <a:srgbClr val="3C3C3B"/>
                </a:solidFill>
                <a:latin typeface="Calibri"/>
                <a:cs typeface="Calibri"/>
              </a:rPr>
              <a:t> </a:t>
            </a:r>
            <a:r>
              <a:rPr sz="800" spc="-40" dirty="0">
                <a:solidFill>
                  <a:srgbClr val="3C3C3B"/>
                </a:solidFill>
                <a:latin typeface="Calibri"/>
                <a:cs typeface="Calibri"/>
              </a:rPr>
              <a:t>support</a:t>
            </a:r>
            <a:r>
              <a:rPr sz="800" spc="-30" dirty="0">
                <a:solidFill>
                  <a:srgbClr val="3C3C3B"/>
                </a:solidFill>
                <a:latin typeface="Calibri"/>
                <a:cs typeface="Calibri"/>
              </a:rPr>
              <a:t>s</a:t>
            </a:r>
            <a:r>
              <a:rPr sz="800" spc="15" dirty="0">
                <a:solidFill>
                  <a:srgbClr val="3C3C3B"/>
                </a:solidFill>
                <a:latin typeface="Calibri"/>
                <a:cs typeface="Calibri"/>
              </a:rPr>
              <a:t> </a:t>
            </a:r>
            <a:r>
              <a:rPr sz="800" spc="-25" dirty="0">
                <a:solidFill>
                  <a:srgbClr val="3C3C3B"/>
                </a:solidFill>
                <a:latin typeface="Calibri"/>
                <a:cs typeface="Calibri"/>
              </a:rPr>
              <a:t>which,</a:t>
            </a:r>
            <a:r>
              <a:rPr sz="800" spc="-15" dirty="0">
                <a:solidFill>
                  <a:srgbClr val="3C3C3B"/>
                </a:solidFill>
                <a:latin typeface="Calibri"/>
                <a:cs typeface="Calibri"/>
              </a:rPr>
              <a:t> </a:t>
            </a:r>
            <a:r>
              <a:rPr sz="800" spc="-30" dirty="0">
                <a:solidFill>
                  <a:srgbClr val="3C3C3B"/>
                </a:solidFill>
                <a:latin typeface="Calibri"/>
                <a:cs typeface="Calibri"/>
              </a:rPr>
              <a:t>thanks</a:t>
            </a:r>
            <a:r>
              <a:rPr sz="800" spc="15" dirty="0">
                <a:solidFill>
                  <a:srgbClr val="3C3C3B"/>
                </a:solidFill>
                <a:latin typeface="Calibri"/>
                <a:cs typeface="Calibri"/>
              </a:rPr>
              <a:t> </a:t>
            </a:r>
            <a:r>
              <a:rPr sz="800" spc="-35" dirty="0">
                <a:solidFill>
                  <a:srgbClr val="3C3C3B"/>
                </a:solidFill>
                <a:latin typeface="Calibri"/>
                <a:cs typeface="Calibri"/>
              </a:rPr>
              <a:t>to</a:t>
            </a:r>
            <a:r>
              <a:rPr sz="800" spc="15" dirty="0">
                <a:solidFill>
                  <a:srgbClr val="3C3C3B"/>
                </a:solidFill>
                <a:latin typeface="Calibri"/>
                <a:cs typeface="Calibri"/>
              </a:rPr>
              <a:t> </a:t>
            </a:r>
            <a:r>
              <a:rPr sz="800" spc="-40" dirty="0">
                <a:solidFill>
                  <a:srgbClr val="3C3C3B"/>
                </a:solidFill>
                <a:latin typeface="Calibri"/>
                <a:cs typeface="Calibri"/>
              </a:rPr>
              <a:t>the</a:t>
            </a:r>
            <a:r>
              <a:rPr sz="800" spc="15" dirty="0">
                <a:solidFill>
                  <a:srgbClr val="3C3C3B"/>
                </a:solidFill>
                <a:latin typeface="Calibri"/>
                <a:cs typeface="Calibri"/>
              </a:rPr>
              <a:t> </a:t>
            </a:r>
            <a:r>
              <a:rPr sz="800" spc="-35" dirty="0">
                <a:solidFill>
                  <a:srgbClr val="3C3C3B"/>
                </a:solidFill>
                <a:latin typeface="Calibri"/>
                <a:cs typeface="Calibri"/>
              </a:rPr>
              <a:t>interchangeable</a:t>
            </a:r>
            <a:r>
              <a:rPr sz="800" spc="-20" dirty="0">
                <a:solidFill>
                  <a:srgbClr val="3C3C3B"/>
                </a:solidFill>
                <a:latin typeface="Calibri"/>
                <a:cs typeface="Calibri"/>
              </a:rPr>
              <a:t> </a:t>
            </a:r>
            <a:r>
              <a:rPr sz="800" spc="-30" dirty="0">
                <a:solidFill>
                  <a:srgbClr val="3C3C3B"/>
                </a:solidFill>
                <a:latin typeface="Calibri"/>
                <a:cs typeface="Calibri"/>
              </a:rPr>
              <a:t>anchorag</a:t>
            </a:r>
            <a:r>
              <a:rPr sz="800" spc="-65" dirty="0">
                <a:solidFill>
                  <a:srgbClr val="3C3C3B"/>
                </a:solidFill>
                <a:latin typeface="Calibri"/>
                <a:cs typeface="Calibri"/>
              </a:rPr>
              <a:t>e</a:t>
            </a:r>
            <a:r>
              <a:rPr sz="800" spc="-10" dirty="0">
                <a:solidFill>
                  <a:srgbClr val="3C3C3B"/>
                </a:solidFill>
                <a:latin typeface="Calibri"/>
                <a:cs typeface="Calibri"/>
              </a:rPr>
              <a:t>,</a:t>
            </a:r>
            <a:r>
              <a:rPr sz="800" spc="25" dirty="0">
                <a:solidFill>
                  <a:srgbClr val="3C3C3B"/>
                </a:solidFill>
                <a:latin typeface="Calibri"/>
                <a:cs typeface="Calibri"/>
              </a:rPr>
              <a:t> </a:t>
            </a:r>
            <a:r>
              <a:rPr sz="800" spc="-35" dirty="0">
                <a:solidFill>
                  <a:srgbClr val="3C3C3B"/>
                </a:solidFill>
                <a:latin typeface="Calibri"/>
                <a:cs typeface="Calibri"/>
              </a:rPr>
              <a:t>ca</a:t>
            </a:r>
            <a:r>
              <a:rPr sz="800" spc="-30" dirty="0">
                <a:solidFill>
                  <a:srgbClr val="3C3C3B"/>
                </a:solidFill>
                <a:latin typeface="Calibri"/>
                <a:cs typeface="Calibri"/>
              </a:rPr>
              <a:t>n</a:t>
            </a:r>
            <a:r>
              <a:rPr sz="800" spc="55" dirty="0">
                <a:solidFill>
                  <a:srgbClr val="3C3C3B"/>
                </a:solidFill>
                <a:latin typeface="Calibri"/>
                <a:cs typeface="Calibri"/>
              </a:rPr>
              <a:t> </a:t>
            </a:r>
            <a:r>
              <a:rPr sz="800" spc="-45" dirty="0">
                <a:solidFill>
                  <a:srgbClr val="3C3C3B"/>
                </a:solidFill>
                <a:latin typeface="Calibri"/>
                <a:cs typeface="Calibri"/>
              </a:rPr>
              <a:t>be</a:t>
            </a:r>
            <a:r>
              <a:rPr sz="800" spc="55" dirty="0">
                <a:solidFill>
                  <a:srgbClr val="3C3C3B"/>
                </a:solidFill>
                <a:latin typeface="Calibri"/>
                <a:cs typeface="Calibri"/>
              </a:rPr>
              <a:t> </a:t>
            </a:r>
            <a:r>
              <a:rPr sz="800" spc="-35" dirty="0">
                <a:solidFill>
                  <a:srgbClr val="3C3C3B"/>
                </a:solidFill>
                <a:latin typeface="Calibri"/>
                <a:cs typeface="Calibri"/>
              </a:rPr>
              <a:t>adapted</a:t>
            </a:r>
            <a:r>
              <a:rPr sz="800" spc="55" dirty="0">
                <a:solidFill>
                  <a:srgbClr val="3C3C3B"/>
                </a:solidFill>
                <a:latin typeface="Calibri"/>
                <a:cs typeface="Calibri"/>
              </a:rPr>
              <a:t> </a:t>
            </a:r>
            <a:r>
              <a:rPr sz="800" spc="-35" dirty="0">
                <a:solidFill>
                  <a:srgbClr val="3C3C3B"/>
                </a:solidFill>
                <a:latin typeface="Calibri"/>
                <a:cs typeface="Calibri"/>
              </a:rPr>
              <a:t>to</a:t>
            </a:r>
            <a:r>
              <a:rPr sz="800" spc="55" dirty="0">
                <a:solidFill>
                  <a:srgbClr val="3C3C3B"/>
                </a:solidFill>
                <a:latin typeface="Calibri"/>
                <a:cs typeface="Calibri"/>
              </a:rPr>
              <a:t> </a:t>
            </a:r>
            <a:r>
              <a:rPr sz="800" spc="-35" dirty="0">
                <a:solidFill>
                  <a:srgbClr val="3C3C3B"/>
                </a:solidFill>
                <a:latin typeface="Calibri"/>
                <a:cs typeface="Calibri"/>
              </a:rPr>
              <a:t>any</a:t>
            </a:r>
            <a:r>
              <a:rPr sz="800" spc="55" dirty="0">
                <a:solidFill>
                  <a:srgbClr val="3C3C3B"/>
                </a:solidFill>
                <a:latin typeface="Calibri"/>
                <a:cs typeface="Calibri"/>
              </a:rPr>
              <a:t> </a:t>
            </a:r>
            <a:r>
              <a:rPr sz="800" spc="-40" dirty="0">
                <a:solidFill>
                  <a:srgbClr val="3C3C3B"/>
                </a:solidFill>
                <a:latin typeface="Calibri"/>
                <a:cs typeface="Calibri"/>
              </a:rPr>
              <a:t>type</a:t>
            </a:r>
            <a:r>
              <a:rPr sz="800" spc="55" dirty="0">
                <a:solidFill>
                  <a:srgbClr val="3C3C3B"/>
                </a:solidFill>
                <a:latin typeface="Calibri"/>
                <a:cs typeface="Calibri"/>
              </a:rPr>
              <a:t> </a:t>
            </a:r>
            <a:r>
              <a:rPr sz="800" spc="-30" dirty="0">
                <a:solidFill>
                  <a:srgbClr val="3C3C3B"/>
                </a:solidFill>
                <a:latin typeface="Calibri"/>
                <a:cs typeface="Calibri"/>
              </a:rPr>
              <a:t>of</a:t>
            </a:r>
            <a:r>
              <a:rPr sz="800" spc="55" dirty="0">
                <a:solidFill>
                  <a:srgbClr val="3C3C3B"/>
                </a:solidFill>
                <a:latin typeface="Calibri"/>
                <a:cs typeface="Calibri"/>
              </a:rPr>
              <a:t> </a:t>
            </a:r>
            <a:r>
              <a:rPr sz="800" spc="-20" dirty="0">
                <a:solidFill>
                  <a:srgbClr val="3C3C3B"/>
                </a:solidFill>
                <a:latin typeface="Calibri"/>
                <a:cs typeface="Calibri"/>
              </a:rPr>
              <a:t>pillar</a:t>
            </a:r>
            <a:r>
              <a:rPr sz="800" spc="55" dirty="0">
                <a:solidFill>
                  <a:srgbClr val="3C3C3B"/>
                </a:solidFill>
                <a:latin typeface="Calibri"/>
                <a:cs typeface="Calibri"/>
              </a:rPr>
              <a:t> </a:t>
            </a:r>
            <a:r>
              <a:rPr sz="800" spc="-30" dirty="0">
                <a:solidFill>
                  <a:srgbClr val="3C3C3B"/>
                </a:solidFill>
                <a:latin typeface="Calibri"/>
                <a:cs typeface="Calibri"/>
              </a:rPr>
              <a:t>with</a:t>
            </a:r>
            <a:r>
              <a:rPr sz="800" spc="55" dirty="0">
                <a:solidFill>
                  <a:srgbClr val="3C3C3B"/>
                </a:solidFill>
                <a:latin typeface="Calibri"/>
                <a:cs typeface="Calibri"/>
              </a:rPr>
              <a:t> </a:t>
            </a:r>
            <a:r>
              <a:rPr sz="800" spc="-20" dirty="0">
                <a:solidFill>
                  <a:srgbClr val="3C3C3B"/>
                </a:solidFill>
                <a:latin typeface="Calibri"/>
                <a:cs typeface="Calibri"/>
              </a:rPr>
              <a:t>a</a:t>
            </a:r>
            <a:r>
              <a:rPr sz="800" spc="55" dirty="0">
                <a:solidFill>
                  <a:srgbClr val="3C3C3B"/>
                </a:solidFill>
                <a:latin typeface="Calibri"/>
                <a:cs typeface="Calibri"/>
              </a:rPr>
              <a:t> </a:t>
            </a:r>
            <a:r>
              <a:rPr sz="800" spc="-35" dirty="0">
                <a:solidFill>
                  <a:srgbClr val="3C3C3B"/>
                </a:solidFill>
                <a:latin typeface="Calibri"/>
                <a:cs typeface="Calibri"/>
              </a:rPr>
              <a:t>circular sectio</a:t>
            </a:r>
            <a:r>
              <a:rPr sz="800" spc="-40" dirty="0">
                <a:solidFill>
                  <a:srgbClr val="3C3C3B"/>
                </a:solidFill>
                <a:latin typeface="Calibri"/>
                <a:cs typeface="Calibri"/>
              </a:rPr>
              <a:t>n</a:t>
            </a:r>
            <a:r>
              <a:rPr sz="800" spc="10" dirty="0">
                <a:solidFill>
                  <a:srgbClr val="3C3C3B"/>
                </a:solidFill>
                <a:latin typeface="Calibri"/>
                <a:cs typeface="Calibri"/>
              </a:rPr>
              <a:t> </a:t>
            </a:r>
            <a:r>
              <a:rPr sz="800" spc="-30" dirty="0">
                <a:solidFill>
                  <a:srgbClr val="3C3C3B"/>
                </a:solidFill>
                <a:latin typeface="Calibri"/>
                <a:cs typeface="Calibri"/>
              </a:rPr>
              <a:t>and</a:t>
            </a:r>
            <a:r>
              <a:rPr sz="800" spc="10" dirty="0">
                <a:solidFill>
                  <a:srgbClr val="3C3C3B"/>
                </a:solidFill>
                <a:latin typeface="Calibri"/>
                <a:cs typeface="Calibri"/>
              </a:rPr>
              <a:t> </a:t>
            </a:r>
            <a:r>
              <a:rPr sz="800" spc="-35" dirty="0">
                <a:solidFill>
                  <a:srgbClr val="3C3C3B"/>
                </a:solidFill>
                <a:latin typeface="Calibri"/>
                <a:cs typeface="Calibri"/>
              </a:rPr>
              <a:t>double</a:t>
            </a:r>
            <a:r>
              <a:rPr sz="800" spc="10" dirty="0">
                <a:solidFill>
                  <a:srgbClr val="3C3C3B"/>
                </a:solidFill>
                <a:latin typeface="Calibri"/>
                <a:cs typeface="Calibri"/>
              </a:rPr>
              <a:t> </a:t>
            </a:r>
            <a:r>
              <a:rPr sz="800" spc="-30" dirty="0">
                <a:solidFill>
                  <a:srgbClr val="3C3C3B"/>
                </a:solidFill>
                <a:latin typeface="Calibri"/>
                <a:cs typeface="Calibri"/>
              </a:rPr>
              <a:t>clampin</a:t>
            </a:r>
            <a:r>
              <a:rPr sz="800" spc="-25" dirty="0">
                <a:solidFill>
                  <a:srgbClr val="3C3C3B"/>
                </a:solidFill>
                <a:latin typeface="Calibri"/>
                <a:cs typeface="Calibri"/>
              </a:rPr>
              <a:t>g</a:t>
            </a:r>
            <a:r>
              <a:rPr sz="800" spc="10" dirty="0">
                <a:solidFill>
                  <a:srgbClr val="3C3C3B"/>
                </a:solidFill>
                <a:latin typeface="Calibri"/>
                <a:cs typeface="Calibri"/>
              </a:rPr>
              <a:t> </a:t>
            </a:r>
            <a:r>
              <a:rPr sz="800" spc="-40" dirty="0">
                <a:solidFill>
                  <a:srgbClr val="3C3C3B"/>
                </a:solidFill>
                <a:latin typeface="Calibri"/>
                <a:cs typeface="Calibri"/>
              </a:rPr>
              <a:t>syste</a:t>
            </a:r>
            <a:r>
              <a:rPr sz="800" spc="-65" dirty="0">
                <a:solidFill>
                  <a:srgbClr val="3C3C3B"/>
                </a:solidFill>
                <a:latin typeface="Calibri"/>
                <a:cs typeface="Calibri"/>
              </a:rPr>
              <a:t>m</a:t>
            </a:r>
            <a:r>
              <a:rPr sz="800" spc="10" dirty="0">
                <a:solidFill>
                  <a:srgbClr val="3C3C3B"/>
                </a:solidFill>
                <a:latin typeface="Calibri"/>
                <a:cs typeface="Calibri"/>
              </a:rPr>
              <a:t> </a:t>
            </a:r>
            <a:r>
              <a:rPr sz="800" spc="-30" dirty="0">
                <a:solidFill>
                  <a:srgbClr val="3C3C3B"/>
                </a:solidFill>
                <a:latin typeface="Calibri"/>
                <a:cs typeface="Calibri"/>
              </a:rPr>
              <a:t>of</a:t>
            </a:r>
            <a:r>
              <a:rPr sz="800" spc="10" dirty="0">
                <a:solidFill>
                  <a:srgbClr val="3C3C3B"/>
                </a:solidFill>
                <a:latin typeface="Calibri"/>
                <a:cs typeface="Calibri"/>
              </a:rPr>
              <a:t> </a:t>
            </a:r>
            <a:r>
              <a:rPr sz="800" spc="-10" dirty="0">
                <a:solidFill>
                  <a:srgbClr val="3C3C3B"/>
                </a:solidFill>
                <a:latin typeface="Calibri"/>
                <a:cs typeface="Calibri"/>
              </a:rPr>
              <a:t>glas</a:t>
            </a:r>
            <a:r>
              <a:rPr sz="800" spc="-45" dirty="0">
                <a:solidFill>
                  <a:srgbClr val="3C3C3B"/>
                </a:solidFill>
                <a:latin typeface="Calibri"/>
                <a:cs typeface="Calibri"/>
              </a:rPr>
              <a:t>s</a:t>
            </a:r>
            <a:r>
              <a:rPr sz="800" spc="-10" dirty="0">
                <a:solidFill>
                  <a:srgbClr val="3C3C3B"/>
                </a:solidFill>
                <a:latin typeface="Calibri"/>
                <a:cs typeface="Calibri"/>
              </a:rPr>
              <a:t>.</a:t>
            </a:r>
            <a:endParaRPr sz="800" dirty="0">
              <a:latin typeface="Calibri"/>
              <a:cs typeface="Calibri"/>
            </a:endParaRPr>
          </a:p>
        </p:txBody>
      </p:sp>
      <p:sp>
        <p:nvSpPr>
          <p:cNvPr id="7" name="object 7"/>
          <p:cNvSpPr txBox="1"/>
          <p:nvPr/>
        </p:nvSpPr>
        <p:spPr>
          <a:xfrm>
            <a:off x="7770638" y="2634169"/>
            <a:ext cx="2477135" cy="635367"/>
          </a:xfrm>
          <a:prstGeom prst="rect">
            <a:avLst/>
          </a:prstGeom>
        </p:spPr>
        <p:txBody>
          <a:bodyPr vert="horz" wrap="square" lIns="0" tIns="0" rIns="0" bIns="0" rtlCol="0">
            <a:spAutoFit/>
          </a:bodyPr>
          <a:lstStyle/>
          <a:p>
            <a:pPr marL="12700" marR="5080" algn="just">
              <a:lnSpc>
                <a:spcPct val="104200"/>
              </a:lnSpc>
            </a:pPr>
            <a:r>
              <a:rPr lang="ru-RU" sz="800" spc="-10" dirty="0">
                <a:solidFill>
                  <a:srgbClr val="706F6F"/>
                </a:solidFill>
                <a:latin typeface="Calibri"/>
                <a:cs typeface="Calibri"/>
              </a:rPr>
              <a:t>Системы </a:t>
            </a:r>
            <a:r>
              <a:rPr lang="ru-RU" sz="800" spc="-10" dirty="0" err="1">
                <a:solidFill>
                  <a:srgbClr val="706F6F"/>
                </a:solidFill>
                <a:latin typeface="Calibri"/>
                <a:cs typeface="Calibri"/>
              </a:rPr>
              <a:t>Glass</a:t>
            </a:r>
            <a:r>
              <a:rPr lang="ru-RU" sz="800" spc="-10" dirty="0">
                <a:solidFill>
                  <a:srgbClr val="706F6F"/>
                </a:solidFill>
                <a:latin typeface="Calibri"/>
                <a:cs typeface="Calibri"/>
              </a:rPr>
              <a:t> 2R позволяют </a:t>
            </a:r>
            <a:r>
              <a:rPr lang="ru-RU" sz="800" spc="-10" dirty="0" smtClean="0">
                <a:solidFill>
                  <a:srgbClr val="706F6F"/>
                </a:solidFill>
                <a:latin typeface="Calibri"/>
                <a:cs typeface="Calibri"/>
              </a:rPr>
              <a:t>создавать </a:t>
            </a:r>
            <a:r>
              <a:rPr lang="ru-RU" sz="800" spc="-10" dirty="0">
                <a:solidFill>
                  <a:srgbClr val="706F6F"/>
                </a:solidFill>
                <a:latin typeface="Calibri"/>
                <a:cs typeface="Calibri"/>
              </a:rPr>
              <a:t>стеклянные </a:t>
            </a:r>
            <a:r>
              <a:rPr lang="ru-RU" sz="800" spc="-10" dirty="0" smtClean="0">
                <a:solidFill>
                  <a:srgbClr val="706F6F"/>
                </a:solidFill>
                <a:latin typeface="Calibri"/>
                <a:cs typeface="Calibri"/>
              </a:rPr>
              <a:t>изгороди </a:t>
            </a:r>
            <a:r>
              <a:rPr lang="ru-RU" sz="800" spc="-10" dirty="0">
                <a:solidFill>
                  <a:srgbClr val="706F6F"/>
                </a:solidFill>
                <a:latin typeface="Calibri"/>
                <a:cs typeface="Calibri"/>
              </a:rPr>
              <a:t>с </a:t>
            </a:r>
            <a:r>
              <a:rPr lang="ru-RU" sz="800" spc="-10" dirty="0" smtClean="0">
                <a:solidFill>
                  <a:srgbClr val="706F6F"/>
                </a:solidFill>
                <a:latin typeface="Calibri"/>
                <a:cs typeface="Calibri"/>
              </a:rPr>
              <a:t>зажимными опорами, </a:t>
            </a:r>
            <a:r>
              <a:rPr lang="ru-RU" sz="800" spc="-10" dirty="0">
                <a:solidFill>
                  <a:srgbClr val="706F6F"/>
                </a:solidFill>
                <a:latin typeface="Calibri"/>
                <a:cs typeface="Calibri"/>
              </a:rPr>
              <a:t>которые </a:t>
            </a:r>
            <a:r>
              <a:rPr lang="ru-RU" sz="800" spc="-10" dirty="0" smtClean="0">
                <a:solidFill>
                  <a:srgbClr val="706F6F"/>
                </a:solidFill>
                <a:latin typeface="Calibri"/>
                <a:cs typeface="Calibri"/>
              </a:rPr>
              <a:t>могут адаптироваться под любой вид опоры с </a:t>
            </a:r>
            <a:r>
              <a:rPr lang="ru-RU" sz="800" spc="-10" dirty="0">
                <a:solidFill>
                  <a:srgbClr val="706F6F"/>
                </a:solidFill>
                <a:latin typeface="Calibri"/>
                <a:cs typeface="Calibri"/>
              </a:rPr>
              <a:t>круглым сечением и двойной системой зажима из </a:t>
            </a:r>
            <a:r>
              <a:rPr lang="ru-RU" sz="800" spc="-10" dirty="0" smtClean="0">
                <a:solidFill>
                  <a:srgbClr val="706F6F"/>
                </a:solidFill>
                <a:latin typeface="Calibri"/>
                <a:cs typeface="Calibri"/>
              </a:rPr>
              <a:t>стекла, благодаря </a:t>
            </a:r>
            <a:r>
              <a:rPr lang="ru-RU" sz="800" spc="-10" dirty="0">
                <a:solidFill>
                  <a:srgbClr val="706F6F"/>
                </a:solidFill>
                <a:latin typeface="Calibri"/>
                <a:cs typeface="Calibri"/>
              </a:rPr>
              <a:t>сменному креплению</a:t>
            </a:r>
            <a:r>
              <a:rPr lang="ru-RU" sz="800" spc="-10" dirty="0" smtClean="0">
                <a:solidFill>
                  <a:srgbClr val="706F6F"/>
                </a:solidFill>
                <a:latin typeface="Calibri"/>
                <a:cs typeface="Calibri"/>
              </a:rPr>
              <a:t>.</a:t>
            </a:r>
            <a:endParaRPr sz="800" dirty="0">
              <a:latin typeface="Calibri"/>
              <a:cs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61758" y="7217222"/>
            <a:ext cx="1490980"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3</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txBox="1"/>
          <p:nvPr/>
        </p:nvSpPr>
        <p:spPr>
          <a:xfrm>
            <a:off x="2345300" y="3405601"/>
            <a:ext cx="7372984" cy="1107996"/>
          </a:xfrm>
          <a:prstGeom prst="rect">
            <a:avLst/>
          </a:prstGeom>
        </p:spPr>
        <p:txBody>
          <a:bodyPr vert="horz" wrap="square" lIns="0" tIns="0" rIns="0" bIns="0" rtlCol="0">
            <a:spAutoFit/>
          </a:bodyPr>
          <a:lstStyle/>
          <a:p>
            <a:pPr marL="12700">
              <a:lnSpc>
                <a:spcPct val="100000"/>
              </a:lnSpc>
            </a:pPr>
            <a:r>
              <a:rPr sz="1800" spc="-229" dirty="0">
                <a:solidFill>
                  <a:srgbClr val="3C3C3B"/>
                </a:solidFill>
                <a:latin typeface="Calibri"/>
                <a:cs typeface="Calibri"/>
              </a:rPr>
              <a:t>/</a:t>
            </a:r>
            <a:r>
              <a:rPr sz="1800" spc="25" dirty="0">
                <a:solidFill>
                  <a:srgbClr val="3C3C3B"/>
                </a:solidFill>
                <a:latin typeface="Calibri"/>
                <a:cs typeface="Calibri"/>
              </a:rPr>
              <a:t> </a:t>
            </a:r>
            <a:r>
              <a:rPr sz="1800" spc="-140" dirty="0">
                <a:solidFill>
                  <a:srgbClr val="3C3C3B"/>
                </a:solidFill>
                <a:latin typeface="Calibri"/>
                <a:cs typeface="Calibri"/>
              </a:rPr>
              <a:t>F</a:t>
            </a:r>
            <a:r>
              <a:rPr sz="1800" spc="-95" dirty="0">
                <a:solidFill>
                  <a:srgbClr val="3C3C3B"/>
                </a:solidFill>
                <a:latin typeface="Calibri"/>
                <a:cs typeface="Calibri"/>
              </a:rPr>
              <a:t>or</a:t>
            </a:r>
            <a:r>
              <a:rPr sz="1800" spc="25" dirty="0">
                <a:solidFill>
                  <a:srgbClr val="3C3C3B"/>
                </a:solidFill>
                <a:latin typeface="Calibri"/>
                <a:cs typeface="Calibri"/>
              </a:rPr>
              <a:t> </a:t>
            </a:r>
            <a:r>
              <a:rPr sz="1800" spc="-50" dirty="0">
                <a:solidFill>
                  <a:srgbClr val="3C3C3B"/>
                </a:solidFill>
                <a:latin typeface="Calibri"/>
                <a:cs typeface="Calibri"/>
              </a:rPr>
              <a:t>IA</a:t>
            </a:r>
            <a:r>
              <a:rPr sz="1800" spc="-95" dirty="0">
                <a:solidFill>
                  <a:srgbClr val="3C3C3B"/>
                </a:solidFill>
                <a:latin typeface="Calibri"/>
                <a:cs typeface="Calibri"/>
              </a:rPr>
              <a:t>M</a:t>
            </a:r>
            <a:r>
              <a:rPr sz="1800" spc="25" dirty="0">
                <a:solidFill>
                  <a:srgbClr val="3C3C3B"/>
                </a:solidFill>
                <a:latin typeface="Calibri"/>
                <a:cs typeface="Calibri"/>
              </a:rPr>
              <a:t> </a:t>
            </a:r>
            <a:r>
              <a:rPr sz="1800" spc="-50" dirty="0">
                <a:solidFill>
                  <a:srgbClr val="3C3C3B"/>
                </a:solidFill>
                <a:latin typeface="Calibri"/>
                <a:cs typeface="Calibri"/>
              </a:rPr>
              <a:t>Design</a:t>
            </a:r>
            <a:r>
              <a:rPr sz="1800" spc="20" dirty="0">
                <a:solidFill>
                  <a:srgbClr val="3C3C3B"/>
                </a:solidFill>
                <a:latin typeface="Calibri"/>
                <a:cs typeface="Calibri"/>
              </a:rPr>
              <a:t> </a:t>
            </a:r>
            <a:r>
              <a:rPr sz="1800" spc="-90" dirty="0">
                <a:solidFill>
                  <a:srgbClr val="3C3C3B"/>
                </a:solidFill>
                <a:latin typeface="Calibri"/>
                <a:cs typeface="Calibri"/>
              </a:rPr>
              <a:t>they</a:t>
            </a:r>
            <a:r>
              <a:rPr sz="1800" spc="25" dirty="0">
                <a:solidFill>
                  <a:srgbClr val="3C3C3B"/>
                </a:solidFill>
                <a:latin typeface="Calibri"/>
                <a:cs typeface="Calibri"/>
              </a:rPr>
              <a:t> </a:t>
            </a:r>
            <a:r>
              <a:rPr sz="1800" spc="-90" dirty="0">
                <a:solidFill>
                  <a:srgbClr val="3C3C3B"/>
                </a:solidFill>
                <a:latin typeface="Calibri"/>
                <a:cs typeface="Calibri"/>
              </a:rPr>
              <a:t>represent</a:t>
            </a:r>
            <a:r>
              <a:rPr sz="1800" spc="20" dirty="0">
                <a:solidFill>
                  <a:srgbClr val="3C3C3B"/>
                </a:solidFill>
                <a:latin typeface="Calibri"/>
                <a:cs typeface="Calibri"/>
              </a:rPr>
              <a:t> </a:t>
            </a:r>
            <a:r>
              <a:rPr sz="1800" spc="-70" dirty="0">
                <a:solidFill>
                  <a:srgbClr val="3C3C3B"/>
                </a:solidFill>
                <a:latin typeface="Calibri"/>
                <a:cs typeface="Calibri"/>
              </a:rPr>
              <a:t>safe</a:t>
            </a:r>
            <a:r>
              <a:rPr sz="1800" spc="-50" dirty="0">
                <a:solidFill>
                  <a:srgbClr val="3C3C3B"/>
                </a:solidFill>
                <a:latin typeface="Calibri"/>
                <a:cs typeface="Calibri"/>
              </a:rPr>
              <a:t>t</a:t>
            </a:r>
            <a:r>
              <a:rPr sz="1800" spc="-229" dirty="0">
                <a:solidFill>
                  <a:srgbClr val="3C3C3B"/>
                </a:solidFill>
                <a:latin typeface="Calibri"/>
                <a:cs typeface="Calibri"/>
              </a:rPr>
              <a:t>y</a:t>
            </a:r>
            <a:r>
              <a:rPr sz="1800" spc="-25" dirty="0">
                <a:solidFill>
                  <a:srgbClr val="3C3C3B"/>
                </a:solidFill>
                <a:latin typeface="Calibri"/>
                <a:cs typeface="Calibri"/>
              </a:rPr>
              <a:t>,</a:t>
            </a:r>
            <a:r>
              <a:rPr sz="1800" spc="-45" dirty="0">
                <a:solidFill>
                  <a:srgbClr val="3C3C3B"/>
                </a:solidFill>
                <a:latin typeface="Calibri"/>
                <a:cs typeface="Calibri"/>
              </a:rPr>
              <a:t> </a:t>
            </a:r>
            <a:r>
              <a:rPr sz="1800" spc="-55" dirty="0">
                <a:solidFill>
                  <a:srgbClr val="3C3C3B"/>
                </a:solidFill>
                <a:latin typeface="Calibri"/>
                <a:cs typeface="Calibri"/>
              </a:rPr>
              <a:t>technological</a:t>
            </a:r>
            <a:r>
              <a:rPr sz="1800" spc="20" dirty="0">
                <a:solidFill>
                  <a:srgbClr val="3C3C3B"/>
                </a:solidFill>
                <a:latin typeface="Calibri"/>
                <a:cs typeface="Calibri"/>
              </a:rPr>
              <a:t> </a:t>
            </a:r>
            <a:r>
              <a:rPr sz="1800" spc="-80" dirty="0">
                <a:solidFill>
                  <a:srgbClr val="3C3C3B"/>
                </a:solidFill>
                <a:latin typeface="Calibri"/>
                <a:cs typeface="Calibri"/>
              </a:rPr>
              <a:t>research,</a:t>
            </a:r>
            <a:r>
              <a:rPr sz="1800" spc="-45" dirty="0">
                <a:solidFill>
                  <a:srgbClr val="3C3C3B"/>
                </a:solidFill>
                <a:latin typeface="Calibri"/>
                <a:cs typeface="Calibri"/>
              </a:rPr>
              <a:t> </a:t>
            </a:r>
            <a:r>
              <a:rPr sz="1800" spc="-60" dirty="0">
                <a:solidFill>
                  <a:srgbClr val="3C3C3B"/>
                </a:solidFill>
                <a:latin typeface="Calibri"/>
                <a:cs typeface="Calibri"/>
              </a:rPr>
              <a:t>design</a:t>
            </a:r>
            <a:r>
              <a:rPr sz="1800" spc="20" dirty="0">
                <a:solidFill>
                  <a:srgbClr val="3C3C3B"/>
                </a:solidFill>
                <a:latin typeface="Calibri"/>
                <a:cs typeface="Calibri"/>
              </a:rPr>
              <a:t> </a:t>
            </a:r>
            <a:r>
              <a:rPr sz="1800" spc="-65" dirty="0">
                <a:solidFill>
                  <a:srgbClr val="3C3C3B"/>
                </a:solidFill>
                <a:latin typeface="Calibri"/>
                <a:cs typeface="Calibri"/>
              </a:rPr>
              <a:t>and</a:t>
            </a:r>
            <a:r>
              <a:rPr sz="1800" spc="20" dirty="0">
                <a:solidFill>
                  <a:srgbClr val="3C3C3B"/>
                </a:solidFill>
                <a:latin typeface="Calibri"/>
                <a:cs typeface="Calibri"/>
              </a:rPr>
              <a:t> </a:t>
            </a:r>
            <a:r>
              <a:rPr sz="1800" spc="-50" dirty="0">
                <a:solidFill>
                  <a:srgbClr val="3C3C3B"/>
                </a:solidFill>
                <a:latin typeface="Calibri"/>
                <a:cs typeface="Calibri"/>
              </a:rPr>
              <a:t>reliability</a:t>
            </a:r>
            <a:r>
              <a:rPr sz="1800" spc="20" dirty="0">
                <a:solidFill>
                  <a:srgbClr val="3C3C3B"/>
                </a:solidFill>
                <a:latin typeface="Calibri"/>
                <a:cs typeface="Calibri"/>
              </a:rPr>
              <a:t> </a:t>
            </a:r>
            <a:r>
              <a:rPr sz="1800" spc="-229" dirty="0">
                <a:solidFill>
                  <a:srgbClr val="3C3C3B"/>
                </a:solidFill>
                <a:latin typeface="Calibri"/>
                <a:cs typeface="Calibri"/>
              </a:rPr>
              <a:t>/</a:t>
            </a:r>
            <a:endParaRPr sz="1800" dirty="0">
              <a:latin typeface="Calibri"/>
              <a:cs typeface="Calibri"/>
            </a:endParaRPr>
          </a:p>
          <a:p>
            <a:pPr>
              <a:lnSpc>
                <a:spcPct val="100000"/>
              </a:lnSpc>
              <a:spcBef>
                <a:spcPts val="21"/>
              </a:spcBef>
            </a:pPr>
            <a:endParaRPr sz="1800" dirty="0">
              <a:latin typeface="Times New Roman"/>
              <a:cs typeface="Times New Roman"/>
            </a:endParaRPr>
          </a:p>
          <a:p>
            <a:pPr marL="12700"/>
            <a:r>
              <a:rPr lang="ru-RU" dirty="0" smtId="4294967295">
                <a:solidFill>
                  <a:srgbClr val="706F6F"/>
                </a:solidFill>
                <a:highlight>
                  <a:srgbClr val="000000">
                    <a:alpha val="0"/>
                  </a:srgbClr>
                </a:highlight>
                <a:cs typeface="Arial Narrow"/>
              </a:rPr>
              <a:t>/ Для компании IAM </a:t>
            </a:r>
            <a:r>
              <a:rPr lang="ru-RU" dirty="0" err="1" smtId="4294967295">
                <a:solidFill>
                  <a:srgbClr val="706F6F"/>
                </a:solidFill>
                <a:highlight>
                  <a:srgbClr val="000000">
                    <a:alpha val="0"/>
                  </a:srgbClr>
                </a:highlight>
                <a:cs typeface="Arial Narrow"/>
              </a:rPr>
              <a:t>Design</a:t>
            </a:r>
            <a:r>
              <a:rPr lang="ru-RU" dirty="0" smtId="4294967295">
                <a:solidFill>
                  <a:srgbClr val="706F6F"/>
                </a:solidFill>
                <a:highlight>
                  <a:srgbClr val="000000">
                    <a:alpha val="0"/>
                  </a:srgbClr>
                </a:highlight>
                <a:cs typeface="Arial Narrow"/>
              </a:rPr>
              <a:t> они представляют собой безопасность, результат тщательных технологических исследований, приятный дизайн и надежность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48</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187" y="457200"/>
            <a:ext cx="3082823" cy="308538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97998" y="458470"/>
            <a:ext cx="3096006" cy="309599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150696" y="457212"/>
            <a:ext cx="3082836" cy="3097250"/>
          </a:xfrm>
          <a:prstGeom prst="rect">
            <a:avLst/>
          </a:prstGeom>
          <a:blipFill>
            <a:blip r:embed="rId5" cstate="print"/>
            <a:stretch>
              <a:fillRect/>
            </a:stretch>
          </a:blipFill>
        </p:spPr>
        <p:txBody>
          <a:bodyPr wrap="square" lIns="0" tIns="0" rIns="0" bIns="0" rtlCol="0"/>
          <a:lstStyle/>
          <a:p>
            <a:endParaRPr/>
          </a:p>
        </p:txBody>
      </p:sp>
      <p:sp>
        <p:nvSpPr>
          <p:cNvPr id="50" name="object 50"/>
          <p:cNvSpPr txBox="1"/>
          <p:nvPr/>
        </p:nvSpPr>
        <p:spPr>
          <a:xfrm>
            <a:off x="2197698" y="2741591"/>
            <a:ext cx="3477260" cy="322580"/>
          </a:xfrm>
          <a:prstGeom prst="rect">
            <a:avLst/>
          </a:prstGeom>
        </p:spPr>
        <p:txBody>
          <a:bodyPr vert="horz" wrap="square" lIns="0" tIns="0" rIns="0" bIns="0" rtlCol="0">
            <a:spAutoFit/>
          </a:bodyPr>
          <a:lstStyle/>
          <a:p>
            <a:pPr marR="5080" algn="r">
              <a:lnSpc>
                <a:spcPct val="100000"/>
              </a:lnSpc>
            </a:pPr>
            <a:r>
              <a:rPr sz="800" b="1" spc="5" dirty="0">
                <a:solidFill>
                  <a:srgbClr val="FFFFFF"/>
                </a:solidFill>
                <a:latin typeface="Calibri"/>
                <a:cs typeface="Calibri"/>
              </a:rPr>
              <a:t>2</a:t>
            </a:r>
            <a:endParaRPr sz="800">
              <a:latin typeface="Calibri"/>
              <a:cs typeface="Calibri"/>
            </a:endParaRPr>
          </a:p>
          <a:p>
            <a:pPr marL="12700">
              <a:lnSpc>
                <a:spcPct val="100000"/>
              </a:lnSpc>
              <a:spcBef>
                <a:spcPts val="575"/>
              </a:spcBef>
            </a:pPr>
            <a:r>
              <a:rPr sz="800" b="1" spc="5" dirty="0">
                <a:solidFill>
                  <a:srgbClr val="FFFFFF"/>
                </a:solidFill>
                <a:latin typeface="Calibri"/>
                <a:cs typeface="Calibri"/>
              </a:rPr>
              <a:t>1</a:t>
            </a:r>
            <a:endParaRPr sz="800">
              <a:latin typeface="Calibri"/>
              <a:cs typeface="Calibri"/>
            </a:endParaRPr>
          </a:p>
        </p:txBody>
      </p:sp>
      <p:sp>
        <p:nvSpPr>
          <p:cNvPr id="51" name="object 51"/>
          <p:cNvSpPr txBox="1"/>
          <p:nvPr/>
        </p:nvSpPr>
        <p:spPr>
          <a:xfrm>
            <a:off x="5834774" y="1989751"/>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3</a:t>
            </a:r>
            <a:endParaRPr sz="800">
              <a:latin typeface="Calibri"/>
              <a:cs typeface="Calibri"/>
            </a:endParaRPr>
          </a:p>
        </p:txBody>
      </p:sp>
      <p:sp>
        <p:nvSpPr>
          <p:cNvPr id="81" name="object 81"/>
          <p:cNvSpPr txBox="1"/>
          <p:nvPr/>
        </p:nvSpPr>
        <p:spPr>
          <a:xfrm>
            <a:off x="5468299" y="6884248"/>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82" name="object 82"/>
          <p:cNvSpPr/>
          <p:nvPr/>
        </p:nvSpPr>
        <p:spPr>
          <a:xfrm>
            <a:off x="5295779"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83" name="object 83"/>
          <p:cNvSpPr/>
          <p:nvPr/>
        </p:nvSpPr>
        <p:spPr>
          <a:xfrm>
            <a:off x="5248261"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84" name="object 84"/>
          <p:cNvSpPr/>
          <p:nvPr/>
        </p:nvSpPr>
        <p:spPr>
          <a:xfrm>
            <a:off x="5162994"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85" name="object 85"/>
          <p:cNvSpPr txBox="1"/>
          <p:nvPr/>
        </p:nvSpPr>
        <p:spPr>
          <a:xfrm>
            <a:off x="4049900" y="6884248"/>
            <a:ext cx="1059428"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86" name="object 86"/>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87" name="object 87"/>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88" name="object 88"/>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89" name="object 89"/>
          <p:cNvSpPr txBox="1"/>
          <p:nvPr/>
        </p:nvSpPr>
        <p:spPr>
          <a:xfrm>
            <a:off x="444500" y="165018"/>
            <a:ext cx="828675" cy="215900"/>
          </a:xfrm>
          <a:prstGeom prst="rect">
            <a:avLst/>
          </a:prstGeom>
        </p:spPr>
        <p:txBody>
          <a:bodyPr vert="horz" wrap="square" lIns="0" tIns="0" rIns="0" bIns="0" rtlCol="0">
            <a:spAutoFit/>
          </a:bodyPr>
          <a:lstStyle/>
          <a:p>
            <a:pPr marL="12700">
              <a:lnSpc>
                <a:spcPct val="100000"/>
              </a:lnSpc>
            </a:pPr>
            <a:r>
              <a:rPr sz="1500" spc="-35" dirty="0">
                <a:solidFill>
                  <a:srgbClr val="3C3C3B"/>
                </a:solidFill>
                <a:latin typeface="Futura Bk BT"/>
                <a:cs typeface="Futura Bk BT"/>
              </a:rPr>
              <a:t>GLASS</a:t>
            </a:r>
            <a:r>
              <a:rPr sz="1500" spc="-15" dirty="0">
                <a:solidFill>
                  <a:srgbClr val="3C3C3B"/>
                </a:solidFill>
                <a:latin typeface="Futura Bk BT"/>
                <a:cs typeface="Futura Bk BT"/>
              </a:rPr>
              <a:t> </a:t>
            </a:r>
            <a:r>
              <a:rPr sz="1500" spc="-25" dirty="0">
                <a:solidFill>
                  <a:srgbClr val="3C3C3B"/>
                </a:solidFill>
                <a:latin typeface="Futura Bk BT"/>
                <a:cs typeface="Futura Bk BT"/>
              </a:rPr>
              <a:t>2R</a:t>
            </a:r>
            <a:endParaRPr sz="1500">
              <a:latin typeface="Futura Bk BT"/>
              <a:cs typeface="Futura Bk BT"/>
            </a:endParaRPr>
          </a:p>
        </p:txBody>
      </p:sp>
      <p:sp>
        <p:nvSpPr>
          <p:cNvPr id="90" name="object 90"/>
          <p:cNvSpPr txBox="1"/>
          <p:nvPr/>
        </p:nvSpPr>
        <p:spPr>
          <a:xfrm>
            <a:off x="9777221" y="6625489"/>
            <a:ext cx="396240" cy="314960"/>
          </a:xfrm>
          <a:prstGeom prst="rect">
            <a:avLst/>
          </a:prstGeom>
        </p:spPr>
        <p:txBody>
          <a:bodyPr vert="horz" wrap="square" lIns="0" tIns="0" rIns="0" bIns="0" rtlCol="0">
            <a:spAutoFit/>
          </a:bodyPr>
          <a:lstStyle/>
          <a:p>
            <a:pPr marL="12700">
              <a:lnSpc>
                <a:spcPts val="2030"/>
              </a:lnSpc>
            </a:pPr>
            <a:r>
              <a:rPr sz="1750" b="1" spc="-20" dirty="0">
                <a:solidFill>
                  <a:srgbClr val="E5007D"/>
                </a:solidFill>
                <a:latin typeface="Calibri"/>
                <a:cs typeface="Calibri"/>
              </a:rPr>
              <a:t>BIM</a:t>
            </a:r>
            <a:endParaRPr sz="1750">
              <a:latin typeface="Calibri"/>
              <a:cs typeface="Calibri"/>
            </a:endParaRPr>
          </a:p>
          <a:p>
            <a:pPr marL="31750">
              <a:lnSpc>
                <a:spcPts val="59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endParaRPr sz="550">
              <a:latin typeface="Calibri"/>
              <a:cs typeface="Calibri"/>
            </a:endParaRPr>
          </a:p>
        </p:txBody>
      </p:sp>
      <p:graphicFrame>
        <p:nvGraphicFramePr>
          <p:cNvPr id="91" name="Таблица 90"/>
          <p:cNvGraphicFramePr>
            <a:graphicFrameLocks noGrp="1"/>
          </p:cNvGraphicFramePr>
          <p:nvPr>
            <p:extLst>
              <p:ext uri="{D42A27DB-BD31-4B8C-83A1-F6EECF244321}">
                <p14:modId xmlns:p14="http://schemas.microsoft.com/office/powerpoint/2010/main" xmlns="" val="2265026157"/>
              </p:ext>
            </p:extLst>
          </p:nvPr>
        </p:nvGraphicFramePr>
        <p:xfrm>
          <a:off x="485958" y="3684548"/>
          <a:ext cx="3060000" cy="2151476"/>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2151476">
                <a:tc>
                  <a:txBody>
                    <a:bodyPr/>
                    <a:lstStyle/>
                    <a:p>
                      <a:pPr>
                        <a:spcAft>
                          <a:spcPts val="600"/>
                        </a:spcAft>
                      </a:pPr>
                      <a:r>
                        <a:rPr lang="en-US" sz="700" b="0" dirty="0" smtClean="0">
                          <a:solidFill>
                            <a:srgbClr val="3C3C3B"/>
                          </a:solidFill>
                          <a:latin typeface="Arial Narrow" pitchFamily="34" charset="0"/>
                          <a:ea typeface="Times New Roman"/>
                        </a:rPr>
                        <a:t>General Characteristics</a:t>
                      </a:r>
                      <a:endParaRPr lang="ru-RU" sz="700" b="0" dirty="0" smtClean="0">
                        <a:latin typeface="Arial Narrow" pitchFamily="34" charset="0"/>
                        <a:ea typeface="Times New Roman"/>
                      </a:endParaRPr>
                    </a:p>
                    <a:p>
                      <a:pPr>
                        <a:spcAft>
                          <a:spcPts val="600"/>
                        </a:spcAft>
                      </a:pPr>
                      <a:r>
                        <a:rPr lang="en-US" sz="700" b="0" dirty="0" smtClean="0">
                          <a:solidFill>
                            <a:srgbClr val="3C3C3B"/>
                          </a:solidFill>
                          <a:latin typeface="Arial Narrow" pitchFamily="34" charset="0"/>
                          <a:ea typeface="Times New Roman"/>
                        </a:rPr>
                        <a:t>The Glass 2R systems are among the first in the IAM Design range dedicated to glass. Ideal for excellent visibility, they facilitate a design that loves transparencies.</a:t>
                      </a:r>
                      <a:endParaRPr lang="ru-RU" sz="700" b="0" dirty="0" smtClean="0">
                        <a:latin typeface="Arial Narrow" pitchFamily="34" charset="0"/>
                        <a:ea typeface="Times New Roman"/>
                      </a:endParaRPr>
                    </a:p>
                    <a:p>
                      <a:pPr>
                        <a:spcAft>
                          <a:spcPts val="600"/>
                        </a:spcAft>
                      </a:pPr>
                      <a:r>
                        <a:rPr lang="en-US" sz="700" b="0" dirty="0" smtClean="0">
                          <a:solidFill>
                            <a:srgbClr val="3C3C3B"/>
                          </a:solidFill>
                          <a:latin typeface="Arial Narrow" pitchFamily="34" charset="0"/>
                          <a:ea typeface="Times New Roman"/>
                        </a:rPr>
                        <a:t>They are available in 2 standard versions: for anchoring to the floor or for anchoring to the wall.</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Общие характеристики</a:t>
                      </a:r>
                    </a:p>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Системы </a:t>
                      </a:r>
                      <a:r>
                        <a:rPr lang="ru-RU" sz="700" b="0" kern="1200" dirty="0" err="1" smtClean="0">
                          <a:solidFill>
                            <a:srgbClr val="3C3C3B"/>
                          </a:solidFill>
                          <a:latin typeface="Arial Narrow" pitchFamily="34" charset="0"/>
                          <a:ea typeface="Times New Roman"/>
                          <a:cs typeface="+mn-cs"/>
                        </a:rPr>
                        <a:t>Glass</a:t>
                      </a:r>
                      <a:r>
                        <a:rPr lang="ru-RU" sz="700" b="0" kern="1200" dirty="0" smtClean="0">
                          <a:solidFill>
                            <a:srgbClr val="3C3C3B"/>
                          </a:solidFill>
                          <a:latin typeface="Arial Narrow" pitchFamily="34" charset="0"/>
                          <a:ea typeface="Times New Roman"/>
                          <a:cs typeface="+mn-cs"/>
                        </a:rPr>
                        <a:t> 2R являются одними из первых в линейке продукции IAM </a:t>
                      </a:r>
                      <a:r>
                        <a:rPr lang="ru-RU" sz="700" b="0" kern="1200" dirty="0" err="1" smtClean="0">
                          <a:solidFill>
                            <a:srgbClr val="3C3C3B"/>
                          </a:solidFill>
                          <a:latin typeface="Arial Narrow" pitchFamily="34" charset="0"/>
                          <a:ea typeface="Times New Roman"/>
                          <a:cs typeface="+mn-cs"/>
                        </a:rPr>
                        <a:t>Design</a:t>
                      </a:r>
                      <a:r>
                        <a:rPr lang="ru-RU" sz="700" b="0" kern="1200" dirty="0" smtClean="0">
                          <a:solidFill>
                            <a:srgbClr val="3C3C3B"/>
                          </a:solidFill>
                          <a:latin typeface="Arial Narrow" pitchFamily="34" charset="0"/>
                          <a:ea typeface="Times New Roman"/>
                          <a:cs typeface="+mn-cs"/>
                        </a:rPr>
                        <a:t>, разработанной для стеклянных конструкций. Идеально подходят для конструкций с превосходной видимостью, они выполняют вспомогательную роль в дизайне, где используются прозрачные элементы.</a:t>
                      </a:r>
                    </a:p>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Они доступны в 2 стандартных версиях: для крепления к полу или для крепления к стене.</a:t>
                      </a:r>
                      <a:endParaRPr lang="ru-RU" sz="700" b="0" kern="1200" dirty="0">
                        <a:solidFill>
                          <a:srgbClr val="3C3C3B"/>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92" name="Таблица 91"/>
          <p:cNvGraphicFramePr>
            <a:graphicFrameLocks noGrp="1"/>
          </p:cNvGraphicFramePr>
          <p:nvPr>
            <p:extLst>
              <p:ext uri="{D42A27DB-BD31-4B8C-83A1-F6EECF244321}">
                <p14:modId xmlns:p14="http://schemas.microsoft.com/office/powerpoint/2010/main" xmlns="" val="1669861386"/>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rgbClr val="3C3C3B"/>
                          </a:solidFill>
                          <a:latin typeface="+mn-lt"/>
                          <a:ea typeface="Times New Roman"/>
                        </a:rPr>
                        <a:t>Technical Features and configuration</a:t>
                      </a:r>
                      <a:endParaRPr lang="ru-RU" sz="700" b="0" dirty="0" smtClean="0">
                        <a:latin typeface="+mn-lt"/>
                        <a:ea typeface="Times New Roman"/>
                      </a:endParaRPr>
                    </a:p>
                    <a:p>
                      <a:pPr marL="177800" indent="-177800">
                        <a:spcAft>
                          <a:spcPts val="600"/>
                        </a:spcAft>
                      </a:pPr>
                      <a:r>
                        <a:rPr lang="en-US" sz="700" b="0" dirty="0" smtClean="0">
                          <a:solidFill>
                            <a:srgbClr val="3C3C3B"/>
                          </a:solidFill>
                          <a:latin typeface="+mn-lt"/>
                          <a:ea typeface="Times New Roman"/>
                        </a:rPr>
                        <a:t>1	Structure in stainless steel AISI 304 or AISI 316 according to the requirements of use.</a:t>
                      </a:r>
                      <a:endParaRPr lang="ru-RU" sz="700" b="0" dirty="0" smtClean="0">
                        <a:latin typeface="+mn-lt"/>
                        <a:ea typeface="Times New Roman"/>
                      </a:endParaRPr>
                    </a:p>
                    <a:p>
                      <a:pPr marL="177800" indent="-177800">
                        <a:spcAft>
                          <a:spcPts val="600"/>
                        </a:spcAft>
                      </a:pPr>
                      <a:r>
                        <a:rPr lang="en-US" sz="700" b="0" dirty="0" smtClean="0">
                          <a:solidFill>
                            <a:srgbClr val="3C3C3B"/>
                          </a:solidFill>
                          <a:latin typeface="+mn-lt"/>
                          <a:ea typeface="Times New Roman"/>
                        </a:rPr>
                        <a:t>2	Detail of the glass clamping system.</a:t>
                      </a:r>
                      <a:endParaRPr lang="ru-RU" sz="700" b="0" dirty="0" smtClean="0">
                        <a:latin typeface="+mn-lt"/>
                        <a:ea typeface="Times New Roman"/>
                      </a:endParaRPr>
                    </a:p>
                    <a:p>
                      <a:pPr marL="177800" indent="-177800">
                        <a:spcAft>
                          <a:spcPts val="600"/>
                        </a:spcAft>
                      </a:pPr>
                      <a:r>
                        <a:rPr lang="en-US" sz="700" b="0" dirty="0" smtClean="0">
                          <a:solidFill>
                            <a:srgbClr val="3C3C3B"/>
                          </a:solidFill>
                          <a:latin typeface="+mn-lt"/>
                          <a:ea typeface="Times New Roman"/>
                        </a:rPr>
                        <a:t>3	Many glass thicknesses from 8 mm monolithic to 17,52 mm laminated can be used.</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mn-lt"/>
                          <a:ea typeface="Times New Roman"/>
                          <a:cs typeface="+mn-cs"/>
                        </a:rPr>
                        <a:t>Технические характеристики и конфигурация</a:t>
                      </a:r>
                    </a:p>
                    <a:p>
                      <a:pPr marL="177800" indent="-177800" algn="l" defTabSz="1043148" rtl="0" eaLnBrk="1" latinLnBrk="0" hangingPunct="1">
                        <a:spcAft>
                          <a:spcPts val="600"/>
                        </a:spcAft>
                      </a:pPr>
                      <a:r>
                        <a:rPr lang="ru-RU" sz="700" b="0" kern="1200" dirty="0" smtClean="0">
                          <a:solidFill>
                            <a:srgbClr val="3C3C3B"/>
                          </a:solidFill>
                          <a:latin typeface="+mn-lt"/>
                          <a:ea typeface="Times New Roman"/>
                          <a:cs typeface="+mn-cs"/>
                        </a:rPr>
                        <a:t>1 	Конструкция из нержавеющей стали AISI 304 или AISI 316 в соответствии с требованиями по применению.</a:t>
                      </a:r>
                    </a:p>
                    <a:p>
                      <a:pPr marL="177800" indent="-177800" algn="l" defTabSz="1043148" rtl="0" eaLnBrk="1" latinLnBrk="0" hangingPunct="1">
                        <a:spcAft>
                          <a:spcPts val="600"/>
                        </a:spcAft>
                      </a:pPr>
                      <a:r>
                        <a:rPr lang="ru-RU" sz="700" b="0" kern="1200" dirty="0" smtClean="0">
                          <a:solidFill>
                            <a:srgbClr val="3C3C3B"/>
                          </a:solidFill>
                          <a:latin typeface="+mn-lt"/>
                          <a:ea typeface="Times New Roman"/>
                          <a:cs typeface="+mn-cs"/>
                        </a:rPr>
                        <a:t>2 	Деталь системы зажима стекла.</a:t>
                      </a:r>
                    </a:p>
                    <a:p>
                      <a:pPr marL="177800" indent="-177800" algn="l" defTabSz="1043148" rtl="0" eaLnBrk="1" latinLnBrk="0" hangingPunct="1">
                        <a:spcAft>
                          <a:spcPts val="600"/>
                        </a:spcAft>
                      </a:pPr>
                      <a:r>
                        <a:rPr lang="ru-RU" sz="700" b="0" kern="1200" dirty="0" smtClean="0">
                          <a:solidFill>
                            <a:srgbClr val="3C3C3B"/>
                          </a:solidFill>
                          <a:latin typeface="+mn-lt"/>
                          <a:ea typeface="Times New Roman"/>
                          <a:cs typeface="+mn-cs"/>
                        </a:rPr>
                        <a:t>3 	Можно использовать стекло с широким диапазоном толщины, а именно от 8 мм до 17,52 мм.</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93" name="Таблица 92"/>
          <p:cNvGraphicFramePr>
            <a:graphicFrameLocks noGrp="1"/>
          </p:cNvGraphicFramePr>
          <p:nvPr>
            <p:extLst>
              <p:ext uri="{D42A27DB-BD31-4B8C-83A1-F6EECF244321}">
                <p14:modId xmlns:p14="http://schemas.microsoft.com/office/powerpoint/2010/main" xmlns="" val="2610724461"/>
              </p:ext>
            </p:extLst>
          </p:nvPr>
        </p:nvGraphicFramePr>
        <p:xfrm>
          <a:off x="7161114" y="3684548"/>
          <a:ext cx="3060000" cy="145884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rgbClr val="3C3C3B"/>
                          </a:solidFill>
                          <a:latin typeface="+mn-lt"/>
                          <a:ea typeface="Times New Roman"/>
                        </a:rPr>
                        <a:t>Glass 2R SPECS:</a:t>
                      </a:r>
                      <a:endParaRPr lang="ru-RU" sz="700" b="0" dirty="0" smtClean="0">
                        <a:latin typeface="+mn-lt"/>
                        <a:ea typeface="Times New Roman"/>
                      </a:endParaRPr>
                    </a:p>
                    <a:p>
                      <a:pPr>
                        <a:spcAft>
                          <a:spcPts val="0"/>
                        </a:spcAft>
                      </a:pPr>
                      <a:endParaRPr lang="en-US" sz="700" b="0" dirty="0" smtClean="0">
                        <a:solidFill>
                          <a:srgbClr val="3C3C3B"/>
                        </a:solidFill>
                        <a:latin typeface="+mn-lt"/>
                        <a:ea typeface="Times New Roman"/>
                        <a:cs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Ideal for home and public use;</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Easy to install and move;</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No welding is necessary during the installation;</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Possibility of use with safety plug or external plug without drilling the glass;</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Simple design;</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Customizable color and finish;</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Технические характеристики </a:t>
                      </a:r>
                      <a:r>
                        <a:rPr lang="en-US" sz="700" b="0" kern="1200" dirty="0" smtClean="0">
                          <a:solidFill>
                            <a:srgbClr val="3C3C3B"/>
                          </a:solidFill>
                          <a:latin typeface="+mn-lt"/>
                          <a:ea typeface="Times New Roman"/>
                          <a:cs typeface="Times New Roman"/>
                        </a:rPr>
                        <a:t>Glass 2R</a:t>
                      </a:r>
                      <a:r>
                        <a:rPr lang="ru-RU" sz="700" b="0" kern="1200" dirty="0" smtClean="0">
                          <a:solidFill>
                            <a:srgbClr val="3C3C3B"/>
                          </a:solidFill>
                          <a:latin typeface="+mn-lt"/>
                          <a:ea typeface="Times New Roman"/>
                          <a:cs typeface="Times New Roman"/>
                        </a:rPr>
                        <a:t>:</a:t>
                      </a:r>
                      <a:r>
                        <a:rPr lang="en-US" sz="700" b="0" kern="1200" dirty="0" smtClean="0">
                          <a:solidFill>
                            <a:srgbClr val="3C3C3B"/>
                          </a:solidFill>
                          <a:latin typeface="+mn-lt"/>
                          <a:ea typeface="Times New Roman"/>
                          <a:cs typeface="Times New Roman"/>
                        </a:rPr>
                        <a:t> </a:t>
                      </a:r>
                      <a:endParaRPr lang="ru-RU" sz="700" b="0" kern="1200" dirty="0" smtClean="0">
                        <a:solidFill>
                          <a:srgbClr val="3C3C3B"/>
                        </a:solidFill>
                        <a:latin typeface="+mn-lt"/>
                        <a:ea typeface="Times New Roman"/>
                        <a:cs typeface="Times New Roman"/>
                      </a:endParaRPr>
                    </a:p>
                    <a:p>
                      <a:pPr marL="90488" indent="-90488" algn="l" defTabSz="1043148" rtl="0" eaLnBrk="1" latinLnBrk="0" hangingPunct="1">
                        <a:spcAft>
                          <a:spcPts val="0"/>
                        </a:spcAft>
                      </a:pPr>
                      <a:endParaRPr lang="ru-RU" sz="700" b="0" kern="1200" dirty="0" smtClean="0">
                        <a:solidFill>
                          <a:srgbClr val="3C3C3B"/>
                        </a:solidFill>
                        <a:latin typeface="+mn-lt"/>
                        <a:ea typeface="Times New Roman"/>
                        <a:cs typeface="Times New Roman"/>
                      </a:endParaRP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Идеально подходит для бытового и общественного пользования;</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Простота установки и перемещения;</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Не требуется сварка во время установки;</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Возможность использования с предохранительной или внешней вставкой без сверления стекла;</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Простота конструкции;</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Цвет и отделка по желанию Заказчика;</a:t>
                      </a:r>
                      <a:endParaRPr lang="ru-RU" sz="700" b="0" kern="1200" dirty="0">
                        <a:solidFill>
                          <a:srgbClr val="3C3C3B"/>
                        </a:solidFill>
                        <a:latin typeface="+mn-lt"/>
                        <a:ea typeface="Times New Roman"/>
                        <a:cs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94" name="Таблица 93"/>
          <p:cNvGraphicFramePr>
            <a:graphicFrameLocks noGrp="1"/>
          </p:cNvGraphicFramePr>
          <p:nvPr>
            <p:extLst>
              <p:ext uri="{D42A27DB-BD31-4B8C-83A1-F6EECF244321}">
                <p14:modId xmlns:p14="http://schemas.microsoft.com/office/powerpoint/2010/main" xmlns="" val="2391162035"/>
              </p:ext>
            </p:extLst>
          </p:nvPr>
        </p:nvGraphicFramePr>
        <p:xfrm>
          <a:off x="7149863" y="5159665"/>
          <a:ext cx="3082502" cy="98640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16137">
                <a:tc>
                  <a:txBody>
                    <a:bodyPr/>
                    <a:lstStyle/>
                    <a:p>
                      <a:pPr>
                        <a:spcAft>
                          <a:spcPts val="0"/>
                        </a:spcAft>
                      </a:pPr>
                      <a:r>
                        <a:rPr lang="en-US" sz="600" b="0" dirty="0" smtClean="0">
                          <a:solidFill>
                            <a:srgbClr val="3C3C3B"/>
                          </a:solidFill>
                          <a:latin typeface="+mn-lt"/>
                          <a:ea typeface="Times New Roman"/>
                        </a:rPr>
                        <a:t>Designed for: home use and public places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Use: internal and external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Variations: floor or wall mounted</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Applications: stairs, balconies and balustrades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Material: AISI 316 and 304 stainless steel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Infill: glass from 8 to 17,52 mm</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Upper finish: satin or polished stainless steel</a:t>
                      </a:r>
                      <a:endParaRPr lang="ru-RU" sz="600" b="0" dirty="0">
                        <a:latin typeface="+mn-lt"/>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solidFill>
                          <a:latin typeface="+mn-lt"/>
                          <a:ea typeface="Times New Roman"/>
                        </a:rPr>
                        <a:t>Предназначен для: домашнего использования и общественных мест</a:t>
                      </a:r>
                    </a:p>
                    <a:p>
                      <a:pPr>
                        <a:spcAft>
                          <a:spcPts val="0"/>
                        </a:spcAft>
                      </a:pPr>
                      <a:r>
                        <a:rPr lang="ru-RU" sz="600" b="0" dirty="0" smtClean="0">
                          <a:solidFill>
                            <a:schemeClr val="tx1"/>
                          </a:solidFill>
                          <a:latin typeface="+mn-lt"/>
                          <a:ea typeface="Times New Roman"/>
                        </a:rPr>
                        <a:t>Использование: внутреннее и внешнее</a:t>
                      </a:r>
                    </a:p>
                    <a:p>
                      <a:pPr>
                        <a:spcAft>
                          <a:spcPts val="0"/>
                        </a:spcAft>
                      </a:pPr>
                      <a:r>
                        <a:rPr lang="ru-RU" sz="600" b="0" dirty="0" smtClean="0">
                          <a:solidFill>
                            <a:schemeClr val="tx1"/>
                          </a:solidFill>
                          <a:latin typeface="+mn-lt"/>
                          <a:ea typeface="Times New Roman"/>
                        </a:rPr>
                        <a:t>Вариации: напольные или настенные</a:t>
                      </a:r>
                    </a:p>
                    <a:p>
                      <a:pPr>
                        <a:spcAft>
                          <a:spcPts val="0"/>
                        </a:spcAft>
                      </a:pPr>
                      <a:r>
                        <a:rPr lang="ru-RU" sz="600" b="0" dirty="0" smtClean="0">
                          <a:solidFill>
                            <a:schemeClr val="tx1"/>
                          </a:solidFill>
                          <a:latin typeface="+mn-lt"/>
                          <a:ea typeface="Times New Roman"/>
                        </a:rPr>
                        <a:t>Области применения: лестницы, балконы и балюстрады</a:t>
                      </a:r>
                    </a:p>
                    <a:p>
                      <a:pPr>
                        <a:spcAft>
                          <a:spcPts val="0"/>
                        </a:spcAft>
                      </a:pPr>
                      <a:r>
                        <a:rPr lang="ru-RU" sz="600" b="0" dirty="0" smtClean="0">
                          <a:solidFill>
                            <a:schemeClr val="tx1"/>
                          </a:solidFill>
                          <a:latin typeface="+mn-lt"/>
                          <a:ea typeface="Times New Roman"/>
                        </a:rPr>
                        <a:t>Материал: нержавеющая сталь AISI 316 и 304</a:t>
                      </a:r>
                    </a:p>
                    <a:p>
                      <a:pPr>
                        <a:spcAft>
                          <a:spcPts val="0"/>
                        </a:spcAft>
                      </a:pPr>
                      <a:r>
                        <a:rPr lang="ru-RU" sz="600" b="0" dirty="0" smtClean="0">
                          <a:solidFill>
                            <a:schemeClr val="tx1"/>
                          </a:solidFill>
                          <a:latin typeface="+mn-lt"/>
                          <a:ea typeface="Times New Roman"/>
                        </a:rPr>
                        <a:t>Заполнение: стекло от 8 до 17,52 мм</a:t>
                      </a:r>
                    </a:p>
                    <a:p>
                      <a:pPr>
                        <a:spcAft>
                          <a:spcPts val="0"/>
                        </a:spcAft>
                      </a:pPr>
                      <a:r>
                        <a:rPr lang="ru-RU" sz="600" b="0" dirty="0" smtClean="0">
                          <a:solidFill>
                            <a:schemeClr val="tx1"/>
                          </a:solidFill>
                          <a:latin typeface="+mn-lt"/>
                          <a:ea typeface="Times New Roman"/>
                        </a:rPr>
                        <a:t>Верхняя отделка: атласная или полированная нержавеющая сталь</a:t>
                      </a:r>
                      <a:endParaRPr lang="ru-RU" sz="600" b="0" dirty="0">
                        <a:solidFill>
                          <a:schemeClr val="tx1"/>
                        </a:solidFill>
                        <a:latin typeface="+mn-lt"/>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9458" name="Picture 2"/>
          <p:cNvPicPr>
            <a:picLocks noChangeAspect="1" noChangeArrowheads="1"/>
          </p:cNvPicPr>
          <p:nvPr/>
        </p:nvPicPr>
        <p:blipFill>
          <a:blip r:embed="rId6" cstate="print"/>
          <a:srcRect/>
          <a:stretch>
            <a:fillRect/>
          </a:stretch>
        </p:blipFill>
        <p:spPr bwMode="auto">
          <a:xfrm>
            <a:off x="475130" y="6033247"/>
            <a:ext cx="1446213" cy="1019175"/>
          </a:xfrm>
          <a:prstGeom prst="rect">
            <a:avLst/>
          </a:prstGeom>
          <a:noFill/>
          <a:ln w="9525">
            <a:noFill/>
            <a:miter lim="800000"/>
            <a:headEnd/>
            <a:tailEnd/>
          </a:ln>
        </p:spPr>
      </p:pic>
      <p:pic>
        <p:nvPicPr>
          <p:cNvPr id="19459" name="Picture 3"/>
          <p:cNvPicPr>
            <a:picLocks noChangeAspect="1" noChangeArrowheads="1"/>
          </p:cNvPicPr>
          <p:nvPr/>
        </p:nvPicPr>
        <p:blipFill>
          <a:blip r:embed="rId7"/>
          <a:srcRect/>
          <a:stretch>
            <a:fillRect/>
          </a:stretch>
        </p:blipFill>
        <p:spPr bwMode="auto">
          <a:xfrm>
            <a:off x="7126941" y="6651811"/>
            <a:ext cx="914400" cy="34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R="444500" algn="r">
              <a:lnSpc>
                <a:spcPct val="100000"/>
              </a:lnSpc>
            </a:pPr>
            <a:r>
              <a:rPr sz="1200" b="1" spc="10" dirty="0">
                <a:solidFill>
                  <a:srgbClr val="E5007D"/>
                </a:solidFill>
                <a:latin typeface="Calibri"/>
                <a:cs typeface="Calibri"/>
              </a:rPr>
              <a:t>49</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50</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51</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20" y="457212"/>
            <a:ext cx="3658870"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35995" y="3762006"/>
            <a:ext cx="5698807" cy="334079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523299" y="2634169"/>
            <a:ext cx="2477135" cy="508000"/>
          </a:xfrm>
          <a:prstGeom prst="rect">
            <a:avLst/>
          </a:prstGeom>
        </p:spPr>
        <p:txBody>
          <a:bodyPr vert="horz" wrap="square" lIns="0" tIns="0" rIns="0" bIns="0" rtlCol="0">
            <a:spAutoFit/>
          </a:bodyPr>
          <a:lstStyle/>
          <a:p>
            <a:pPr marL="12700" marR="5080" algn="just">
              <a:lnSpc>
                <a:spcPct val="104200"/>
              </a:lnSpc>
            </a:pPr>
            <a:r>
              <a:rPr sz="800" spc="-65" dirty="0">
                <a:solidFill>
                  <a:srgbClr val="3C3C3B"/>
                </a:solidFill>
                <a:latin typeface="Calibri"/>
                <a:cs typeface="Calibri"/>
              </a:rPr>
              <a:t>T</a:t>
            </a:r>
            <a:r>
              <a:rPr sz="800" spc="-45" dirty="0">
                <a:solidFill>
                  <a:srgbClr val="3C3C3B"/>
                </a:solidFill>
                <a:latin typeface="Calibri"/>
                <a:cs typeface="Calibri"/>
              </a:rPr>
              <a:t>he</a:t>
            </a:r>
            <a:r>
              <a:rPr sz="800" spc="65" dirty="0">
                <a:solidFill>
                  <a:srgbClr val="3C3C3B"/>
                </a:solidFill>
                <a:latin typeface="Calibri"/>
                <a:cs typeface="Calibri"/>
              </a:rPr>
              <a:t> </a:t>
            </a:r>
            <a:r>
              <a:rPr sz="800" spc="-15" dirty="0">
                <a:solidFill>
                  <a:srgbClr val="3C3C3B"/>
                </a:solidFill>
                <a:latin typeface="Calibri"/>
                <a:cs typeface="Calibri"/>
              </a:rPr>
              <a:t>Glass</a:t>
            </a:r>
            <a:r>
              <a:rPr sz="800" spc="60" dirty="0">
                <a:solidFill>
                  <a:srgbClr val="3C3C3B"/>
                </a:solidFill>
                <a:latin typeface="Calibri"/>
                <a:cs typeface="Calibri"/>
              </a:rPr>
              <a:t> </a:t>
            </a:r>
            <a:r>
              <a:rPr sz="800" spc="-20" dirty="0">
                <a:solidFill>
                  <a:srgbClr val="3C3C3B"/>
                </a:solidFill>
                <a:latin typeface="Calibri"/>
                <a:cs typeface="Calibri"/>
              </a:rPr>
              <a:t>2S</a:t>
            </a:r>
            <a:r>
              <a:rPr sz="800" spc="65" dirty="0">
                <a:solidFill>
                  <a:srgbClr val="3C3C3B"/>
                </a:solidFill>
                <a:latin typeface="Calibri"/>
                <a:cs typeface="Calibri"/>
              </a:rPr>
              <a:t> </a:t>
            </a:r>
            <a:r>
              <a:rPr sz="800" spc="-40" dirty="0">
                <a:solidFill>
                  <a:srgbClr val="3C3C3B"/>
                </a:solidFill>
                <a:latin typeface="Calibri"/>
                <a:cs typeface="Calibri"/>
              </a:rPr>
              <a:t>system</a:t>
            </a:r>
            <a:r>
              <a:rPr sz="800" spc="-30" dirty="0">
                <a:solidFill>
                  <a:srgbClr val="3C3C3B"/>
                </a:solidFill>
                <a:latin typeface="Calibri"/>
                <a:cs typeface="Calibri"/>
              </a:rPr>
              <a:t>s</a:t>
            </a:r>
            <a:r>
              <a:rPr sz="800" spc="65" dirty="0">
                <a:solidFill>
                  <a:srgbClr val="3C3C3B"/>
                </a:solidFill>
                <a:latin typeface="Calibri"/>
                <a:cs typeface="Calibri"/>
              </a:rPr>
              <a:t> </a:t>
            </a:r>
            <a:r>
              <a:rPr sz="800" spc="-20" dirty="0">
                <a:solidFill>
                  <a:srgbClr val="3C3C3B"/>
                </a:solidFill>
                <a:latin typeface="Calibri"/>
                <a:cs typeface="Calibri"/>
              </a:rPr>
              <a:t>allow</a:t>
            </a:r>
            <a:r>
              <a:rPr sz="800" spc="60" dirty="0">
                <a:solidFill>
                  <a:srgbClr val="3C3C3B"/>
                </a:solidFill>
                <a:latin typeface="Calibri"/>
                <a:cs typeface="Calibri"/>
              </a:rPr>
              <a:t> </a:t>
            </a:r>
            <a:r>
              <a:rPr sz="800" spc="-40" dirty="0">
                <a:solidFill>
                  <a:srgbClr val="3C3C3B"/>
                </a:solidFill>
                <a:latin typeface="Calibri"/>
                <a:cs typeface="Calibri"/>
              </a:rPr>
              <a:t>you</a:t>
            </a:r>
            <a:r>
              <a:rPr sz="800" spc="65" dirty="0">
                <a:solidFill>
                  <a:srgbClr val="3C3C3B"/>
                </a:solidFill>
                <a:latin typeface="Calibri"/>
                <a:cs typeface="Calibri"/>
              </a:rPr>
              <a:t> </a:t>
            </a:r>
            <a:r>
              <a:rPr sz="800" spc="-35" dirty="0">
                <a:solidFill>
                  <a:srgbClr val="3C3C3B"/>
                </a:solidFill>
                <a:latin typeface="Calibri"/>
                <a:cs typeface="Calibri"/>
              </a:rPr>
              <a:t>to</a:t>
            </a:r>
            <a:r>
              <a:rPr sz="800" spc="65" dirty="0">
                <a:solidFill>
                  <a:srgbClr val="3C3C3B"/>
                </a:solidFill>
                <a:latin typeface="Calibri"/>
                <a:cs typeface="Calibri"/>
              </a:rPr>
              <a:t> </a:t>
            </a:r>
            <a:r>
              <a:rPr sz="800" spc="-45" dirty="0">
                <a:solidFill>
                  <a:srgbClr val="3C3C3B"/>
                </a:solidFill>
                <a:latin typeface="Calibri"/>
                <a:cs typeface="Calibri"/>
              </a:rPr>
              <a:t>ma</a:t>
            </a:r>
            <a:r>
              <a:rPr sz="800" spc="-60" dirty="0">
                <a:solidFill>
                  <a:srgbClr val="3C3C3B"/>
                </a:solidFill>
                <a:latin typeface="Calibri"/>
                <a:cs typeface="Calibri"/>
              </a:rPr>
              <a:t>k</a:t>
            </a:r>
            <a:r>
              <a:rPr sz="800" spc="-45" dirty="0">
                <a:solidFill>
                  <a:srgbClr val="3C3C3B"/>
                </a:solidFill>
                <a:latin typeface="Calibri"/>
                <a:cs typeface="Calibri"/>
              </a:rPr>
              <a:t>e</a:t>
            </a:r>
            <a:r>
              <a:rPr sz="800" spc="65" dirty="0">
                <a:solidFill>
                  <a:srgbClr val="3C3C3B"/>
                </a:solidFill>
                <a:latin typeface="Calibri"/>
                <a:cs typeface="Calibri"/>
              </a:rPr>
              <a:t> </a:t>
            </a:r>
            <a:r>
              <a:rPr sz="800" spc="-35" dirty="0">
                <a:solidFill>
                  <a:srgbClr val="3C3C3B"/>
                </a:solidFill>
                <a:latin typeface="Calibri"/>
                <a:cs typeface="Calibri"/>
              </a:rPr>
              <a:t>parapets</a:t>
            </a:r>
            <a:r>
              <a:rPr sz="800" spc="65" dirty="0">
                <a:solidFill>
                  <a:srgbClr val="3C3C3B"/>
                </a:solidFill>
                <a:latin typeface="Calibri"/>
                <a:cs typeface="Calibri"/>
              </a:rPr>
              <a:t> </a:t>
            </a:r>
            <a:r>
              <a:rPr sz="800" spc="-30" dirty="0">
                <a:solidFill>
                  <a:srgbClr val="3C3C3B"/>
                </a:solidFill>
                <a:latin typeface="Calibri"/>
                <a:cs typeface="Calibri"/>
              </a:rPr>
              <a:t>through</a:t>
            </a:r>
            <a:r>
              <a:rPr sz="800" spc="65" dirty="0">
                <a:solidFill>
                  <a:srgbClr val="3C3C3B"/>
                </a:solidFill>
                <a:latin typeface="Calibri"/>
                <a:cs typeface="Calibri"/>
              </a:rPr>
              <a:t> </a:t>
            </a:r>
            <a:r>
              <a:rPr sz="800" spc="-40" dirty="0">
                <a:solidFill>
                  <a:srgbClr val="3C3C3B"/>
                </a:solidFill>
                <a:latin typeface="Calibri"/>
                <a:cs typeface="Calibri"/>
              </a:rPr>
              <a:t>the</a:t>
            </a:r>
            <a:r>
              <a:rPr sz="800" spc="-20" dirty="0">
                <a:solidFill>
                  <a:srgbClr val="3C3C3B"/>
                </a:solidFill>
                <a:latin typeface="Calibri"/>
                <a:cs typeface="Calibri"/>
              </a:rPr>
              <a:t> </a:t>
            </a:r>
            <a:r>
              <a:rPr sz="800" spc="-35" dirty="0">
                <a:solidFill>
                  <a:srgbClr val="3C3C3B"/>
                </a:solidFill>
                <a:latin typeface="Calibri"/>
                <a:cs typeface="Calibri"/>
              </a:rPr>
              <a:t>use</a:t>
            </a:r>
            <a:r>
              <a:rPr sz="800" dirty="0">
                <a:solidFill>
                  <a:srgbClr val="3C3C3B"/>
                </a:solidFill>
                <a:latin typeface="Calibri"/>
                <a:cs typeface="Calibri"/>
              </a:rPr>
              <a:t> </a:t>
            </a:r>
            <a:r>
              <a:rPr sz="800" spc="-20" dirty="0">
                <a:solidFill>
                  <a:srgbClr val="3C3C3B"/>
                </a:solidFill>
                <a:latin typeface="Calibri"/>
                <a:cs typeface="Calibri"/>
              </a:rPr>
              <a:t> </a:t>
            </a:r>
            <a:r>
              <a:rPr sz="800" spc="-30" dirty="0">
                <a:solidFill>
                  <a:srgbClr val="3C3C3B"/>
                </a:solidFill>
                <a:latin typeface="Calibri"/>
                <a:cs typeface="Calibri"/>
              </a:rPr>
              <a:t>of</a:t>
            </a:r>
            <a:r>
              <a:rPr sz="800" dirty="0">
                <a:solidFill>
                  <a:srgbClr val="3C3C3B"/>
                </a:solidFill>
                <a:latin typeface="Calibri"/>
                <a:cs typeface="Calibri"/>
              </a:rPr>
              <a:t> </a:t>
            </a:r>
            <a:r>
              <a:rPr sz="800" spc="-20" dirty="0">
                <a:solidFill>
                  <a:srgbClr val="3C3C3B"/>
                </a:solidFill>
                <a:latin typeface="Calibri"/>
                <a:cs typeface="Calibri"/>
              </a:rPr>
              <a:t> </a:t>
            </a:r>
            <a:r>
              <a:rPr sz="800" spc="-40" dirty="0">
                <a:solidFill>
                  <a:srgbClr val="3C3C3B"/>
                </a:solidFill>
                <a:latin typeface="Calibri"/>
                <a:cs typeface="Calibri"/>
              </a:rPr>
              <a:t>clam</a:t>
            </a:r>
            <a:r>
              <a:rPr sz="800" spc="-35" dirty="0">
                <a:solidFill>
                  <a:srgbClr val="3C3C3B"/>
                </a:solidFill>
                <a:latin typeface="Calibri"/>
                <a:cs typeface="Calibri"/>
              </a:rPr>
              <a:t>p</a:t>
            </a:r>
            <a:r>
              <a:rPr sz="800" dirty="0">
                <a:solidFill>
                  <a:srgbClr val="3C3C3B"/>
                </a:solidFill>
                <a:latin typeface="Calibri"/>
                <a:cs typeface="Calibri"/>
              </a:rPr>
              <a:t> </a:t>
            </a:r>
            <a:r>
              <a:rPr sz="800" spc="-20" dirty="0">
                <a:solidFill>
                  <a:srgbClr val="3C3C3B"/>
                </a:solidFill>
                <a:latin typeface="Calibri"/>
                <a:cs typeface="Calibri"/>
              </a:rPr>
              <a:t> </a:t>
            </a:r>
            <a:r>
              <a:rPr sz="800" spc="-40" dirty="0">
                <a:solidFill>
                  <a:srgbClr val="3C3C3B"/>
                </a:solidFill>
                <a:latin typeface="Calibri"/>
                <a:cs typeface="Calibri"/>
              </a:rPr>
              <a:t>support</a:t>
            </a:r>
            <a:r>
              <a:rPr sz="800" spc="-30" dirty="0">
                <a:solidFill>
                  <a:srgbClr val="3C3C3B"/>
                </a:solidFill>
                <a:latin typeface="Calibri"/>
                <a:cs typeface="Calibri"/>
              </a:rPr>
              <a:t>s</a:t>
            </a:r>
            <a:r>
              <a:rPr sz="800" dirty="0">
                <a:solidFill>
                  <a:srgbClr val="3C3C3B"/>
                </a:solidFill>
                <a:latin typeface="Calibri"/>
                <a:cs typeface="Calibri"/>
              </a:rPr>
              <a:t> </a:t>
            </a:r>
            <a:r>
              <a:rPr sz="800" spc="-20" dirty="0">
                <a:solidFill>
                  <a:srgbClr val="3C3C3B"/>
                </a:solidFill>
                <a:latin typeface="Calibri"/>
                <a:cs typeface="Calibri"/>
              </a:rPr>
              <a:t> </a:t>
            </a:r>
            <a:r>
              <a:rPr sz="800" spc="-25" dirty="0">
                <a:solidFill>
                  <a:srgbClr val="3C3C3B"/>
                </a:solidFill>
                <a:latin typeface="Calibri"/>
                <a:cs typeface="Calibri"/>
              </a:rPr>
              <a:t>which,</a:t>
            </a:r>
            <a:r>
              <a:rPr sz="800" dirty="0">
                <a:solidFill>
                  <a:srgbClr val="3C3C3B"/>
                </a:solidFill>
                <a:latin typeface="Calibri"/>
                <a:cs typeface="Calibri"/>
              </a:rPr>
              <a:t> </a:t>
            </a:r>
            <a:r>
              <a:rPr sz="800" spc="-50" dirty="0">
                <a:solidFill>
                  <a:srgbClr val="3C3C3B"/>
                </a:solidFill>
                <a:latin typeface="Calibri"/>
                <a:cs typeface="Calibri"/>
              </a:rPr>
              <a:t> </a:t>
            </a:r>
            <a:r>
              <a:rPr sz="800" spc="-30" dirty="0">
                <a:solidFill>
                  <a:srgbClr val="3C3C3B"/>
                </a:solidFill>
                <a:latin typeface="Calibri"/>
                <a:cs typeface="Calibri"/>
              </a:rPr>
              <a:t>thanks</a:t>
            </a:r>
            <a:r>
              <a:rPr sz="800" dirty="0">
                <a:solidFill>
                  <a:srgbClr val="3C3C3B"/>
                </a:solidFill>
                <a:latin typeface="Calibri"/>
                <a:cs typeface="Calibri"/>
              </a:rPr>
              <a:t> </a:t>
            </a:r>
            <a:r>
              <a:rPr sz="800" spc="-20" dirty="0">
                <a:solidFill>
                  <a:srgbClr val="3C3C3B"/>
                </a:solidFill>
                <a:latin typeface="Calibri"/>
                <a:cs typeface="Calibri"/>
              </a:rPr>
              <a:t> </a:t>
            </a:r>
            <a:r>
              <a:rPr sz="800" spc="-35" dirty="0">
                <a:solidFill>
                  <a:srgbClr val="3C3C3B"/>
                </a:solidFill>
                <a:latin typeface="Calibri"/>
                <a:cs typeface="Calibri"/>
              </a:rPr>
              <a:t>to</a:t>
            </a:r>
            <a:r>
              <a:rPr sz="800" dirty="0">
                <a:solidFill>
                  <a:srgbClr val="3C3C3B"/>
                </a:solidFill>
                <a:latin typeface="Calibri"/>
                <a:cs typeface="Calibri"/>
              </a:rPr>
              <a:t> </a:t>
            </a:r>
            <a:r>
              <a:rPr sz="800" spc="-20" dirty="0">
                <a:solidFill>
                  <a:srgbClr val="3C3C3B"/>
                </a:solidFill>
                <a:latin typeface="Calibri"/>
                <a:cs typeface="Calibri"/>
              </a:rPr>
              <a:t> </a:t>
            </a:r>
            <a:r>
              <a:rPr sz="800" spc="-40" dirty="0">
                <a:solidFill>
                  <a:srgbClr val="3C3C3B"/>
                </a:solidFill>
                <a:latin typeface="Calibri"/>
                <a:cs typeface="Calibri"/>
              </a:rPr>
              <a:t>the</a:t>
            </a:r>
            <a:r>
              <a:rPr sz="800" dirty="0">
                <a:solidFill>
                  <a:srgbClr val="3C3C3B"/>
                </a:solidFill>
                <a:latin typeface="Calibri"/>
                <a:cs typeface="Calibri"/>
              </a:rPr>
              <a:t> </a:t>
            </a:r>
            <a:r>
              <a:rPr sz="800" spc="-20" dirty="0">
                <a:solidFill>
                  <a:srgbClr val="3C3C3B"/>
                </a:solidFill>
                <a:latin typeface="Calibri"/>
                <a:cs typeface="Calibri"/>
              </a:rPr>
              <a:t> </a:t>
            </a:r>
            <a:r>
              <a:rPr sz="800" spc="-35" dirty="0">
                <a:solidFill>
                  <a:srgbClr val="3C3C3B"/>
                </a:solidFill>
                <a:latin typeface="Calibri"/>
                <a:cs typeface="Calibri"/>
              </a:rPr>
              <a:t>interchangeable</a:t>
            </a:r>
            <a:r>
              <a:rPr sz="800" spc="-20" dirty="0">
                <a:solidFill>
                  <a:srgbClr val="3C3C3B"/>
                </a:solidFill>
                <a:latin typeface="Calibri"/>
                <a:cs typeface="Calibri"/>
              </a:rPr>
              <a:t> </a:t>
            </a:r>
            <a:r>
              <a:rPr sz="800" spc="-30" dirty="0">
                <a:solidFill>
                  <a:srgbClr val="3C3C3B"/>
                </a:solidFill>
                <a:latin typeface="Calibri"/>
                <a:cs typeface="Calibri"/>
              </a:rPr>
              <a:t>anchorag</a:t>
            </a:r>
            <a:r>
              <a:rPr sz="800" spc="-65" dirty="0">
                <a:solidFill>
                  <a:srgbClr val="3C3C3B"/>
                </a:solidFill>
                <a:latin typeface="Calibri"/>
                <a:cs typeface="Calibri"/>
              </a:rPr>
              <a:t>e</a:t>
            </a:r>
            <a:r>
              <a:rPr sz="800" spc="-10" dirty="0">
                <a:solidFill>
                  <a:srgbClr val="3C3C3B"/>
                </a:solidFill>
                <a:latin typeface="Calibri"/>
                <a:cs typeface="Calibri"/>
              </a:rPr>
              <a:t>,</a:t>
            </a:r>
            <a:r>
              <a:rPr sz="800" dirty="0">
                <a:solidFill>
                  <a:srgbClr val="3C3C3B"/>
                </a:solidFill>
                <a:latin typeface="Calibri"/>
                <a:cs typeface="Calibri"/>
              </a:rPr>
              <a:t> </a:t>
            </a:r>
            <a:r>
              <a:rPr sz="800" spc="35" dirty="0">
                <a:solidFill>
                  <a:srgbClr val="3C3C3B"/>
                </a:solidFill>
                <a:latin typeface="Calibri"/>
                <a:cs typeface="Calibri"/>
              </a:rPr>
              <a:t> </a:t>
            </a:r>
            <a:r>
              <a:rPr sz="800" spc="-35" dirty="0">
                <a:solidFill>
                  <a:srgbClr val="3C3C3B"/>
                </a:solidFill>
                <a:latin typeface="Calibri"/>
                <a:cs typeface="Calibri"/>
              </a:rPr>
              <a:t>ca</a:t>
            </a:r>
            <a:r>
              <a:rPr sz="800" spc="-30" dirty="0">
                <a:solidFill>
                  <a:srgbClr val="3C3C3B"/>
                </a:solidFill>
                <a:latin typeface="Calibri"/>
                <a:cs typeface="Calibri"/>
              </a:rPr>
              <a:t>n</a:t>
            </a:r>
            <a:r>
              <a:rPr sz="800" dirty="0">
                <a:solidFill>
                  <a:srgbClr val="3C3C3B"/>
                </a:solidFill>
                <a:latin typeface="Calibri"/>
                <a:cs typeface="Calibri"/>
              </a:rPr>
              <a:t> </a:t>
            </a:r>
            <a:r>
              <a:rPr sz="800" spc="65" dirty="0">
                <a:solidFill>
                  <a:srgbClr val="3C3C3B"/>
                </a:solidFill>
                <a:latin typeface="Calibri"/>
                <a:cs typeface="Calibri"/>
              </a:rPr>
              <a:t> </a:t>
            </a:r>
            <a:r>
              <a:rPr sz="800" spc="-45" dirty="0">
                <a:solidFill>
                  <a:srgbClr val="3C3C3B"/>
                </a:solidFill>
                <a:latin typeface="Calibri"/>
                <a:cs typeface="Calibri"/>
              </a:rPr>
              <a:t>be</a:t>
            </a:r>
            <a:r>
              <a:rPr sz="800" dirty="0">
                <a:solidFill>
                  <a:srgbClr val="3C3C3B"/>
                </a:solidFill>
                <a:latin typeface="Calibri"/>
                <a:cs typeface="Calibri"/>
              </a:rPr>
              <a:t> </a:t>
            </a:r>
            <a:r>
              <a:rPr sz="800" spc="65" dirty="0">
                <a:solidFill>
                  <a:srgbClr val="3C3C3B"/>
                </a:solidFill>
                <a:latin typeface="Calibri"/>
                <a:cs typeface="Calibri"/>
              </a:rPr>
              <a:t> </a:t>
            </a:r>
            <a:r>
              <a:rPr sz="800" spc="-35" dirty="0">
                <a:solidFill>
                  <a:srgbClr val="3C3C3B"/>
                </a:solidFill>
                <a:latin typeface="Calibri"/>
                <a:cs typeface="Calibri"/>
              </a:rPr>
              <a:t>adapted</a:t>
            </a:r>
            <a:r>
              <a:rPr sz="800" dirty="0">
                <a:solidFill>
                  <a:srgbClr val="3C3C3B"/>
                </a:solidFill>
                <a:latin typeface="Calibri"/>
                <a:cs typeface="Calibri"/>
              </a:rPr>
              <a:t> </a:t>
            </a:r>
            <a:r>
              <a:rPr sz="800" spc="65" dirty="0">
                <a:solidFill>
                  <a:srgbClr val="3C3C3B"/>
                </a:solidFill>
                <a:latin typeface="Calibri"/>
                <a:cs typeface="Calibri"/>
              </a:rPr>
              <a:t> </a:t>
            </a:r>
            <a:r>
              <a:rPr sz="800" spc="-35" dirty="0">
                <a:solidFill>
                  <a:srgbClr val="3C3C3B"/>
                </a:solidFill>
                <a:latin typeface="Calibri"/>
                <a:cs typeface="Calibri"/>
              </a:rPr>
              <a:t>to</a:t>
            </a:r>
            <a:r>
              <a:rPr sz="800" dirty="0">
                <a:solidFill>
                  <a:srgbClr val="3C3C3B"/>
                </a:solidFill>
                <a:latin typeface="Calibri"/>
                <a:cs typeface="Calibri"/>
              </a:rPr>
              <a:t> </a:t>
            </a:r>
            <a:r>
              <a:rPr sz="800" spc="65" dirty="0">
                <a:solidFill>
                  <a:srgbClr val="3C3C3B"/>
                </a:solidFill>
                <a:latin typeface="Calibri"/>
                <a:cs typeface="Calibri"/>
              </a:rPr>
              <a:t> </a:t>
            </a:r>
            <a:r>
              <a:rPr sz="800" spc="-35" dirty="0">
                <a:solidFill>
                  <a:srgbClr val="3C3C3B"/>
                </a:solidFill>
                <a:latin typeface="Calibri"/>
                <a:cs typeface="Calibri"/>
              </a:rPr>
              <a:t>any</a:t>
            </a:r>
            <a:r>
              <a:rPr sz="800" dirty="0">
                <a:solidFill>
                  <a:srgbClr val="3C3C3B"/>
                </a:solidFill>
                <a:latin typeface="Calibri"/>
                <a:cs typeface="Calibri"/>
              </a:rPr>
              <a:t> </a:t>
            </a:r>
            <a:r>
              <a:rPr sz="800" spc="65" dirty="0">
                <a:solidFill>
                  <a:srgbClr val="3C3C3B"/>
                </a:solidFill>
                <a:latin typeface="Calibri"/>
                <a:cs typeface="Calibri"/>
              </a:rPr>
              <a:t> </a:t>
            </a:r>
            <a:r>
              <a:rPr sz="800" spc="-40" dirty="0">
                <a:solidFill>
                  <a:srgbClr val="3C3C3B"/>
                </a:solidFill>
                <a:latin typeface="Calibri"/>
                <a:cs typeface="Calibri"/>
              </a:rPr>
              <a:t>type</a:t>
            </a:r>
            <a:r>
              <a:rPr sz="800" dirty="0">
                <a:solidFill>
                  <a:srgbClr val="3C3C3B"/>
                </a:solidFill>
                <a:latin typeface="Calibri"/>
                <a:cs typeface="Calibri"/>
              </a:rPr>
              <a:t> </a:t>
            </a:r>
            <a:r>
              <a:rPr sz="800" spc="65" dirty="0">
                <a:solidFill>
                  <a:srgbClr val="3C3C3B"/>
                </a:solidFill>
                <a:latin typeface="Calibri"/>
                <a:cs typeface="Calibri"/>
              </a:rPr>
              <a:t> </a:t>
            </a:r>
            <a:r>
              <a:rPr sz="800" spc="-30" dirty="0">
                <a:solidFill>
                  <a:srgbClr val="3C3C3B"/>
                </a:solidFill>
                <a:latin typeface="Calibri"/>
                <a:cs typeface="Calibri"/>
              </a:rPr>
              <a:t>of</a:t>
            </a:r>
            <a:r>
              <a:rPr sz="800" dirty="0">
                <a:solidFill>
                  <a:srgbClr val="3C3C3B"/>
                </a:solidFill>
                <a:latin typeface="Calibri"/>
                <a:cs typeface="Calibri"/>
              </a:rPr>
              <a:t> </a:t>
            </a:r>
            <a:r>
              <a:rPr sz="800" spc="65" dirty="0">
                <a:solidFill>
                  <a:srgbClr val="3C3C3B"/>
                </a:solidFill>
                <a:latin typeface="Calibri"/>
                <a:cs typeface="Calibri"/>
              </a:rPr>
              <a:t> </a:t>
            </a:r>
            <a:r>
              <a:rPr sz="800" spc="-30" dirty="0">
                <a:solidFill>
                  <a:srgbClr val="3C3C3B"/>
                </a:solidFill>
                <a:latin typeface="Calibri"/>
                <a:cs typeface="Calibri"/>
              </a:rPr>
              <a:t>upright</a:t>
            </a:r>
            <a:r>
              <a:rPr sz="800" dirty="0">
                <a:solidFill>
                  <a:srgbClr val="3C3C3B"/>
                </a:solidFill>
                <a:latin typeface="Calibri"/>
                <a:cs typeface="Calibri"/>
              </a:rPr>
              <a:t> </a:t>
            </a:r>
            <a:r>
              <a:rPr sz="800" spc="65" dirty="0">
                <a:solidFill>
                  <a:srgbClr val="3C3C3B"/>
                </a:solidFill>
                <a:latin typeface="Calibri"/>
                <a:cs typeface="Calibri"/>
              </a:rPr>
              <a:t> </a:t>
            </a:r>
            <a:r>
              <a:rPr sz="800" spc="-40" dirty="0">
                <a:solidFill>
                  <a:srgbClr val="3C3C3B"/>
                </a:solidFill>
                <a:latin typeface="Calibri"/>
                <a:cs typeface="Calibri"/>
              </a:rPr>
              <a:t>square</a:t>
            </a:r>
            <a:r>
              <a:rPr sz="800" spc="-25" dirty="0">
                <a:solidFill>
                  <a:srgbClr val="3C3C3B"/>
                </a:solidFill>
                <a:latin typeface="Calibri"/>
                <a:cs typeface="Calibri"/>
              </a:rPr>
              <a:t> </a:t>
            </a:r>
            <a:r>
              <a:rPr sz="800" spc="-35" dirty="0">
                <a:solidFill>
                  <a:srgbClr val="3C3C3B"/>
                </a:solidFill>
                <a:latin typeface="Calibri"/>
                <a:cs typeface="Calibri"/>
              </a:rPr>
              <a:t>section</a:t>
            </a:r>
            <a:r>
              <a:rPr sz="800" spc="-25" dirty="0">
                <a:solidFill>
                  <a:srgbClr val="3C3C3B"/>
                </a:solidFill>
                <a:latin typeface="Calibri"/>
                <a:cs typeface="Calibri"/>
              </a:rPr>
              <a:t>s</a:t>
            </a:r>
            <a:r>
              <a:rPr sz="800" spc="10" dirty="0">
                <a:solidFill>
                  <a:srgbClr val="3C3C3B"/>
                </a:solidFill>
                <a:latin typeface="Calibri"/>
                <a:cs typeface="Calibri"/>
              </a:rPr>
              <a:t> </a:t>
            </a:r>
            <a:r>
              <a:rPr sz="800" spc="-30" dirty="0">
                <a:solidFill>
                  <a:srgbClr val="3C3C3B"/>
                </a:solidFill>
                <a:latin typeface="Calibri"/>
                <a:cs typeface="Calibri"/>
              </a:rPr>
              <a:t>and</a:t>
            </a:r>
            <a:r>
              <a:rPr sz="800" spc="10" dirty="0">
                <a:solidFill>
                  <a:srgbClr val="3C3C3B"/>
                </a:solidFill>
                <a:latin typeface="Calibri"/>
                <a:cs typeface="Calibri"/>
              </a:rPr>
              <a:t> </a:t>
            </a:r>
            <a:r>
              <a:rPr sz="800" spc="-20" dirty="0">
                <a:solidFill>
                  <a:srgbClr val="3C3C3B"/>
                </a:solidFill>
                <a:latin typeface="Calibri"/>
                <a:cs typeface="Calibri"/>
              </a:rPr>
              <a:t>a</a:t>
            </a:r>
            <a:r>
              <a:rPr sz="800" spc="10" dirty="0">
                <a:solidFill>
                  <a:srgbClr val="3C3C3B"/>
                </a:solidFill>
                <a:latin typeface="Calibri"/>
                <a:cs typeface="Calibri"/>
              </a:rPr>
              <a:t> </a:t>
            </a:r>
            <a:r>
              <a:rPr sz="800" spc="-35" dirty="0">
                <a:solidFill>
                  <a:srgbClr val="3C3C3B"/>
                </a:solidFill>
                <a:latin typeface="Calibri"/>
                <a:cs typeface="Calibri"/>
              </a:rPr>
              <a:t>double</a:t>
            </a:r>
            <a:r>
              <a:rPr sz="800" spc="10" dirty="0">
                <a:solidFill>
                  <a:srgbClr val="3C3C3B"/>
                </a:solidFill>
                <a:latin typeface="Calibri"/>
                <a:cs typeface="Calibri"/>
              </a:rPr>
              <a:t> </a:t>
            </a:r>
            <a:r>
              <a:rPr sz="800" spc="-30" dirty="0">
                <a:solidFill>
                  <a:srgbClr val="3C3C3B"/>
                </a:solidFill>
                <a:latin typeface="Calibri"/>
                <a:cs typeface="Calibri"/>
              </a:rPr>
              <a:t>clampin</a:t>
            </a:r>
            <a:r>
              <a:rPr sz="800" spc="-25" dirty="0">
                <a:solidFill>
                  <a:srgbClr val="3C3C3B"/>
                </a:solidFill>
                <a:latin typeface="Calibri"/>
                <a:cs typeface="Calibri"/>
              </a:rPr>
              <a:t>g</a:t>
            </a:r>
            <a:r>
              <a:rPr sz="800" spc="10" dirty="0">
                <a:solidFill>
                  <a:srgbClr val="3C3C3B"/>
                </a:solidFill>
                <a:latin typeface="Calibri"/>
                <a:cs typeface="Calibri"/>
              </a:rPr>
              <a:t> </a:t>
            </a:r>
            <a:r>
              <a:rPr sz="800" spc="-40" dirty="0">
                <a:solidFill>
                  <a:srgbClr val="3C3C3B"/>
                </a:solidFill>
                <a:latin typeface="Calibri"/>
                <a:cs typeface="Calibri"/>
              </a:rPr>
              <a:t>syste</a:t>
            </a:r>
            <a:r>
              <a:rPr sz="800" spc="-65" dirty="0">
                <a:solidFill>
                  <a:srgbClr val="3C3C3B"/>
                </a:solidFill>
                <a:latin typeface="Calibri"/>
                <a:cs typeface="Calibri"/>
              </a:rPr>
              <a:t>m</a:t>
            </a:r>
            <a:r>
              <a:rPr sz="800" spc="10" dirty="0">
                <a:solidFill>
                  <a:srgbClr val="3C3C3B"/>
                </a:solidFill>
                <a:latin typeface="Calibri"/>
                <a:cs typeface="Calibri"/>
              </a:rPr>
              <a:t> </a:t>
            </a:r>
            <a:r>
              <a:rPr sz="800" spc="-30" dirty="0">
                <a:solidFill>
                  <a:srgbClr val="3C3C3B"/>
                </a:solidFill>
                <a:latin typeface="Calibri"/>
                <a:cs typeface="Calibri"/>
              </a:rPr>
              <a:t>of</a:t>
            </a:r>
            <a:r>
              <a:rPr sz="800" spc="10" dirty="0">
                <a:solidFill>
                  <a:srgbClr val="3C3C3B"/>
                </a:solidFill>
                <a:latin typeface="Calibri"/>
                <a:cs typeface="Calibri"/>
              </a:rPr>
              <a:t> </a:t>
            </a:r>
            <a:r>
              <a:rPr sz="800" spc="-40" dirty="0">
                <a:solidFill>
                  <a:srgbClr val="3C3C3B"/>
                </a:solidFill>
                <a:latin typeface="Calibri"/>
                <a:cs typeface="Calibri"/>
              </a:rPr>
              <a:t>the</a:t>
            </a:r>
            <a:r>
              <a:rPr sz="800" spc="10" dirty="0">
                <a:solidFill>
                  <a:srgbClr val="3C3C3B"/>
                </a:solidFill>
                <a:latin typeface="Calibri"/>
                <a:cs typeface="Calibri"/>
              </a:rPr>
              <a:t> </a:t>
            </a:r>
            <a:r>
              <a:rPr sz="800" spc="-10" dirty="0">
                <a:solidFill>
                  <a:srgbClr val="3C3C3B"/>
                </a:solidFill>
                <a:latin typeface="Calibri"/>
                <a:cs typeface="Calibri"/>
              </a:rPr>
              <a:t>glas</a:t>
            </a:r>
            <a:r>
              <a:rPr sz="800" spc="-45" dirty="0">
                <a:solidFill>
                  <a:srgbClr val="3C3C3B"/>
                </a:solidFill>
                <a:latin typeface="Calibri"/>
                <a:cs typeface="Calibri"/>
              </a:rPr>
              <a:t>s</a:t>
            </a:r>
            <a:r>
              <a:rPr sz="800" spc="-10" dirty="0">
                <a:solidFill>
                  <a:srgbClr val="3C3C3B"/>
                </a:solidFill>
                <a:latin typeface="Calibri"/>
                <a:cs typeface="Calibri"/>
              </a:rPr>
              <a:t>.</a:t>
            </a:r>
            <a:endParaRPr sz="800" dirty="0">
              <a:latin typeface="Calibri"/>
              <a:cs typeface="Calibri"/>
            </a:endParaRPr>
          </a:p>
        </p:txBody>
      </p:sp>
      <p:sp>
        <p:nvSpPr>
          <p:cNvPr id="6" name="object 6"/>
          <p:cNvSpPr txBox="1"/>
          <p:nvPr/>
        </p:nvSpPr>
        <p:spPr>
          <a:xfrm>
            <a:off x="7770638" y="2634169"/>
            <a:ext cx="2480945" cy="635367"/>
          </a:xfrm>
          <a:prstGeom prst="rect">
            <a:avLst/>
          </a:prstGeom>
        </p:spPr>
        <p:txBody>
          <a:bodyPr vert="horz" wrap="square" lIns="0" tIns="0" rIns="0" bIns="0" rtlCol="0">
            <a:spAutoFit/>
          </a:bodyPr>
          <a:lstStyle/>
          <a:p>
            <a:pPr marL="12700" marR="5080" algn="just">
              <a:lnSpc>
                <a:spcPct val="104200"/>
              </a:lnSpc>
            </a:pPr>
            <a:r>
              <a:rPr lang="ru-RU" sz="800" spc="-10" dirty="0">
                <a:solidFill>
                  <a:srgbClr val="706F6F"/>
                </a:solidFill>
                <a:latin typeface="Calibri"/>
                <a:cs typeface="Calibri"/>
              </a:rPr>
              <a:t>Системы </a:t>
            </a:r>
            <a:r>
              <a:rPr lang="ru-RU" sz="800" spc="-10" dirty="0" err="1">
                <a:solidFill>
                  <a:srgbClr val="706F6F"/>
                </a:solidFill>
                <a:latin typeface="Calibri"/>
                <a:cs typeface="Calibri"/>
              </a:rPr>
              <a:t>Glass</a:t>
            </a:r>
            <a:r>
              <a:rPr lang="ru-RU" sz="800" spc="-10" dirty="0">
                <a:solidFill>
                  <a:srgbClr val="706F6F"/>
                </a:solidFill>
                <a:latin typeface="Calibri"/>
                <a:cs typeface="Calibri"/>
              </a:rPr>
              <a:t> 2S позволяют </a:t>
            </a:r>
            <a:r>
              <a:rPr lang="ru-RU" sz="800" spc="-10" dirty="0" smtClean="0">
                <a:solidFill>
                  <a:srgbClr val="706F6F"/>
                </a:solidFill>
                <a:latin typeface="Calibri"/>
                <a:cs typeface="Calibri"/>
              </a:rPr>
              <a:t>создавать изгороди с </a:t>
            </a:r>
            <a:r>
              <a:rPr lang="ru-RU" sz="800" spc="-10" dirty="0">
                <a:solidFill>
                  <a:srgbClr val="706F6F"/>
                </a:solidFill>
                <a:latin typeface="Calibri"/>
                <a:cs typeface="Calibri"/>
              </a:rPr>
              <a:t>помощью зажимных опор, которые, благодаря взаимозаменяемому креплению, </a:t>
            </a:r>
            <a:r>
              <a:rPr lang="ru-RU" sz="800" spc="-10" dirty="0" smtClean="0">
                <a:solidFill>
                  <a:srgbClr val="706F6F"/>
                </a:solidFill>
                <a:latin typeface="Calibri"/>
                <a:cs typeface="Calibri"/>
              </a:rPr>
              <a:t>могут адаптироваться под любой вид вертикальных </a:t>
            </a:r>
            <a:r>
              <a:rPr lang="ru-RU" sz="800" spc="-10" dirty="0">
                <a:solidFill>
                  <a:srgbClr val="706F6F"/>
                </a:solidFill>
                <a:latin typeface="Calibri"/>
                <a:cs typeface="Calibri"/>
              </a:rPr>
              <a:t>квадратных сечений и </a:t>
            </a:r>
            <a:r>
              <a:rPr lang="ru-RU" sz="800" spc="-10" dirty="0" smtClean="0">
                <a:solidFill>
                  <a:srgbClr val="706F6F"/>
                </a:solidFill>
                <a:latin typeface="Calibri"/>
                <a:cs typeface="Calibri"/>
              </a:rPr>
              <a:t>двойной системы зажимов из стекла.</a:t>
            </a:r>
            <a:endParaRPr sz="800" dirty="0">
              <a:latin typeface="Calibri"/>
              <a:cs typeface="Calibri"/>
            </a:endParaRPr>
          </a:p>
        </p:txBody>
      </p:sp>
      <p:sp>
        <p:nvSpPr>
          <p:cNvPr id="7" name="object 7"/>
          <p:cNvSpPr txBox="1"/>
          <p:nvPr/>
        </p:nvSpPr>
        <p:spPr>
          <a:xfrm>
            <a:off x="4303060" y="427933"/>
            <a:ext cx="5981280" cy="430887"/>
          </a:xfrm>
          <a:prstGeom prst="rect">
            <a:avLst/>
          </a:prstGeom>
        </p:spPr>
        <p:txBody>
          <a:bodyPr vert="horz" wrap="square" lIns="0" tIns="0" rIns="0" bIns="0" rtlCol="0">
            <a:spAutoFit/>
          </a:bodyPr>
          <a:lstStyle/>
          <a:p>
            <a:pPr marL="12700" algn="r">
              <a:lnSpc>
                <a:spcPct val="100000"/>
              </a:lnSpc>
            </a:pPr>
            <a:r>
              <a:rPr sz="2800" spc="75" dirty="0">
                <a:solidFill>
                  <a:schemeClr val="bg1">
                    <a:lumMod val="50000"/>
                  </a:schemeClr>
                </a:solidFill>
                <a:latin typeface="Futura Bk BT"/>
                <a:cs typeface="Futura Bk BT"/>
              </a:rPr>
              <a:t>GLAS</a:t>
            </a:r>
            <a:r>
              <a:rPr sz="2800" spc="-65" dirty="0">
                <a:solidFill>
                  <a:schemeClr val="bg1">
                    <a:lumMod val="50000"/>
                  </a:schemeClr>
                </a:solidFill>
                <a:latin typeface="Futura Bk BT"/>
                <a:cs typeface="Futura Bk BT"/>
              </a:rPr>
              <a:t>S</a:t>
            </a:r>
            <a:r>
              <a:rPr sz="2800" spc="275" dirty="0">
                <a:solidFill>
                  <a:schemeClr val="bg1">
                    <a:lumMod val="50000"/>
                  </a:schemeClr>
                </a:solidFill>
                <a:latin typeface="Futura Bk BT"/>
                <a:cs typeface="Futura Bk BT"/>
              </a:rPr>
              <a:t> </a:t>
            </a:r>
            <a:r>
              <a:rPr sz="2800" spc="95" dirty="0">
                <a:solidFill>
                  <a:schemeClr val="bg1">
                    <a:lumMod val="50000"/>
                  </a:schemeClr>
                </a:solidFill>
                <a:latin typeface="Futura Bk BT"/>
                <a:cs typeface="Futura Bk BT"/>
              </a:rPr>
              <a:t>2S</a:t>
            </a:r>
            <a:endParaRPr sz="2800" dirty="0">
              <a:solidFill>
                <a:schemeClr val="bg1">
                  <a:lumMod val="50000"/>
                </a:schemeClr>
              </a:solidFill>
              <a:latin typeface="Futura Bk BT"/>
              <a:cs typeface="Futura Bk B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52</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00"/>
            <a:ext cx="3082823" cy="308538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97998" y="458470"/>
            <a:ext cx="3096006" cy="309599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150696" y="457212"/>
            <a:ext cx="3082836" cy="3097250"/>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692900" y="751247"/>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3</a:t>
            </a:r>
            <a:endParaRPr sz="800">
              <a:latin typeface="Calibri"/>
              <a:cs typeface="Calibri"/>
            </a:endParaRPr>
          </a:p>
        </p:txBody>
      </p:sp>
      <p:sp>
        <p:nvSpPr>
          <p:cNvPr id="9" name="object 9"/>
          <p:cNvSpPr txBox="1"/>
          <p:nvPr/>
        </p:nvSpPr>
        <p:spPr>
          <a:xfrm>
            <a:off x="4444074" y="1665647"/>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p:txBody>
      </p:sp>
      <p:sp>
        <p:nvSpPr>
          <p:cNvPr id="10" name="object 10"/>
          <p:cNvSpPr txBox="1"/>
          <p:nvPr/>
        </p:nvSpPr>
        <p:spPr>
          <a:xfrm>
            <a:off x="9059254" y="2133617"/>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2</a:t>
            </a:r>
            <a:endParaRPr sz="800">
              <a:latin typeface="Calibri"/>
              <a:cs typeface="Calibri"/>
            </a:endParaRPr>
          </a:p>
        </p:txBody>
      </p:sp>
      <p:sp>
        <p:nvSpPr>
          <p:cNvPr id="41" name="object 41"/>
          <p:cNvSpPr txBox="1"/>
          <p:nvPr/>
        </p:nvSpPr>
        <p:spPr>
          <a:xfrm>
            <a:off x="5468299" y="6884248"/>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42" name="object 42"/>
          <p:cNvSpPr/>
          <p:nvPr/>
        </p:nvSpPr>
        <p:spPr>
          <a:xfrm>
            <a:off x="5295779"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43" name="object 43"/>
          <p:cNvSpPr/>
          <p:nvPr/>
        </p:nvSpPr>
        <p:spPr>
          <a:xfrm>
            <a:off x="5248261"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44" name="object 44"/>
          <p:cNvSpPr/>
          <p:nvPr/>
        </p:nvSpPr>
        <p:spPr>
          <a:xfrm>
            <a:off x="5162994"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45" name="object 45"/>
          <p:cNvSpPr txBox="1"/>
          <p:nvPr/>
        </p:nvSpPr>
        <p:spPr>
          <a:xfrm>
            <a:off x="4049900" y="6884248"/>
            <a:ext cx="1087708"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46" name="object 46"/>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47" name="object 47"/>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48" name="object 48"/>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49" name="object 49"/>
          <p:cNvSpPr txBox="1"/>
          <p:nvPr/>
        </p:nvSpPr>
        <p:spPr>
          <a:xfrm>
            <a:off x="444500" y="165018"/>
            <a:ext cx="822960" cy="215900"/>
          </a:xfrm>
          <a:prstGeom prst="rect">
            <a:avLst/>
          </a:prstGeom>
        </p:spPr>
        <p:txBody>
          <a:bodyPr vert="horz" wrap="square" lIns="0" tIns="0" rIns="0" bIns="0" rtlCol="0">
            <a:spAutoFit/>
          </a:bodyPr>
          <a:lstStyle/>
          <a:p>
            <a:pPr marL="12700">
              <a:lnSpc>
                <a:spcPct val="100000"/>
              </a:lnSpc>
            </a:pPr>
            <a:r>
              <a:rPr sz="1500" spc="-35" dirty="0">
                <a:solidFill>
                  <a:srgbClr val="3C3C3B"/>
                </a:solidFill>
                <a:latin typeface="Futura Bk BT"/>
                <a:cs typeface="Futura Bk BT"/>
              </a:rPr>
              <a:t>GLASS</a:t>
            </a:r>
            <a:r>
              <a:rPr sz="1500" spc="-15" dirty="0">
                <a:solidFill>
                  <a:srgbClr val="3C3C3B"/>
                </a:solidFill>
                <a:latin typeface="Futura Bk BT"/>
                <a:cs typeface="Futura Bk BT"/>
              </a:rPr>
              <a:t> </a:t>
            </a:r>
            <a:r>
              <a:rPr sz="1500" spc="-30" dirty="0">
                <a:solidFill>
                  <a:srgbClr val="3C3C3B"/>
                </a:solidFill>
                <a:latin typeface="Futura Bk BT"/>
                <a:cs typeface="Futura Bk BT"/>
              </a:rPr>
              <a:t>2S</a:t>
            </a:r>
            <a:endParaRPr sz="1500">
              <a:latin typeface="Futura Bk BT"/>
              <a:cs typeface="Futura Bk BT"/>
            </a:endParaRPr>
          </a:p>
        </p:txBody>
      </p:sp>
      <p:sp>
        <p:nvSpPr>
          <p:cNvPr id="50" name="object 50"/>
          <p:cNvSpPr txBox="1"/>
          <p:nvPr/>
        </p:nvSpPr>
        <p:spPr>
          <a:xfrm>
            <a:off x="9779299" y="6530328"/>
            <a:ext cx="396240" cy="314960"/>
          </a:xfrm>
          <a:prstGeom prst="rect">
            <a:avLst/>
          </a:prstGeom>
        </p:spPr>
        <p:txBody>
          <a:bodyPr vert="horz" wrap="square" lIns="0" tIns="0" rIns="0" bIns="0" rtlCol="0">
            <a:spAutoFit/>
          </a:bodyPr>
          <a:lstStyle/>
          <a:p>
            <a:pPr marL="12700">
              <a:lnSpc>
                <a:spcPts val="2030"/>
              </a:lnSpc>
            </a:pPr>
            <a:r>
              <a:rPr sz="1750" b="1" spc="-20" dirty="0">
                <a:solidFill>
                  <a:srgbClr val="E5007D"/>
                </a:solidFill>
                <a:latin typeface="Calibri"/>
                <a:cs typeface="Calibri"/>
              </a:rPr>
              <a:t>BIM</a:t>
            </a:r>
            <a:endParaRPr sz="1750">
              <a:latin typeface="Calibri"/>
              <a:cs typeface="Calibri"/>
            </a:endParaRPr>
          </a:p>
          <a:p>
            <a:pPr marL="31750">
              <a:lnSpc>
                <a:spcPts val="59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endParaRPr sz="550">
              <a:latin typeface="Calibri"/>
              <a:cs typeface="Calibri"/>
            </a:endParaRPr>
          </a:p>
        </p:txBody>
      </p:sp>
      <p:graphicFrame>
        <p:nvGraphicFramePr>
          <p:cNvPr id="51" name="Таблица 50"/>
          <p:cNvGraphicFramePr>
            <a:graphicFrameLocks noGrp="1"/>
          </p:cNvGraphicFramePr>
          <p:nvPr>
            <p:extLst>
              <p:ext uri="{D42A27DB-BD31-4B8C-83A1-F6EECF244321}">
                <p14:modId xmlns:p14="http://schemas.microsoft.com/office/powerpoint/2010/main" xmlns="" val="735253707"/>
              </p:ext>
            </p:extLst>
          </p:nvPr>
        </p:nvGraphicFramePr>
        <p:xfrm>
          <a:off x="485958" y="3684548"/>
          <a:ext cx="3060000" cy="2151476"/>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2151476">
                <a:tc>
                  <a:txBody>
                    <a:bodyPr/>
                    <a:lstStyle/>
                    <a:p>
                      <a:pPr>
                        <a:spcAft>
                          <a:spcPts val="600"/>
                        </a:spcAft>
                      </a:pPr>
                      <a:r>
                        <a:rPr lang="en-US" sz="700" b="0" dirty="0" smtClean="0">
                          <a:solidFill>
                            <a:srgbClr val="3C3C3B"/>
                          </a:solidFill>
                          <a:latin typeface="+mn-lt"/>
                          <a:ea typeface="Times New Roman"/>
                        </a:rPr>
                        <a:t>General Characteristics</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With their geometric look, the Glass 2S systems are contemporary and perfect for every new generation building. These systems are characterized by rigorous lines and a glass clamp support.</a:t>
                      </a:r>
                      <a:endParaRPr lang="ru-RU" sz="700" b="0" dirty="0" smtClean="0">
                        <a:latin typeface="+mn-lt"/>
                        <a:ea typeface="Times New Roman"/>
                      </a:endParaRPr>
                    </a:p>
                    <a:p>
                      <a:pPr>
                        <a:spcAft>
                          <a:spcPts val="600"/>
                        </a:spcAft>
                      </a:pPr>
                      <a:r>
                        <a:rPr lang="en-US" sz="700" b="0" dirty="0" smtClean="0">
                          <a:solidFill>
                            <a:srgbClr val="3C3C3B"/>
                          </a:solidFill>
                          <a:latin typeface="+mn-lt"/>
                          <a:ea typeface="Times New Roman"/>
                        </a:rPr>
                        <a:t>They have always been the most appreciated choice by the designers.</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mn-lt"/>
                          <a:ea typeface="Times New Roman"/>
                          <a:cs typeface="+mn-cs"/>
                        </a:rPr>
                        <a:t>Общие характеристики</a:t>
                      </a:r>
                    </a:p>
                    <a:p>
                      <a:pPr marL="0" algn="l" defTabSz="1043148" rtl="0" eaLnBrk="1" latinLnBrk="0" hangingPunct="1">
                        <a:spcAft>
                          <a:spcPts val="600"/>
                        </a:spcAft>
                      </a:pPr>
                      <a:r>
                        <a:rPr lang="ru-RU" sz="700" b="0" kern="1200" dirty="0" smtClean="0">
                          <a:solidFill>
                            <a:srgbClr val="3C3C3B"/>
                          </a:solidFill>
                          <a:latin typeface="+mn-lt"/>
                          <a:ea typeface="Times New Roman"/>
                          <a:cs typeface="+mn-cs"/>
                        </a:rPr>
                        <a:t>Системы </a:t>
                      </a:r>
                      <a:r>
                        <a:rPr lang="ru-RU" sz="700" b="0" kern="1200" dirty="0" err="1" smtClean="0">
                          <a:solidFill>
                            <a:srgbClr val="3C3C3B"/>
                          </a:solidFill>
                          <a:latin typeface="+mn-lt"/>
                          <a:ea typeface="Times New Roman"/>
                          <a:cs typeface="+mn-cs"/>
                        </a:rPr>
                        <a:t>Glass</a:t>
                      </a:r>
                      <a:r>
                        <a:rPr lang="ru-RU" sz="700" b="0" kern="1200" dirty="0" smtClean="0">
                          <a:solidFill>
                            <a:srgbClr val="3C3C3B"/>
                          </a:solidFill>
                          <a:latin typeface="+mn-lt"/>
                          <a:ea typeface="Times New Roman"/>
                          <a:cs typeface="+mn-cs"/>
                        </a:rPr>
                        <a:t> 2S, благодаря их геометрической конструкции, выглядят очень современно и идеально подходят для любого здания нового поколения. Для этих систем характерны строгие линии и опоры со стеклянным зажимом.</a:t>
                      </a:r>
                    </a:p>
                    <a:p>
                      <a:pPr marL="0" algn="l" defTabSz="1043148" rtl="0" eaLnBrk="1" latinLnBrk="0" hangingPunct="1">
                        <a:spcAft>
                          <a:spcPts val="600"/>
                        </a:spcAft>
                      </a:pPr>
                      <a:r>
                        <a:rPr lang="ru-RU" sz="700" b="0" kern="1200" dirty="0" smtClean="0">
                          <a:solidFill>
                            <a:srgbClr val="3C3C3B"/>
                          </a:solidFill>
                          <a:latin typeface="+mn-lt"/>
                          <a:ea typeface="Times New Roman"/>
                          <a:cs typeface="+mn-cs"/>
                        </a:rPr>
                        <a:t>Они всегда были самым популярным выбором дизайнеров.</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52" name="Таблица 51"/>
          <p:cNvGraphicFramePr>
            <a:graphicFrameLocks noGrp="1"/>
          </p:cNvGraphicFramePr>
          <p:nvPr>
            <p:extLst>
              <p:ext uri="{D42A27DB-BD31-4B8C-83A1-F6EECF244321}">
                <p14:modId xmlns:p14="http://schemas.microsoft.com/office/powerpoint/2010/main" xmlns="" val="1808065907"/>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rgbClr val="3C3C3B"/>
                          </a:solidFill>
                          <a:latin typeface="+mn-lt"/>
                          <a:ea typeface="Times New Roman"/>
                        </a:rPr>
                        <a:t>Technical Features and configuration</a:t>
                      </a:r>
                      <a:endParaRPr lang="ru-RU" sz="700" b="0" dirty="0" smtClean="0">
                        <a:latin typeface="+mn-lt"/>
                        <a:ea typeface="Times New Roman"/>
                      </a:endParaRPr>
                    </a:p>
                    <a:p>
                      <a:pPr marL="179388" indent="-179388">
                        <a:spcAft>
                          <a:spcPts val="600"/>
                        </a:spcAft>
                      </a:pPr>
                      <a:r>
                        <a:rPr lang="en-US" sz="700" b="0" dirty="0" smtClean="0">
                          <a:solidFill>
                            <a:srgbClr val="3C3C3B"/>
                          </a:solidFill>
                          <a:latin typeface="+mn-lt"/>
                          <a:ea typeface="Times New Roman"/>
                        </a:rPr>
                        <a:t>1	Structure in stainless steel AISI 304 or AISI 316 according to the requirements of use.</a:t>
                      </a:r>
                      <a:endParaRPr lang="ru-RU" sz="700" b="0" dirty="0" smtClean="0">
                        <a:latin typeface="+mn-lt"/>
                        <a:ea typeface="Times New Roman"/>
                      </a:endParaRPr>
                    </a:p>
                    <a:p>
                      <a:pPr marL="179388" indent="-179388">
                        <a:spcAft>
                          <a:spcPts val="600"/>
                        </a:spcAft>
                      </a:pPr>
                      <a:r>
                        <a:rPr lang="en-US" sz="700" b="0" dirty="0" smtClean="0">
                          <a:solidFill>
                            <a:srgbClr val="3C3C3B"/>
                          </a:solidFill>
                          <a:latin typeface="+mn-lt"/>
                          <a:ea typeface="Times New Roman"/>
                        </a:rPr>
                        <a:t>2	Detail of a wall anchor.</a:t>
                      </a:r>
                      <a:endParaRPr lang="ru-RU" sz="700" b="0" dirty="0" smtClean="0">
                        <a:latin typeface="+mn-lt"/>
                        <a:ea typeface="Times New Roman"/>
                      </a:endParaRPr>
                    </a:p>
                    <a:p>
                      <a:pPr marL="179388" indent="-179388">
                        <a:spcAft>
                          <a:spcPts val="600"/>
                        </a:spcAft>
                      </a:pPr>
                      <a:r>
                        <a:rPr lang="en-US" sz="700" b="0" dirty="0" smtClean="0">
                          <a:solidFill>
                            <a:srgbClr val="3C3C3B"/>
                          </a:solidFill>
                          <a:latin typeface="+mn-lt"/>
                          <a:ea typeface="Times New Roman"/>
                        </a:rPr>
                        <a:t>3	Detail of the fixing to the handrail.</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mn-lt"/>
                          <a:ea typeface="Times New Roman"/>
                          <a:cs typeface="+mn-cs"/>
                        </a:rPr>
                        <a:t>Технические характеристики и конфигурация</a:t>
                      </a:r>
                    </a:p>
                    <a:p>
                      <a:pPr marL="179388" indent="-179388" algn="l" defTabSz="1043148" rtl="0" eaLnBrk="1" latinLnBrk="0" hangingPunct="1">
                        <a:spcAft>
                          <a:spcPts val="600"/>
                        </a:spcAft>
                      </a:pPr>
                      <a:r>
                        <a:rPr lang="ru-RU" sz="700" b="0" kern="1200" dirty="0" smtClean="0">
                          <a:solidFill>
                            <a:srgbClr val="3C3C3B"/>
                          </a:solidFill>
                          <a:latin typeface="+mn-lt"/>
                          <a:ea typeface="Times New Roman"/>
                          <a:cs typeface="+mn-cs"/>
                        </a:rPr>
                        <a:t>1 	Конструкция из нержавеющей стали AISI 304 или AISI 316 в соответствии с требованиями к применению.</a:t>
                      </a:r>
                    </a:p>
                    <a:p>
                      <a:pPr marL="179388" indent="-179388" algn="l" defTabSz="1043148" rtl="0" eaLnBrk="1" latinLnBrk="0" hangingPunct="1">
                        <a:spcAft>
                          <a:spcPts val="600"/>
                        </a:spcAft>
                      </a:pPr>
                      <a:r>
                        <a:rPr lang="ru-RU" sz="700" b="0" kern="1200" dirty="0" smtClean="0">
                          <a:solidFill>
                            <a:srgbClr val="3C3C3B"/>
                          </a:solidFill>
                          <a:latin typeface="+mn-lt"/>
                          <a:ea typeface="Times New Roman"/>
                          <a:cs typeface="+mn-cs"/>
                        </a:rPr>
                        <a:t>2 	Деталь настенного анкера.</a:t>
                      </a:r>
                    </a:p>
                    <a:p>
                      <a:pPr marL="179388" indent="-179388" algn="l" defTabSz="1043148" rtl="0" eaLnBrk="1" latinLnBrk="0" hangingPunct="1">
                        <a:spcAft>
                          <a:spcPts val="600"/>
                        </a:spcAft>
                      </a:pPr>
                      <a:r>
                        <a:rPr lang="ru-RU" sz="700" b="0" kern="1200" dirty="0" smtClean="0">
                          <a:solidFill>
                            <a:srgbClr val="3C3C3B"/>
                          </a:solidFill>
                          <a:latin typeface="+mn-lt"/>
                          <a:ea typeface="Times New Roman"/>
                          <a:cs typeface="+mn-cs"/>
                        </a:rPr>
                        <a:t>3 	Деталь крепления к поручню.</a:t>
                      </a:r>
                      <a:endParaRPr lang="ru-RU" sz="700" b="0" kern="1200" dirty="0">
                        <a:solidFill>
                          <a:srgbClr val="3C3C3B"/>
                        </a:solidFill>
                        <a:latin typeface="+mn-lt"/>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53" name="Таблица 52"/>
          <p:cNvGraphicFramePr>
            <a:graphicFrameLocks noGrp="1"/>
          </p:cNvGraphicFramePr>
          <p:nvPr>
            <p:extLst>
              <p:ext uri="{D42A27DB-BD31-4B8C-83A1-F6EECF244321}">
                <p14:modId xmlns:p14="http://schemas.microsoft.com/office/powerpoint/2010/main" xmlns="" val="3138758993"/>
              </p:ext>
            </p:extLst>
          </p:nvPr>
        </p:nvGraphicFramePr>
        <p:xfrm>
          <a:off x="7161114" y="3684548"/>
          <a:ext cx="3060000" cy="145884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rgbClr val="3C3C3B"/>
                          </a:solidFill>
                          <a:latin typeface="+mn-lt"/>
                          <a:ea typeface="Times New Roman"/>
                        </a:rPr>
                        <a:t>Glass 2S SPECS:</a:t>
                      </a:r>
                    </a:p>
                    <a:p>
                      <a:pPr>
                        <a:spcAft>
                          <a:spcPts val="0"/>
                        </a:spcAft>
                      </a:pP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a:t>
                      </a:r>
                      <a:r>
                        <a:rPr lang="en-US" sz="700" b="0" dirty="0" smtClean="0">
                          <a:solidFill>
                            <a:srgbClr val="3C3C3B"/>
                          </a:solidFill>
                          <a:latin typeface="+mn-lt"/>
                          <a:ea typeface="Times New Roman"/>
                        </a:rPr>
                        <a:t>	Ideal for home and public use;</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Easy to install and move;</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No welding is necessary during installation;</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Possibility of use with safety plug or external plug without drilling the glass;</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Simple design;</a:t>
                      </a:r>
                      <a:endParaRPr lang="ru-RU" sz="700" b="0" dirty="0" smtClean="0">
                        <a:latin typeface="+mn-lt"/>
                        <a:ea typeface="Times New Roman"/>
                      </a:endParaRPr>
                    </a:p>
                    <a:p>
                      <a:pPr marL="90488" indent="-90488">
                        <a:spcAft>
                          <a:spcPts val="0"/>
                        </a:spcAft>
                      </a:pPr>
                      <a:r>
                        <a:rPr lang="en-US" sz="700" b="0" dirty="0" smtClean="0">
                          <a:solidFill>
                            <a:srgbClr val="3C3C3B"/>
                          </a:solidFill>
                          <a:latin typeface="+mn-lt"/>
                          <a:ea typeface="Times New Roman"/>
                          <a:cs typeface="Times New Roman"/>
                        </a:rPr>
                        <a:t>•	</a:t>
                      </a:r>
                      <a:r>
                        <a:rPr lang="en-US" sz="700" b="0" dirty="0" smtClean="0">
                          <a:solidFill>
                            <a:srgbClr val="3C3C3B"/>
                          </a:solidFill>
                          <a:latin typeface="+mn-lt"/>
                          <a:ea typeface="Times New Roman"/>
                        </a:rPr>
                        <a:t>Customizable color and finish;</a:t>
                      </a:r>
                      <a:endParaRPr lang="ru-RU" sz="700" b="0" dirty="0">
                        <a:latin typeface="+mn-lt"/>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0"/>
                        </a:spcAft>
                      </a:pPr>
                      <a:r>
                        <a:rPr lang="ru-RU" sz="700" b="0" kern="1200" dirty="0" smtClean="0">
                          <a:solidFill>
                            <a:srgbClr val="3C3C3B"/>
                          </a:solidFill>
                          <a:latin typeface="+mn-lt"/>
                          <a:ea typeface="Times New Roman"/>
                          <a:cs typeface="+mn-cs"/>
                        </a:rPr>
                        <a:t>Технические характеристики </a:t>
                      </a:r>
                      <a:r>
                        <a:rPr lang="ru-RU" sz="700" b="0" kern="1200" dirty="0" err="1" smtClean="0">
                          <a:solidFill>
                            <a:srgbClr val="3C3C3B"/>
                          </a:solidFill>
                          <a:latin typeface="+mn-lt"/>
                          <a:ea typeface="Times New Roman"/>
                          <a:cs typeface="+mn-cs"/>
                        </a:rPr>
                        <a:t>Glass</a:t>
                      </a:r>
                      <a:r>
                        <a:rPr lang="ru-RU" sz="700" b="0" kern="1200" dirty="0" smtClean="0">
                          <a:solidFill>
                            <a:srgbClr val="3C3C3B"/>
                          </a:solidFill>
                          <a:latin typeface="+mn-lt"/>
                          <a:ea typeface="Times New Roman"/>
                          <a:cs typeface="+mn-cs"/>
                        </a:rPr>
                        <a:t> 2</a:t>
                      </a:r>
                      <a:r>
                        <a:rPr lang="en-US" sz="700" b="0" kern="1200" dirty="0" smtClean="0">
                          <a:solidFill>
                            <a:srgbClr val="3C3C3B"/>
                          </a:solidFill>
                          <a:latin typeface="+mn-lt"/>
                          <a:ea typeface="Times New Roman"/>
                          <a:cs typeface="+mn-cs"/>
                        </a:rPr>
                        <a:t>S</a:t>
                      </a:r>
                      <a:r>
                        <a:rPr lang="ru-RU" sz="700" b="0" kern="1200" dirty="0" smtClean="0">
                          <a:solidFill>
                            <a:srgbClr val="3C3C3B"/>
                          </a:solidFill>
                          <a:latin typeface="+mn-lt"/>
                          <a:ea typeface="Times New Roman"/>
                          <a:cs typeface="+mn-cs"/>
                        </a:rPr>
                        <a:t>:</a:t>
                      </a:r>
                    </a:p>
                    <a:p>
                      <a:pPr>
                        <a:spcAft>
                          <a:spcPts val="0"/>
                        </a:spcAft>
                      </a:pPr>
                      <a:r>
                        <a:rPr lang="ru-RU" sz="700" b="0" dirty="0" smtClean="0">
                          <a:solidFill>
                            <a:schemeClr val="tx1"/>
                          </a:solidFill>
                          <a:latin typeface="+mn-lt"/>
                          <a:ea typeface="Times New Roman"/>
                        </a:rPr>
                        <a:t> </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Идеально подходит для бытового и общественного пользования;</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Простота установки и перемещения;</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Не требуется сварка во время установки;</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Возможность использования с предохранительной или внешней вставкой без сверления стекла;</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Простота конструкции;</a:t>
                      </a:r>
                    </a:p>
                    <a:p>
                      <a:pPr marL="90488" indent="-90488" algn="l" defTabSz="1043148" rtl="0" eaLnBrk="1" latinLnBrk="0" hangingPunct="1">
                        <a:spcAft>
                          <a:spcPts val="0"/>
                        </a:spcAft>
                      </a:pPr>
                      <a:r>
                        <a:rPr lang="ru-RU" sz="700" b="0" kern="1200" dirty="0" smtClean="0">
                          <a:solidFill>
                            <a:srgbClr val="3C3C3B"/>
                          </a:solidFill>
                          <a:latin typeface="+mn-lt"/>
                          <a:ea typeface="Times New Roman"/>
                          <a:cs typeface="Times New Roman"/>
                        </a:rPr>
                        <a:t>• 	Цвет и отделка по желанию Заказчика;</a:t>
                      </a: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54" name="Таблица 53"/>
          <p:cNvGraphicFramePr>
            <a:graphicFrameLocks noGrp="1"/>
          </p:cNvGraphicFramePr>
          <p:nvPr>
            <p:extLst>
              <p:ext uri="{D42A27DB-BD31-4B8C-83A1-F6EECF244321}">
                <p14:modId xmlns:p14="http://schemas.microsoft.com/office/powerpoint/2010/main" xmlns="" val="3577374019"/>
              </p:ext>
            </p:extLst>
          </p:nvPr>
        </p:nvGraphicFramePr>
        <p:xfrm>
          <a:off x="7149863" y="5159665"/>
          <a:ext cx="3082502" cy="98640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916137">
                <a:tc>
                  <a:txBody>
                    <a:bodyPr/>
                    <a:lstStyle/>
                    <a:p>
                      <a:pPr>
                        <a:spcAft>
                          <a:spcPts val="0"/>
                        </a:spcAft>
                      </a:pPr>
                      <a:r>
                        <a:rPr lang="en-US" sz="600" b="0" dirty="0" smtClean="0">
                          <a:solidFill>
                            <a:srgbClr val="3C3C3B"/>
                          </a:solidFill>
                          <a:latin typeface="+mn-lt"/>
                          <a:ea typeface="Times New Roman"/>
                        </a:rPr>
                        <a:t>Designed for: home use and public places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Use: internal and external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Variations: floor or wall mounted</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Applications: stairs, balconies and balustrades</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Material: AISI 316 and 304 stainless steel</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Infill: glass from 8 to 17,52 mm</a:t>
                      </a:r>
                      <a:endParaRPr lang="ru-RU" sz="600" b="0" dirty="0" smtClean="0">
                        <a:latin typeface="+mn-lt"/>
                        <a:ea typeface="Times New Roman"/>
                      </a:endParaRPr>
                    </a:p>
                    <a:p>
                      <a:pPr>
                        <a:spcAft>
                          <a:spcPts val="0"/>
                        </a:spcAft>
                      </a:pPr>
                      <a:r>
                        <a:rPr lang="en-US" sz="600" b="0" dirty="0" smtClean="0">
                          <a:solidFill>
                            <a:srgbClr val="3C3C3B"/>
                          </a:solidFill>
                          <a:latin typeface="+mn-lt"/>
                          <a:ea typeface="Times New Roman"/>
                        </a:rPr>
                        <a:t>Upper finish: satin or glossy stainless steel</a:t>
                      </a:r>
                      <a:endParaRPr lang="ru-RU" sz="600" b="0" dirty="0">
                        <a:latin typeface="+mn-lt"/>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43148" rtl="0" eaLnBrk="1" latinLnBrk="0" hangingPunct="1">
                        <a:spcAft>
                          <a:spcPts val="0"/>
                        </a:spcAft>
                      </a:pPr>
                      <a:r>
                        <a:rPr lang="ru-RU" sz="600" b="0" kern="1200" dirty="0" smtClean="0">
                          <a:solidFill>
                            <a:srgbClr val="3C3C3B"/>
                          </a:solidFill>
                          <a:latin typeface="+mn-lt"/>
                          <a:ea typeface="Times New Roman"/>
                          <a:cs typeface="+mn-cs"/>
                        </a:rPr>
                        <a:t>Предназначен для: домашнего использования и общественных мест</a:t>
                      </a:r>
                    </a:p>
                    <a:p>
                      <a:pPr marL="0" algn="l" defTabSz="1043148" rtl="0" eaLnBrk="1" latinLnBrk="0" hangingPunct="1">
                        <a:spcAft>
                          <a:spcPts val="0"/>
                        </a:spcAft>
                      </a:pPr>
                      <a:r>
                        <a:rPr lang="ru-RU" sz="600" b="0" kern="1200" dirty="0" smtClean="0">
                          <a:solidFill>
                            <a:srgbClr val="3C3C3B"/>
                          </a:solidFill>
                          <a:latin typeface="+mn-lt"/>
                          <a:ea typeface="Times New Roman"/>
                          <a:cs typeface="+mn-cs"/>
                        </a:rPr>
                        <a:t>Использование: внутреннее и внешнее</a:t>
                      </a:r>
                    </a:p>
                    <a:p>
                      <a:pPr marL="0" algn="l" defTabSz="1043148" rtl="0" eaLnBrk="1" latinLnBrk="0" hangingPunct="1">
                        <a:spcAft>
                          <a:spcPts val="0"/>
                        </a:spcAft>
                      </a:pPr>
                      <a:r>
                        <a:rPr lang="ru-RU" sz="600" b="0" kern="1200" dirty="0" smtClean="0">
                          <a:solidFill>
                            <a:srgbClr val="3C3C3B"/>
                          </a:solidFill>
                          <a:latin typeface="+mn-lt"/>
                          <a:ea typeface="Times New Roman"/>
                          <a:cs typeface="+mn-cs"/>
                        </a:rPr>
                        <a:t>Вариации: напольные или настенные</a:t>
                      </a:r>
                    </a:p>
                    <a:p>
                      <a:pPr marL="0" algn="l" defTabSz="1043148" rtl="0" eaLnBrk="1" latinLnBrk="0" hangingPunct="1">
                        <a:spcAft>
                          <a:spcPts val="0"/>
                        </a:spcAft>
                      </a:pPr>
                      <a:r>
                        <a:rPr lang="ru-RU" sz="600" b="0" kern="1200" dirty="0" smtClean="0">
                          <a:solidFill>
                            <a:srgbClr val="3C3C3B"/>
                          </a:solidFill>
                          <a:latin typeface="+mn-lt"/>
                          <a:ea typeface="Times New Roman"/>
                          <a:cs typeface="+mn-cs"/>
                        </a:rPr>
                        <a:t>Области применения: лестницы, балконы и балюстрады</a:t>
                      </a:r>
                    </a:p>
                    <a:p>
                      <a:pPr marL="0" algn="l" defTabSz="1043148" rtl="0" eaLnBrk="1" latinLnBrk="0" hangingPunct="1">
                        <a:spcAft>
                          <a:spcPts val="0"/>
                        </a:spcAft>
                      </a:pPr>
                      <a:r>
                        <a:rPr lang="ru-RU" sz="600" b="0" kern="1200" dirty="0" smtClean="0">
                          <a:solidFill>
                            <a:srgbClr val="3C3C3B"/>
                          </a:solidFill>
                          <a:latin typeface="+mn-lt"/>
                          <a:ea typeface="Times New Roman"/>
                          <a:cs typeface="+mn-cs"/>
                        </a:rPr>
                        <a:t>Материал: нержавеющая сталь AISI 316 и 304</a:t>
                      </a:r>
                    </a:p>
                    <a:p>
                      <a:pPr marL="0" algn="l" defTabSz="1043148" rtl="0" eaLnBrk="1" latinLnBrk="0" hangingPunct="1">
                        <a:spcAft>
                          <a:spcPts val="0"/>
                        </a:spcAft>
                      </a:pPr>
                      <a:r>
                        <a:rPr lang="ru-RU" sz="600" b="0" kern="1200" dirty="0" smtClean="0">
                          <a:solidFill>
                            <a:srgbClr val="3C3C3B"/>
                          </a:solidFill>
                          <a:latin typeface="+mn-lt"/>
                          <a:ea typeface="Times New Roman"/>
                          <a:cs typeface="+mn-cs"/>
                        </a:rPr>
                        <a:t>Заполнение: стекло от 8 до 17,52 мм</a:t>
                      </a:r>
                    </a:p>
                    <a:p>
                      <a:pPr marL="0" algn="l" defTabSz="1043148" rtl="0" eaLnBrk="1" latinLnBrk="0" hangingPunct="1">
                        <a:spcAft>
                          <a:spcPts val="0"/>
                        </a:spcAft>
                      </a:pPr>
                      <a:r>
                        <a:rPr lang="ru-RU" sz="600" b="0" kern="1200" dirty="0" smtClean="0">
                          <a:solidFill>
                            <a:srgbClr val="3C3C3B"/>
                          </a:solidFill>
                          <a:latin typeface="+mn-lt"/>
                          <a:ea typeface="Times New Roman"/>
                          <a:cs typeface="+mn-cs"/>
                        </a:rPr>
                        <a:t>Верхняя отделка: атласная или глянцевая нержавеющая сталь</a:t>
                      </a:r>
                      <a:endParaRPr lang="ru-RU" sz="600" b="0" kern="1200" dirty="0">
                        <a:solidFill>
                          <a:srgbClr val="3C3C3B"/>
                        </a:solidFill>
                        <a:latin typeface="+mn-lt"/>
                        <a:ea typeface="Times New Roman"/>
                        <a:cs typeface="+mn-cs"/>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20482" name="Picture 2"/>
          <p:cNvPicPr>
            <a:picLocks noChangeAspect="1" noChangeArrowheads="1"/>
          </p:cNvPicPr>
          <p:nvPr/>
        </p:nvPicPr>
        <p:blipFill>
          <a:blip r:embed="rId6"/>
          <a:srcRect/>
          <a:stretch>
            <a:fillRect/>
          </a:stretch>
        </p:blipFill>
        <p:spPr bwMode="auto">
          <a:xfrm>
            <a:off x="7162800" y="6481482"/>
            <a:ext cx="914400" cy="34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R="444500" algn="r">
              <a:lnSpc>
                <a:spcPct val="100000"/>
              </a:lnSpc>
            </a:pPr>
            <a:r>
              <a:rPr sz="1200" b="1" spc="10" dirty="0">
                <a:solidFill>
                  <a:srgbClr val="E5007D"/>
                </a:solidFill>
                <a:latin typeface="Calibri"/>
                <a:cs typeface="Calibri"/>
              </a:rPr>
              <a:t>53</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54</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58809" y="7217222"/>
            <a:ext cx="1894057" cy="184666"/>
          </a:xfrm>
          <a:prstGeom prst="rect">
            <a:avLst/>
          </a:prstGeom>
        </p:spPr>
        <p:txBody>
          <a:bodyPr vert="horz" wrap="square" lIns="0" tIns="0" rIns="0" bIns="0" rtlCol="0">
            <a:spAutoFit/>
          </a:bodyPr>
          <a:lstStyle/>
          <a:p>
            <a:pPr marL="12700" algn="r">
              <a:lnSpc>
                <a:spcPct val="100000"/>
              </a:lnSpc>
            </a:pPr>
            <a:r>
              <a:rPr sz="1200" b="1" dirty="0">
                <a:solidFill>
                  <a:srgbClr val="E5007D"/>
                </a:solidFill>
                <a:latin typeface="Calibri"/>
                <a:cs typeface="Calibri"/>
              </a:rPr>
              <a:t>55 IAM Design </a:t>
            </a:r>
            <a:r>
              <a:rPr sz="120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33" y="457212"/>
            <a:ext cx="3658870"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35995" y="3762006"/>
            <a:ext cx="5698804" cy="334079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523299" y="2633505"/>
            <a:ext cx="2477135" cy="661912"/>
          </a:xfrm>
          <a:prstGeom prst="rect">
            <a:avLst/>
          </a:prstGeom>
        </p:spPr>
        <p:txBody>
          <a:bodyPr vert="horz" wrap="square" lIns="0" tIns="0" rIns="0" bIns="0" rtlCol="0">
            <a:spAutoFit/>
          </a:bodyPr>
          <a:lstStyle/>
          <a:p>
            <a:pPr marL="12700">
              <a:lnSpc>
                <a:spcPct val="100000"/>
              </a:lnSpc>
            </a:pPr>
            <a:r>
              <a:rPr sz="1000" dirty="0">
                <a:solidFill>
                  <a:srgbClr val="3C3C3B"/>
                </a:solidFill>
                <a:latin typeface="Calibri"/>
                <a:cs typeface="Calibri"/>
              </a:rPr>
              <a:t>The hybrid par excellence</a:t>
            </a:r>
            <a:endParaRPr sz="1000" dirty="0">
              <a:latin typeface="Calibri"/>
              <a:cs typeface="Calibri"/>
            </a:endParaRPr>
          </a:p>
          <a:p>
            <a:pPr marL="12700" marR="5080">
              <a:lnSpc>
                <a:spcPts val="1000"/>
              </a:lnSpc>
            </a:pPr>
            <a:r>
              <a:rPr sz="800" dirty="0">
                <a:solidFill>
                  <a:srgbClr val="3C3C3B"/>
                </a:solidFill>
                <a:latin typeface="Calibri"/>
                <a:cs typeface="Calibri"/>
              </a:rPr>
              <a:t>The Glass Cable and Glass Bars systems allow for the production of glass and steel railings characterized by a double infill  system such as glass and steel. Ideal solutions for those looking for a light and safe solution.</a:t>
            </a:r>
            <a:endParaRPr sz="800" dirty="0">
              <a:latin typeface="Calibri"/>
              <a:cs typeface="Calibri"/>
            </a:endParaRPr>
          </a:p>
        </p:txBody>
      </p:sp>
      <p:sp>
        <p:nvSpPr>
          <p:cNvPr id="6" name="object 6"/>
          <p:cNvSpPr txBox="1"/>
          <p:nvPr/>
        </p:nvSpPr>
        <p:spPr>
          <a:xfrm>
            <a:off x="7770659" y="2633505"/>
            <a:ext cx="2477770" cy="795089"/>
          </a:xfrm>
          <a:prstGeom prst="rect">
            <a:avLst/>
          </a:prstGeom>
        </p:spPr>
        <p:txBody>
          <a:bodyPr vert="horz" wrap="square" lIns="0" tIns="0" rIns="0" bIns="0" rtlCol="0">
            <a:spAutoFit/>
          </a:bodyPr>
          <a:lstStyle/>
          <a:p>
            <a:pPr marL="12700" algn="just">
              <a:lnSpc>
                <a:spcPct val="100000"/>
              </a:lnSpc>
            </a:pPr>
            <a:r>
              <a:rPr lang="uk-UA" sz="1000" dirty="0" err="1" smtClean="0">
                <a:solidFill>
                  <a:srgbClr val="706F6F"/>
                </a:solidFill>
                <a:latin typeface="Calibri"/>
                <a:cs typeface="Calibri"/>
              </a:rPr>
              <a:t>Образцовое</a:t>
            </a:r>
            <a:r>
              <a:rPr lang="uk-UA" sz="1000" dirty="0" smtClean="0">
                <a:solidFill>
                  <a:srgbClr val="706F6F"/>
                </a:solidFill>
                <a:latin typeface="Calibri"/>
                <a:cs typeface="Calibri"/>
              </a:rPr>
              <a:t> </a:t>
            </a:r>
            <a:r>
              <a:rPr lang="uk-UA" sz="1000" dirty="0" err="1" smtClean="0">
                <a:solidFill>
                  <a:srgbClr val="706F6F"/>
                </a:solidFill>
                <a:latin typeface="Calibri"/>
                <a:cs typeface="Calibri"/>
              </a:rPr>
              <a:t>сочетание</a:t>
            </a:r>
            <a:endParaRPr sz="1000" dirty="0">
              <a:latin typeface="Calibri"/>
              <a:cs typeface="Calibri"/>
            </a:endParaRPr>
          </a:p>
          <a:p>
            <a:pPr marL="12700" marR="5080" algn="just">
              <a:lnSpc>
                <a:spcPts val="1000"/>
              </a:lnSpc>
            </a:pPr>
            <a:r>
              <a:rPr lang="ru-RU" sz="800" dirty="0">
                <a:solidFill>
                  <a:schemeClr val="bg1">
                    <a:lumMod val="50000"/>
                  </a:schemeClr>
                </a:solidFill>
                <a:latin typeface="Calibri"/>
                <a:cs typeface="Calibri"/>
              </a:rPr>
              <a:t>Системы </a:t>
            </a:r>
            <a:r>
              <a:rPr lang="ru-RU" sz="800" dirty="0" err="1">
                <a:solidFill>
                  <a:schemeClr val="bg1">
                    <a:lumMod val="50000"/>
                  </a:schemeClr>
                </a:solidFill>
                <a:latin typeface="Calibri"/>
                <a:cs typeface="Calibri"/>
              </a:rPr>
              <a:t>Glass</a:t>
            </a:r>
            <a:r>
              <a:rPr lang="ru-RU" sz="800" dirty="0">
                <a:solidFill>
                  <a:schemeClr val="bg1">
                    <a:lumMod val="50000"/>
                  </a:schemeClr>
                </a:solidFill>
                <a:latin typeface="Calibri"/>
                <a:cs typeface="Calibri"/>
              </a:rPr>
              <a:t> </a:t>
            </a:r>
            <a:r>
              <a:rPr lang="ru-RU" sz="800" dirty="0" err="1">
                <a:solidFill>
                  <a:schemeClr val="bg1">
                    <a:lumMod val="50000"/>
                  </a:schemeClr>
                </a:solidFill>
                <a:latin typeface="Calibri"/>
                <a:cs typeface="Calibri"/>
              </a:rPr>
              <a:t>Cable</a:t>
            </a:r>
            <a:r>
              <a:rPr lang="ru-RU" sz="800" dirty="0">
                <a:solidFill>
                  <a:schemeClr val="bg1">
                    <a:lumMod val="50000"/>
                  </a:schemeClr>
                </a:solidFill>
                <a:latin typeface="Calibri"/>
                <a:cs typeface="Calibri"/>
              </a:rPr>
              <a:t> и </a:t>
            </a:r>
            <a:r>
              <a:rPr lang="ru-RU" sz="800" dirty="0" err="1">
                <a:solidFill>
                  <a:schemeClr val="bg1">
                    <a:lumMod val="50000"/>
                  </a:schemeClr>
                </a:solidFill>
                <a:latin typeface="Calibri"/>
                <a:cs typeface="Calibri"/>
              </a:rPr>
              <a:t>Glass</a:t>
            </a:r>
            <a:r>
              <a:rPr lang="ru-RU" sz="800" dirty="0">
                <a:solidFill>
                  <a:schemeClr val="bg1">
                    <a:lumMod val="50000"/>
                  </a:schemeClr>
                </a:solidFill>
                <a:latin typeface="Calibri"/>
                <a:cs typeface="Calibri"/>
              </a:rPr>
              <a:t> </a:t>
            </a:r>
            <a:r>
              <a:rPr lang="ru-RU" sz="800" dirty="0" err="1">
                <a:solidFill>
                  <a:schemeClr val="bg1">
                    <a:lumMod val="50000"/>
                  </a:schemeClr>
                </a:solidFill>
                <a:latin typeface="Calibri"/>
                <a:cs typeface="Calibri"/>
              </a:rPr>
              <a:t>Bars</a:t>
            </a:r>
            <a:r>
              <a:rPr lang="ru-RU" sz="800" dirty="0">
                <a:solidFill>
                  <a:schemeClr val="bg1">
                    <a:lumMod val="50000"/>
                  </a:schemeClr>
                </a:solidFill>
                <a:latin typeface="Calibri"/>
                <a:cs typeface="Calibri"/>
              </a:rPr>
              <a:t> позволяют </a:t>
            </a:r>
            <a:r>
              <a:rPr lang="ru-RU" sz="800" dirty="0" smtClean="0">
                <a:solidFill>
                  <a:schemeClr val="bg1">
                    <a:lumMod val="50000"/>
                  </a:schemeClr>
                </a:solidFill>
                <a:latin typeface="Calibri"/>
                <a:cs typeface="Calibri"/>
              </a:rPr>
              <a:t>создавать </a:t>
            </a:r>
            <a:r>
              <a:rPr lang="ru-RU" sz="800" dirty="0">
                <a:solidFill>
                  <a:schemeClr val="bg1">
                    <a:lumMod val="50000"/>
                  </a:schemeClr>
                </a:solidFill>
                <a:latin typeface="Calibri"/>
                <a:cs typeface="Calibri"/>
              </a:rPr>
              <a:t>стеклянные и стальные </a:t>
            </a:r>
            <a:r>
              <a:rPr lang="ru-RU" sz="800" dirty="0" smtClean="0">
                <a:solidFill>
                  <a:schemeClr val="bg1">
                    <a:lumMod val="50000"/>
                  </a:schemeClr>
                </a:solidFill>
                <a:latin typeface="Calibri"/>
                <a:cs typeface="Calibri"/>
              </a:rPr>
              <a:t>изгороди, характеризующиеся </a:t>
            </a:r>
            <a:r>
              <a:rPr lang="ru-RU" sz="800" dirty="0">
                <a:solidFill>
                  <a:schemeClr val="bg1">
                    <a:lumMod val="50000"/>
                  </a:schemeClr>
                </a:solidFill>
                <a:latin typeface="Calibri"/>
                <a:cs typeface="Calibri"/>
              </a:rPr>
              <a:t>двойной системой заполнения, такой как стекло и сталь. </a:t>
            </a:r>
            <a:r>
              <a:rPr lang="ru-RU" sz="800" dirty="0" smtClean="0">
                <a:solidFill>
                  <a:schemeClr val="bg1">
                    <a:lumMod val="50000"/>
                  </a:schemeClr>
                </a:solidFill>
                <a:latin typeface="Calibri"/>
                <a:cs typeface="Calibri"/>
              </a:rPr>
              <a:t>Идеально для </a:t>
            </a:r>
            <a:r>
              <a:rPr lang="ru-RU" sz="800" dirty="0">
                <a:solidFill>
                  <a:schemeClr val="bg1">
                    <a:lumMod val="50000"/>
                  </a:schemeClr>
                </a:solidFill>
                <a:latin typeface="Calibri"/>
                <a:cs typeface="Calibri"/>
              </a:rPr>
              <a:t>тех, кто ищет легкое и безопасное решение.</a:t>
            </a:r>
            <a:endParaRPr sz="800" dirty="0">
              <a:solidFill>
                <a:schemeClr val="bg1">
                  <a:lumMod val="50000"/>
                </a:schemeClr>
              </a:solidFill>
              <a:latin typeface="Calibri"/>
              <a:cs typeface="Calibri"/>
            </a:endParaRPr>
          </a:p>
        </p:txBody>
      </p:sp>
      <p:sp>
        <p:nvSpPr>
          <p:cNvPr id="7" name="object 7"/>
          <p:cNvSpPr txBox="1">
            <a:spLocks noGrp="1"/>
          </p:cNvSpPr>
          <p:nvPr>
            <p:ph type="title"/>
          </p:nvPr>
        </p:nvSpPr>
        <p:spPr>
          <a:xfrm>
            <a:off x="394546" y="457212"/>
            <a:ext cx="9840253" cy="430887"/>
          </a:xfrm>
          <a:prstGeom prst="rect">
            <a:avLst/>
          </a:prstGeom>
        </p:spPr>
        <p:txBody>
          <a:bodyPr vert="horz" wrap="square" lIns="0" tIns="0" rIns="0" bIns="0" rtlCol="0">
            <a:spAutoFit/>
          </a:bodyPr>
          <a:lstStyle/>
          <a:p>
            <a:pPr marR="5080" indent="709295" algn="r">
              <a:lnSpc>
                <a:spcPct val="100000"/>
              </a:lnSpc>
            </a:pPr>
            <a:r>
              <a:rPr sz="2800" dirty="0">
                <a:solidFill>
                  <a:schemeClr val="bg1">
                    <a:lumMod val="50000"/>
                  </a:schemeClr>
                </a:solidFill>
              </a:rPr>
              <a:t>GLASS CABLE AND GLASS BARS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56</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3082925" cy="3085465"/>
          </a:xfrm>
          <a:custGeom>
            <a:avLst/>
            <a:gdLst/>
            <a:ahLst/>
            <a:cxnLst/>
            <a:rect l="l" t="t" r="r" b="b"/>
            <a:pathLst>
              <a:path w="3082925" h="3085465">
                <a:moveTo>
                  <a:pt x="3082823" y="3085376"/>
                </a:moveTo>
                <a:lnTo>
                  <a:pt x="0" y="3085376"/>
                </a:lnTo>
                <a:lnTo>
                  <a:pt x="0" y="0"/>
                </a:lnTo>
                <a:lnTo>
                  <a:pt x="3082823" y="0"/>
                </a:lnTo>
                <a:lnTo>
                  <a:pt x="3082823" y="3085376"/>
                </a:lnTo>
                <a:close/>
              </a:path>
            </a:pathLst>
          </a:custGeom>
          <a:solidFill>
            <a:srgbClr val="D4EDFC"/>
          </a:solidFill>
        </p:spPr>
        <p:txBody>
          <a:bodyPr wrap="square" lIns="0" tIns="0" rIns="0" bIns="0" rtlCol="0"/>
          <a:lstStyle/>
          <a:p>
            <a:endParaRPr/>
          </a:p>
        </p:txBody>
      </p:sp>
      <p:sp>
        <p:nvSpPr>
          <p:cNvPr id="4" name="object 4"/>
          <p:cNvSpPr/>
          <p:nvPr/>
        </p:nvSpPr>
        <p:spPr>
          <a:xfrm>
            <a:off x="457200" y="457212"/>
            <a:ext cx="3082823" cy="3085376"/>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797998" y="458470"/>
            <a:ext cx="3096006" cy="3095993"/>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7150696" y="457212"/>
            <a:ext cx="3082836" cy="3097250"/>
          </a:xfrm>
          <a:prstGeom prst="rect">
            <a:avLst/>
          </a:prstGeom>
          <a:blipFill>
            <a:blip r:embed="rId5" cstate="print"/>
            <a:stretch>
              <a:fillRect/>
            </a:stretch>
          </a:blipFill>
        </p:spPr>
        <p:txBody>
          <a:bodyPr wrap="square" lIns="0" tIns="0" rIns="0" bIns="0" rtlCol="0"/>
          <a:lstStyle/>
          <a:p>
            <a:endParaRPr/>
          </a:p>
        </p:txBody>
      </p:sp>
      <p:sp>
        <p:nvSpPr>
          <p:cNvPr id="25" name="object 25"/>
          <p:cNvSpPr txBox="1"/>
          <p:nvPr/>
        </p:nvSpPr>
        <p:spPr>
          <a:xfrm>
            <a:off x="9016099" y="1683705"/>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1</a:t>
            </a:r>
            <a:endParaRPr sz="800">
              <a:latin typeface="Calibri"/>
              <a:cs typeface="Calibri"/>
            </a:endParaRPr>
          </a:p>
        </p:txBody>
      </p:sp>
      <p:sp>
        <p:nvSpPr>
          <p:cNvPr id="26" name="object 26"/>
          <p:cNvSpPr txBox="1"/>
          <p:nvPr/>
        </p:nvSpPr>
        <p:spPr>
          <a:xfrm>
            <a:off x="6503328" y="2115709"/>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2</a:t>
            </a:r>
            <a:endParaRPr sz="800">
              <a:latin typeface="Calibri"/>
              <a:cs typeface="Calibri"/>
            </a:endParaRPr>
          </a:p>
        </p:txBody>
      </p:sp>
      <p:sp>
        <p:nvSpPr>
          <p:cNvPr id="27" name="object 27"/>
          <p:cNvSpPr txBox="1"/>
          <p:nvPr/>
        </p:nvSpPr>
        <p:spPr>
          <a:xfrm>
            <a:off x="6467361" y="1154471"/>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3</a:t>
            </a:r>
            <a:endParaRPr sz="800">
              <a:latin typeface="Calibri"/>
              <a:cs typeface="Calibri"/>
            </a:endParaRPr>
          </a:p>
        </p:txBody>
      </p:sp>
      <p:sp>
        <p:nvSpPr>
          <p:cNvPr id="28" name="object 28"/>
          <p:cNvSpPr txBox="1"/>
          <p:nvPr/>
        </p:nvSpPr>
        <p:spPr>
          <a:xfrm>
            <a:off x="9383383" y="2083298"/>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4</a:t>
            </a:r>
            <a:endParaRPr sz="800">
              <a:latin typeface="Calibri"/>
              <a:cs typeface="Calibri"/>
            </a:endParaRPr>
          </a:p>
        </p:txBody>
      </p:sp>
      <p:sp>
        <p:nvSpPr>
          <p:cNvPr id="32" name="object 32"/>
          <p:cNvSpPr txBox="1"/>
          <p:nvPr/>
        </p:nvSpPr>
        <p:spPr>
          <a:xfrm>
            <a:off x="5468299" y="6884248"/>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33" name="object 33"/>
          <p:cNvSpPr/>
          <p:nvPr/>
        </p:nvSpPr>
        <p:spPr>
          <a:xfrm>
            <a:off x="5295779"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34" name="object 34"/>
          <p:cNvSpPr/>
          <p:nvPr/>
        </p:nvSpPr>
        <p:spPr>
          <a:xfrm>
            <a:off x="5248261"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35" name="object 35"/>
          <p:cNvSpPr/>
          <p:nvPr/>
        </p:nvSpPr>
        <p:spPr>
          <a:xfrm>
            <a:off x="5162994"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36" name="object 36"/>
          <p:cNvSpPr txBox="1"/>
          <p:nvPr/>
        </p:nvSpPr>
        <p:spPr>
          <a:xfrm>
            <a:off x="4049900" y="6884248"/>
            <a:ext cx="1059428"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37" name="object 37"/>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38" name="object 38"/>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39" name="object 39"/>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40" name="object 40"/>
          <p:cNvSpPr txBox="1"/>
          <p:nvPr/>
        </p:nvSpPr>
        <p:spPr>
          <a:xfrm>
            <a:off x="444500" y="165018"/>
            <a:ext cx="1149985" cy="215900"/>
          </a:xfrm>
          <a:prstGeom prst="rect">
            <a:avLst/>
          </a:prstGeom>
        </p:spPr>
        <p:txBody>
          <a:bodyPr vert="horz" wrap="square" lIns="0" tIns="0" rIns="0" bIns="0" rtlCol="0">
            <a:spAutoFit/>
          </a:bodyPr>
          <a:lstStyle/>
          <a:p>
            <a:pPr marL="12700">
              <a:lnSpc>
                <a:spcPct val="100000"/>
              </a:lnSpc>
            </a:pPr>
            <a:r>
              <a:rPr sz="1500" spc="-35" dirty="0">
                <a:solidFill>
                  <a:srgbClr val="3C3C3B"/>
                </a:solidFill>
                <a:latin typeface="Futura Bk BT"/>
                <a:cs typeface="Futura Bk BT"/>
              </a:rPr>
              <a:t>GLASS</a:t>
            </a:r>
            <a:r>
              <a:rPr sz="1500" spc="-15" dirty="0">
                <a:solidFill>
                  <a:srgbClr val="3C3C3B"/>
                </a:solidFill>
                <a:latin typeface="Futura Bk BT"/>
                <a:cs typeface="Futura Bk BT"/>
              </a:rPr>
              <a:t> </a:t>
            </a:r>
            <a:r>
              <a:rPr sz="1500" spc="-35" dirty="0">
                <a:solidFill>
                  <a:srgbClr val="3C3C3B"/>
                </a:solidFill>
                <a:latin typeface="Futura Bk BT"/>
                <a:cs typeface="Futura Bk BT"/>
              </a:rPr>
              <a:t>CABLE</a:t>
            </a:r>
            <a:endParaRPr sz="1500">
              <a:latin typeface="Futura Bk BT"/>
              <a:cs typeface="Futura Bk BT"/>
            </a:endParaRPr>
          </a:p>
        </p:txBody>
      </p:sp>
      <p:sp>
        <p:nvSpPr>
          <p:cNvPr id="41" name="object 41"/>
          <p:cNvSpPr txBox="1"/>
          <p:nvPr/>
        </p:nvSpPr>
        <p:spPr>
          <a:xfrm>
            <a:off x="9783571" y="6816289"/>
            <a:ext cx="396240" cy="314960"/>
          </a:xfrm>
          <a:prstGeom prst="rect">
            <a:avLst/>
          </a:prstGeom>
        </p:spPr>
        <p:txBody>
          <a:bodyPr vert="horz" wrap="square" lIns="0" tIns="0" rIns="0" bIns="0" rtlCol="0">
            <a:spAutoFit/>
          </a:bodyPr>
          <a:lstStyle/>
          <a:p>
            <a:pPr marL="12700">
              <a:lnSpc>
                <a:spcPts val="2030"/>
              </a:lnSpc>
            </a:pPr>
            <a:r>
              <a:rPr sz="1750" b="1" spc="-20" dirty="0">
                <a:solidFill>
                  <a:srgbClr val="E5007D"/>
                </a:solidFill>
                <a:latin typeface="Calibri"/>
                <a:cs typeface="Calibri"/>
              </a:rPr>
              <a:t>BIM</a:t>
            </a:r>
            <a:endParaRPr sz="1750">
              <a:latin typeface="Calibri"/>
              <a:cs typeface="Calibri"/>
            </a:endParaRPr>
          </a:p>
          <a:p>
            <a:pPr marL="31750">
              <a:lnSpc>
                <a:spcPts val="59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endParaRPr sz="550">
              <a:latin typeface="Calibri"/>
              <a:cs typeface="Calibri"/>
            </a:endParaRPr>
          </a:p>
        </p:txBody>
      </p:sp>
      <p:graphicFrame>
        <p:nvGraphicFramePr>
          <p:cNvPr id="42" name="Таблица 41"/>
          <p:cNvGraphicFramePr>
            <a:graphicFrameLocks noGrp="1"/>
          </p:cNvGraphicFramePr>
          <p:nvPr>
            <p:extLst>
              <p:ext uri="{D42A27DB-BD31-4B8C-83A1-F6EECF244321}">
                <p14:modId xmlns:p14="http://schemas.microsoft.com/office/powerpoint/2010/main" xmlns="" val="1470638815"/>
              </p:ext>
            </p:extLst>
          </p:nvPr>
        </p:nvGraphicFramePr>
        <p:xfrm>
          <a:off x="485958" y="3724304"/>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rgbClr val="3C3C3B"/>
                          </a:solidFill>
                          <a:latin typeface="Arial Narrow" pitchFamily="34" charset="0"/>
                          <a:ea typeface="Times New Roman"/>
                        </a:rPr>
                        <a:t>General Characteristics</a:t>
                      </a:r>
                      <a:endParaRPr lang="ru-RU" sz="700" b="0" dirty="0" smtClean="0">
                        <a:latin typeface="Arial Narrow" pitchFamily="34" charset="0"/>
                        <a:ea typeface="Times New Roman"/>
                      </a:endParaRPr>
                    </a:p>
                    <a:p>
                      <a:pPr>
                        <a:spcAft>
                          <a:spcPts val="600"/>
                        </a:spcAft>
                      </a:pPr>
                      <a:r>
                        <a:rPr lang="en-US" sz="700" b="0" dirty="0" smtClean="0">
                          <a:solidFill>
                            <a:srgbClr val="3C3C3B"/>
                          </a:solidFill>
                          <a:latin typeface="Arial Narrow" pitchFamily="34" charset="0"/>
                          <a:ea typeface="Times New Roman"/>
                        </a:rPr>
                        <a:t>The Glass Cable systems combine the traditional system with glass supports to steel ropes, giving the railing a more maritime taste.</a:t>
                      </a:r>
                      <a:endParaRPr lang="ru-RU" sz="700" b="0" dirty="0" smtClean="0">
                        <a:latin typeface="Arial Narrow" pitchFamily="34" charset="0"/>
                        <a:ea typeface="Times New Roman"/>
                      </a:endParaRPr>
                    </a:p>
                    <a:p>
                      <a:pPr>
                        <a:spcAft>
                          <a:spcPts val="600"/>
                        </a:spcAft>
                      </a:pPr>
                      <a:r>
                        <a:rPr lang="en-US" sz="700" b="0" dirty="0" smtClean="0">
                          <a:solidFill>
                            <a:srgbClr val="3C3C3B"/>
                          </a:solidFill>
                          <a:latin typeface="Arial Narrow" pitchFamily="34" charset="0"/>
                          <a:ea typeface="Times New Roman"/>
                        </a:rPr>
                        <a:t>The glass located in the lower part of the railing also has a anti-scale function.</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Общие характеристики</a:t>
                      </a:r>
                    </a:p>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Системы </a:t>
                      </a:r>
                      <a:r>
                        <a:rPr lang="ru-RU" sz="700" b="0" kern="1200" dirty="0" err="1" smtClean="0">
                          <a:solidFill>
                            <a:srgbClr val="3C3C3B"/>
                          </a:solidFill>
                          <a:latin typeface="Arial Narrow" pitchFamily="34" charset="0"/>
                          <a:ea typeface="Times New Roman"/>
                          <a:cs typeface="+mn-cs"/>
                        </a:rPr>
                        <a:t>Glass</a:t>
                      </a:r>
                      <a:r>
                        <a:rPr lang="ru-RU" sz="700" b="0" kern="1200" dirty="0" smtClean="0">
                          <a:solidFill>
                            <a:srgbClr val="3C3C3B"/>
                          </a:solidFill>
                          <a:latin typeface="Arial Narrow" pitchFamily="34" charset="0"/>
                          <a:ea typeface="Times New Roman"/>
                          <a:cs typeface="+mn-cs"/>
                        </a:rPr>
                        <a:t> </a:t>
                      </a:r>
                      <a:r>
                        <a:rPr lang="ru-RU" sz="700" b="0" kern="1200" dirty="0" err="1" smtClean="0">
                          <a:solidFill>
                            <a:srgbClr val="3C3C3B"/>
                          </a:solidFill>
                          <a:latin typeface="Arial Narrow" pitchFamily="34" charset="0"/>
                          <a:ea typeface="Times New Roman"/>
                          <a:cs typeface="+mn-cs"/>
                        </a:rPr>
                        <a:t>Cable</a:t>
                      </a:r>
                      <a:r>
                        <a:rPr lang="ru-RU" sz="700" b="0" kern="1200" dirty="0" smtClean="0">
                          <a:solidFill>
                            <a:srgbClr val="3C3C3B"/>
                          </a:solidFill>
                          <a:latin typeface="Arial Narrow" pitchFamily="34" charset="0"/>
                          <a:ea typeface="Times New Roman"/>
                          <a:cs typeface="+mn-cs"/>
                        </a:rPr>
                        <a:t> – это комбинация традиционной системы с опорами для стекла и стальных канатов, которая придает перилам более «морской» вид.</a:t>
                      </a:r>
                    </a:p>
                    <a:p>
                      <a:pPr marL="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Стекло, расположенное в нижней части перил, также имеет функцию защиты от загрязнений.</a:t>
                      </a:r>
                      <a:endParaRPr lang="ru-RU" sz="700" b="0" kern="1200" dirty="0">
                        <a:solidFill>
                          <a:srgbClr val="3C3C3B"/>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43" name="Таблица 42"/>
          <p:cNvGraphicFramePr>
            <a:graphicFrameLocks noGrp="1"/>
          </p:cNvGraphicFramePr>
          <p:nvPr>
            <p:extLst>
              <p:ext uri="{D42A27DB-BD31-4B8C-83A1-F6EECF244321}">
                <p14:modId xmlns:p14="http://schemas.microsoft.com/office/powerpoint/2010/main" xmlns="" val="367410630"/>
              </p:ext>
            </p:extLst>
          </p:nvPr>
        </p:nvGraphicFramePr>
        <p:xfrm>
          <a:off x="3807128" y="3724304"/>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rgbClr val="3C3C3B"/>
                          </a:solidFill>
                          <a:latin typeface="Arial Narrow" pitchFamily="34" charset="0"/>
                          <a:ea typeface="Times New Roman"/>
                        </a:rPr>
                        <a:t>Ideal for places with children.</a:t>
                      </a:r>
                      <a:endParaRPr lang="ru-RU" sz="700" b="0" dirty="0" smtClean="0">
                        <a:latin typeface="Arial Narrow" pitchFamily="34" charset="0"/>
                        <a:ea typeface="Times New Roman"/>
                      </a:endParaRPr>
                    </a:p>
                    <a:p>
                      <a:pPr marL="177800" indent="-177800">
                        <a:spcAft>
                          <a:spcPts val="600"/>
                        </a:spcAft>
                      </a:pPr>
                      <a:r>
                        <a:rPr lang="en-US" sz="700" b="0" dirty="0" smtClean="0">
                          <a:solidFill>
                            <a:srgbClr val="3C3C3B"/>
                          </a:solidFill>
                          <a:latin typeface="Arial Narrow" pitchFamily="34" charset="0"/>
                          <a:ea typeface="Times New Roman"/>
                        </a:rPr>
                        <a:t>1	Through-hole accessory for fixing the rope.</a:t>
                      </a:r>
                      <a:endParaRPr lang="ru-RU" sz="700" b="0" dirty="0" smtClean="0">
                        <a:latin typeface="Arial Narrow" pitchFamily="34" charset="0"/>
                        <a:ea typeface="Times New Roman"/>
                      </a:endParaRPr>
                    </a:p>
                    <a:p>
                      <a:pPr marL="177800" indent="-177800">
                        <a:spcAft>
                          <a:spcPts val="600"/>
                        </a:spcAft>
                      </a:pPr>
                      <a:r>
                        <a:rPr lang="en-US" sz="700" b="0" dirty="0" smtClean="0">
                          <a:solidFill>
                            <a:srgbClr val="3C3C3B"/>
                          </a:solidFill>
                          <a:latin typeface="Arial Narrow" pitchFamily="34" charset="0"/>
                          <a:ea typeface="Times New Roman"/>
                        </a:rPr>
                        <a:t>2 	Glass clamp support.</a:t>
                      </a:r>
                      <a:endParaRPr lang="ru-RU" sz="700" b="0" dirty="0" smtClean="0">
                        <a:latin typeface="Arial Narrow" pitchFamily="34" charset="0"/>
                        <a:ea typeface="Times New Roman"/>
                      </a:endParaRPr>
                    </a:p>
                    <a:p>
                      <a:pPr marL="177800" indent="-177800">
                        <a:spcAft>
                          <a:spcPts val="600"/>
                        </a:spcAft>
                      </a:pPr>
                      <a:r>
                        <a:rPr lang="en-US" sz="700" b="0" dirty="0" smtClean="0">
                          <a:solidFill>
                            <a:srgbClr val="3C3C3B"/>
                          </a:solidFill>
                          <a:latin typeface="Arial Narrow" pitchFamily="34" charset="0"/>
                          <a:ea typeface="Times New Roman"/>
                        </a:rPr>
                        <a:t>3 	Possibility of using glass of various thickness, from 6 mm monolithic to 13,52 mm laminated.</a:t>
                      </a:r>
                      <a:endParaRPr lang="ru-RU" sz="700" b="0" dirty="0" smtClean="0">
                        <a:latin typeface="Arial Narrow" pitchFamily="34" charset="0"/>
                        <a:ea typeface="Times New Roman"/>
                      </a:endParaRPr>
                    </a:p>
                    <a:p>
                      <a:pPr marL="177800" indent="-177800">
                        <a:spcAft>
                          <a:spcPts val="600"/>
                        </a:spcAft>
                      </a:pPr>
                      <a:r>
                        <a:rPr lang="en-US" sz="700" b="0" dirty="0" smtClean="0">
                          <a:solidFill>
                            <a:srgbClr val="3C3C3B"/>
                          </a:solidFill>
                          <a:latin typeface="Arial Narrow" pitchFamily="34" charset="0"/>
                          <a:ea typeface="Times New Roman"/>
                        </a:rPr>
                        <a:t>4	Available rope diameter 4 - 5 or 6 mm.</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7800" indent="-17780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Идеально подходит для мест, где есть дети.</a:t>
                      </a:r>
                    </a:p>
                    <a:p>
                      <a:pPr marL="177800" indent="-17780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1 	Деталь со сквозным отверстием для крепления веревки.</a:t>
                      </a:r>
                    </a:p>
                    <a:p>
                      <a:pPr marL="177800" indent="-17780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2 	Опора для зажима стекла.</a:t>
                      </a:r>
                    </a:p>
                    <a:p>
                      <a:pPr marL="177800" indent="-17780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3 	Возможность использования стекла различной толщины, монолитного - от 6 мм и ламинированного - до 13,52 мм.</a:t>
                      </a:r>
                    </a:p>
                    <a:p>
                      <a:pPr marL="177800" indent="-177800" algn="l" defTabSz="1043148" rtl="0" eaLnBrk="1" latinLnBrk="0" hangingPunct="1">
                        <a:spcAft>
                          <a:spcPts val="600"/>
                        </a:spcAft>
                      </a:pPr>
                      <a:r>
                        <a:rPr lang="ru-RU" sz="700" b="0" kern="1200" dirty="0" smtClean="0">
                          <a:solidFill>
                            <a:srgbClr val="3C3C3B"/>
                          </a:solidFill>
                          <a:latin typeface="Arial Narrow" pitchFamily="34" charset="0"/>
                          <a:ea typeface="Times New Roman"/>
                          <a:cs typeface="+mn-cs"/>
                        </a:rPr>
                        <a:t>4 	Доступны канаты диаметром 4 - 5 или 6 мм.</a:t>
                      </a:r>
                      <a:endParaRPr lang="ru-RU" sz="700" b="0" kern="1200" dirty="0">
                        <a:solidFill>
                          <a:srgbClr val="3C3C3B"/>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44" name="Таблица 43"/>
          <p:cNvGraphicFramePr>
            <a:graphicFrameLocks noGrp="1"/>
          </p:cNvGraphicFramePr>
          <p:nvPr>
            <p:extLst>
              <p:ext uri="{D42A27DB-BD31-4B8C-83A1-F6EECF244321}">
                <p14:modId xmlns:p14="http://schemas.microsoft.com/office/powerpoint/2010/main" xmlns="" val="2958825054"/>
              </p:ext>
            </p:extLst>
          </p:nvPr>
        </p:nvGraphicFramePr>
        <p:xfrm>
          <a:off x="7149863" y="3623176"/>
          <a:ext cx="3353986" cy="1458840"/>
        </p:xfrm>
        <a:graphic>
          <a:graphicData uri="http://schemas.openxmlformats.org/drawingml/2006/table">
            <a:tbl>
              <a:tblPr firstRow="1" bandRow="1">
                <a:tableStyleId>{5C22544A-7EE6-4342-B048-85BDC9FD1C3A}</a:tableStyleId>
              </a:tblPr>
              <a:tblGrid>
                <a:gridCol w="1676993">
                  <a:extLst>
                    <a:ext uri="{9D8B030D-6E8A-4147-A177-3AD203B41FA5}">
                      <a16:colId xmlns:a16="http://schemas.microsoft.com/office/drawing/2014/main" xmlns="" val="20000"/>
                    </a:ext>
                  </a:extLst>
                </a:gridCol>
                <a:gridCol w="1676993">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chemeClr val="tx1"/>
                          </a:solidFill>
                          <a:latin typeface="Arial Narrow" pitchFamily="34" charset="0"/>
                          <a:ea typeface="Times New Roman"/>
                        </a:rPr>
                        <a:t>Glass Cable SPECS</a:t>
                      </a:r>
                    </a:p>
                    <a:p>
                      <a:pPr>
                        <a:spcAft>
                          <a:spcPts val="0"/>
                        </a:spcAft>
                      </a:pPr>
                      <a:endParaRPr lang="en-US" sz="700" b="0" dirty="0" smtClean="0">
                        <a:solidFill>
                          <a:schemeClr val="tx1"/>
                        </a:solidFill>
                        <a:latin typeface="Arial Narrow" pitchFamily="34" charset="0"/>
                        <a:ea typeface="Times New Roman"/>
                      </a:endParaRPr>
                    </a:p>
                    <a:p>
                      <a:pPr marL="90488" indent="-90488">
                        <a:spcAft>
                          <a:spcPts val="0"/>
                        </a:spcAft>
                      </a:pPr>
                      <a:r>
                        <a:rPr lang="en-US" sz="700" b="0" dirty="0" smtClean="0">
                          <a:solidFill>
                            <a:schemeClr val="tx1"/>
                          </a:solidFill>
                          <a:latin typeface="Arial Narrow" pitchFamily="34" charset="0"/>
                          <a:ea typeface="Times New Roman"/>
                          <a:cs typeface="Times New Roman"/>
                        </a:rPr>
                        <a:t>•	</a:t>
                      </a:r>
                      <a:r>
                        <a:rPr lang="en-US" sz="700" b="0" dirty="0" smtClean="0">
                          <a:solidFill>
                            <a:schemeClr val="tx1"/>
                          </a:solidFill>
                          <a:latin typeface="Arial Narrow" pitchFamily="34" charset="0"/>
                          <a:ea typeface="Times New Roman"/>
                        </a:rPr>
                        <a:t>Ideal for home and public use;</a:t>
                      </a:r>
                      <a:endParaRPr lang="ru-RU" sz="1000" b="0" dirty="0" smtClean="0">
                        <a:solidFill>
                          <a:schemeClr val="tx1"/>
                        </a:solidFill>
                        <a:latin typeface="Arial Narrow" pitchFamily="34" charset="0"/>
                        <a:ea typeface="Times New Roman"/>
                      </a:endParaRPr>
                    </a:p>
                    <a:p>
                      <a:pPr marL="90488" indent="-90488">
                        <a:spcAft>
                          <a:spcPts val="0"/>
                        </a:spcAft>
                      </a:pPr>
                      <a:r>
                        <a:rPr lang="en-US" sz="700" b="0" dirty="0" smtClean="0">
                          <a:solidFill>
                            <a:schemeClr val="tx1"/>
                          </a:solidFill>
                          <a:latin typeface="Arial Narrow" pitchFamily="34" charset="0"/>
                          <a:ea typeface="Times New Roman"/>
                          <a:cs typeface="Times New Roman"/>
                        </a:rPr>
                        <a:t>•	</a:t>
                      </a:r>
                      <a:r>
                        <a:rPr lang="en-US" sz="700" b="0" dirty="0" smtClean="0">
                          <a:solidFill>
                            <a:schemeClr val="tx1"/>
                          </a:solidFill>
                          <a:latin typeface="Arial Narrow" pitchFamily="34" charset="0"/>
                          <a:ea typeface="Times New Roman"/>
                        </a:rPr>
                        <a:t>Easy to install and move;</a:t>
                      </a:r>
                      <a:endParaRPr lang="ru-RU" sz="1000" b="0" dirty="0" smtClean="0">
                        <a:solidFill>
                          <a:schemeClr val="tx1"/>
                        </a:solidFill>
                        <a:latin typeface="Arial Narrow" pitchFamily="34" charset="0"/>
                        <a:ea typeface="Times New Roman"/>
                      </a:endParaRPr>
                    </a:p>
                    <a:p>
                      <a:pPr marL="90488" indent="-90488">
                        <a:spcAft>
                          <a:spcPts val="0"/>
                        </a:spcAft>
                      </a:pPr>
                      <a:r>
                        <a:rPr lang="en-US" sz="700" b="0" dirty="0" smtClean="0">
                          <a:solidFill>
                            <a:schemeClr val="tx1"/>
                          </a:solidFill>
                          <a:latin typeface="Arial Narrow" pitchFamily="34" charset="0"/>
                          <a:ea typeface="Times New Roman"/>
                          <a:cs typeface="Times New Roman"/>
                        </a:rPr>
                        <a:t>•	</a:t>
                      </a:r>
                      <a:r>
                        <a:rPr lang="en-US" sz="700" b="0" dirty="0" smtClean="0">
                          <a:solidFill>
                            <a:schemeClr val="tx1"/>
                          </a:solidFill>
                          <a:latin typeface="Arial Narrow" pitchFamily="34" charset="0"/>
                          <a:ea typeface="Times New Roman"/>
                        </a:rPr>
                        <a:t>No welding is necessary during the installation;</a:t>
                      </a:r>
                      <a:endParaRPr lang="ru-RU" sz="1000" b="0" dirty="0" smtClean="0">
                        <a:solidFill>
                          <a:schemeClr val="tx1"/>
                        </a:solidFill>
                        <a:latin typeface="Arial Narrow" pitchFamily="34" charset="0"/>
                        <a:ea typeface="Times New Roman"/>
                      </a:endParaRPr>
                    </a:p>
                    <a:p>
                      <a:pPr marL="90488" indent="-90488">
                        <a:spcAft>
                          <a:spcPts val="0"/>
                        </a:spcAft>
                      </a:pPr>
                      <a:r>
                        <a:rPr lang="en-US" sz="700" b="0" dirty="0" smtClean="0">
                          <a:solidFill>
                            <a:schemeClr val="tx1"/>
                          </a:solidFill>
                          <a:latin typeface="Arial Narrow" pitchFamily="34" charset="0"/>
                          <a:ea typeface="Times New Roman"/>
                          <a:cs typeface="Times New Roman"/>
                        </a:rPr>
                        <a:t>•</a:t>
                      </a:r>
                      <a:r>
                        <a:rPr lang="en-US" sz="700" b="0" dirty="0" smtClean="0">
                          <a:solidFill>
                            <a:schemeClr val="tx1"/>
                          </a:solidFill>
                          <a:latin typeface="Arial Narrow" pitchFamily="34" charset="0"/>
                          <a:ea typeface="Times New Roman"/>
                        </a:rPr>
                        <a:t> 	Glass clamps with possibility of using safety plug or external plug without drilling of the glass;</a:t>
                      </a:r>
                      <a:endParaRPr lang="ru-RU" sz="1000" b="0" dirty="0" smtClean="0">
                        <a:solidFill>
                          <a:schemeClr val="tx1"/>
                        </a:solidFill>
                        <a:latin typeface="Arial Narrow" pitchFamily="34" charset="0"/>
                        <a:ea typeface="Times New Roman"/>
                      </a:endParaRPr>
                    </a:p>
                    <a:p>
                      <a:pPr marL="90488" indent="-90488">
                        <a:spcAft>
                          <a:spcPts val="0"/>
                        </a:spcAft>
                      </a:pPr>
                      <a:r>
                        <a:rPr lang="en-US" sz="700" b="0" dirty="0" smtClean="0">
                          <a:solidFill>
                            <a:schemeClr val="tx1"/>
                          </a:solidFill>
                          <a:latin typeface="Arial Narrow" pitchFamily="34" charset="0"/>
                          <a:ea typeface="Times New Roman"/>
                          <a:cs typeface="Times New Roman"/>
                        </a:rPr>
                        <a:t>•</a:t>
                      </a:r>
                      <a:r>
                        <a:rPr lang="en-US" sz="700" b="0" dirty="0" smtClean="0">
                          <a:solidFill>
                            <a:schemeClr val="tx1"/>
                          </a:solidFill>
                          <a:latin typeface="Arial Narrow" pitchFamily="34" charset="0"/>
                          <a:ea typeface="Times New Roman"/>
                        </a:rPr>
                        <a:t> 	4-5-6 mm thick stainless steel ropes;</a:t>
                      </a:r>
                      <a:endParaRPr lang="ru-RU" sz="1000" b="0" dirty="0" smtClean="0">
                        <a:solidFill>
                          <a:schemeClr val="tx1"/>
                        </a:solidFill>
                        <a:latin typeface="Arial Narrow" pitchFamily="34" charset="0"/>
                        <a:ea typeface="Times New Roman"/>
                      </a:endParaRPr>
                    </a:p>
                    <a:p>
                      <a:pPr marL="90488" indent="-90488">
                        <a:spcAft>
                          <a:spcPts val="0"/>
                        </a:spcAft>
                      </a:pPr>
                      <a:r>
                        <a:rPr lang="en-US" sz="700" b="0" dirty="0" smtClean="0">
                          <a:solidFill>
                            <a:schemeClr val="tx1"/>
                          </a:solidFill>
                          <a:latin typeface="Arial Narrow" pitchFamily="34" charset="0"/>
                          <a:ea typeface="Times New Roman"/>
                          <a:cs typeface="Times New Roman"/>
                        </a:rPr>
                        <a:t>•</a:t>
                      </a:r>
                      <a:r>
                        <a:rPr lang="en-US" sz="700" b="0" dirty="0" smtClean="0">
                          <a:solidFill>
                            <a:schemeClr val="tx1"/>
                          </a:solidFill>
                          <a:latin typeface="Arial Narrow" pitchFamily="34" charset="0"/>
                          <a:ea typeface="Times New Roman"/>
                        </a:rPr>
                        <a:t> 	Simple design;</a:t>
                      </a:r>
                      <a:endParaRPr lang="ru-RU" sz="1000" b="0" dirty="0" smtClean="0">
                        <a:solidFill>
                          <a:schemeClr val="tx1"/>
                        </a:solidFill>
                        <a:latin typeface="Arial Narrow" pitchFamily="34" charset="0"/>
                        <a:ea typeface="Times New Roman"/>
                      </a:endParaRPr>
                    </a:p>
                    <a:p>
                      <a:pPr marL="90488" indent="-90488">
                        <a:spcAft>
                          <a:spcPts val="0"/>
                        </a:spcAft>
                      </a:pPr>
                      <a:r>
                        <a:rPr lang="en-US" sz="700" b="0" dirty="0" smtClean="0">
                          <a:solidFill>
                            <a:schemeClr val="tx1"/>
                          </a:solidFill>
                          <a:latin typeface="Arial Narrow" pitchFamily="34" charset="0"/>
                          <a:ea typeface="Times New Roman"/>
                          <a:cs typeface="Times New Roman"/>
                        </a:rPr>
                        <a:t>•</a:t>
                      </a:r>
                      <a:r>
                        <a:rPr lang="en-US" sz="700" b="0" dirty="0" smtClean="0">
                          <a:solidFill>
                            <a:schemeClr val="tx1"/>
                          </a:solidFill>
                          <a:latin typeface="Arial Narrow" pitchFamily="34" charset="0"/>
                          <a:ea typeface="Times New Roman"/>
                        </a:rPr>
                        <a:t> 	Customizable color and finish;</a:t>
                      </a:r>
                      <a:endParaRPr lang="ru-RU" sz="1000" b="0" dirty="0">
                        <a:solidFill>
                          <a:schemeClr val="tx1"/>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1043148" rtl="0" eaLnBrk="1" fontAlgn="auto" latinLnBrk="0" hangingPunct="1">
                        <a:lnSpc>
                          <a:spcPct val="100000"/>
                        </a:lnSpc>
                        <a:spcBef>
                          <a:spcPts val="0"/>
                        </a:spcBef>
                        <a:spcAft>
                          <a:spcPts val="0"/>
                        </a:spcAft>
                        <a:buClrTx/>
                        <a:buSzTx/>
                        <a:buFontTx/>
                        <a:buNone/>
                        <a:tabLst/>
                        <a:defRPr/>
                      </a:pPr>
                      <a:r>
                        <a:rPr lang="ru-RU" sz="700" b="0" kern="1200" noProof="0" dirty="0" smtClean="0">
                          <a:solidFill>
                            <a:schemeClr val="tx1"/>
                          </a:solidFill>
                          <a:latin typeface="Arial Narrow" pitchFamily="34" charset="0"/>
                          <a:ea typeface="Times New Roman"/>
                          <a:cs typeface="+mn-cs"/>
                        </a:rPr>
                        <a:t>Технические характеристики </a:t>
                      </a:r>
                      <a:r>
                        <a:rPr lang="en-US" sz="700" b="0" kern="1200" noProof="0" dirty="0" smtClean="0">
                          <a:solidFill>
                            <a:schemeClr val="tx1"/>
                          </a:solidFill>
                          <a:latin typeface="Arial Narrow" pitchFamily="34" charset="0"/>
                          <a:ea typeface="Times New Roman"/>
                          <a:cs typeface="+mn-cs"/>
                        </a:rPr>
                        <a:t>Glass Cable</a:t>
                      </a:r>
                      <a:r>
                        <a:rPr lang="ru-RU" sz="700" b="0" kern="1200" noProof="0" dirty="0" smtClean="0">
                          <a:solidFill>
                            <a:schemeClr val="tx1"/>
                          </a:solidFill>
                          <a:latin typeface="Arial Narrow" pitchFamily="34" charset="0"/>
                          <a:ea typeface="Times New Roman"/>
                          <a:cs typeface="+mn-cs"/>
                        </a:rPr>
                        <a:t>: </a:t>
                      </a:r>
                    </a:p>
                    <a:p>
                      <a:pPr marL="0" marR="0" lvl="0" indent="0" algn="l" defTabSz="1043148" rtl="0" eaLnBrk="1" fontAlgn="auto" latinLnBrk="0" hangingPunct="1">
                        <a:lnSpc>
                          <a:spcPct val="100000"/>
                        </a:lnSpc>
                        <a:spcBef>
                          <a:spcPts val="0"/>
                        </a:spcBef>
                        <a:spcAft>
                          <a:spcPts val="0"/>
                        </a:spcAft>
                        <a:buClrTx/>
                        <a:buSzTx/>
                        <a:buFontTx/>
                        <a:buNone/>
                        <a:tabLst/>
                        <a:defRPr/>
                      </a:pPr>
                      <a:endParaRPr lang="ru-RU" sz="700" b="0" kern="1200" noProof="0" dirty="0" smtClean="0">
                        <a:solidFill>
                          <a:schemeClr val="tx1"/>
                        </a:solidFill>
                        <a:latin typeface="Arial Narrow" pitchFamily="34" charset="0"/>
                        <a:ea typeface="Times New Roman"/>
                        <a:cs typeface="+mn-cs"/>
                      </a:endParaRPr>
                    </a:p>
                    <a:p>
                      <a:pPr marL="90488" marR="0" lvl="0" indent="-90488" algn="l" defTabSz="1043148" rtl="0" eaLnBrk="1" fontAlgn="auto" latinLnBrk="0" hangingPunct="1">
                        <a:lnSpc>
                          <a:spcPct val="100000"/>
                        </a:lnSpc>
                        <a:spcBef>
                          <a:spcPts val="0"/>
                        </a:spcBef>
                        <a:spcAft>
                          <a:spcPts val="0"/>
                        </a:spcAft>
                        <a:buClrTx/>
                        <a:buSzTx/>
                        <a:buFontTx/>
                        <a:buNone/>
                        <a:tabLst/>
                        <a:defRPr/>
                      </a:pPr>
                      <a:r>
                        <a:rPr lang="ru-RU" sz="700" b="0" kern="1200" noProof="0" dirty="0" smtClean="0">
                          <a:solidFill>
                            <a:schemeClr val="tx1"/>
                          </a:solidFill>
                          <a:latin typeface="Arial Narrow" pitchFamily="34" charset="0"/>
                          <a:ea typeface="Times New Roman"/>
                          <a:cs typeface="Times New Roman"/>
                        </a:rPr>
                        <a:t>• 	Идеально подходит для бытового и общественного пользования;</a:t>
                      </a:r>
                    </a:p>
                    <a:p>
                      <a:pPr marL="90488" marR="0" lvl="0" indent="-90488" algn="l" defTabSz="1043148" rtl="0" eaLnBrk="1" fontAlgn="auto" latinLnBrk="0" hangingPunct="1">
                        <a:lnSpc>
                          <a:spcPct val="100000"/>
                        </a:lnSpc>
                        <a:spcBef>
                          <a:spcPts val="0"/>
                        </a:spcBef>
                        <a:spcAft>
                          <a:spcPts val="0"/>
                        </a:spcAft>
                        <a:buClrTx/>
                        <a:buSzTx/>
                        <a:buFontTx/>
                        <a:buNone/>
                        <a:tabLst/>
                        <a:defRPr/>
                      </a:pPr>
                      <a:r>
                        <a:rPr lang="ru-RU" sz="700" b="0" kern="1200" noProof="0" dirty="0" smtClean="0">
                          <a:solidFill>
                            <a:schemeClr val="tx1"/>
                          </a:solidFill>
                          <a:latin typeface="Arial Narrow" pitchFamily="34" charset="0"/>
                          <a:ea typeface="Times New Roman"/>
                          <a:cs typeface="Times New Roman"/>
                        </a:rPr>
                        <a:t>• 	Простота установки и перемещения;</a:t>
                      </a:r>
                    </a:p>
                    <a:p>
                      <a:pPr marL="90488" marR="0" lvl="0" indent="-90488" algn="l" defTabSz="1043148" rtl="0" eaLnBrk="1" fontAlgn="auto" latinLnBrk="0" hangingPunct="1">
                        <a:lnSpc>
                          <a:spcPct val="100000"/>
                        </a:lnSpc>
                        <a:spcBef>
                          <a:spcPts val="0"/>
                        </a:spcBef>
                        <a:spcAft>
                          <a:spcPts val="0"/>
                        </a:spcAft>
                        <a:buClrTx/>
                        <a:buSzTx/>
                        <a:buFontTx/>
                        <a:buNone/>
                        <a:tabLst/>
                        <a:defRPr/>
                      </a:pPr>
                      <a:r>
                        <a:rPr lang="ru-RU" sz="700" b="0" kern="1200" noProof="0" dirty="0" smtClean="0">
                          <a:solidFill>
                            <a:schemeClr val="tx1"/>
                          </a:solidFill>
                          <a:latin typeface="Arial Narrow" pitchFamily="34" charset="0"/>
                          <a:ea typeface="Times New Roman"/>
                          <a:cs typeface="Times New Roman"/>
                        </a:rPr>
                        <a:t>• 	Не требуется сварка во время установки;</a:t>
                      </a:r>
                    </a:p>
                    <a:p>
                      <a:pPr marL="90488" marR="0" lvl="0" indent="-90488" algn="l" defTabSz="1043148" rtl="0" eaLnBrk="1" fontAlgn="auto" latinLnBrk="0" hangingPunct="1">
                        <a:lnSpc>
                          <a:spcPct val="100000"/>
                        </a:lnSpc>
                        <a:spcBef>
                          <a:spcPts val="0"/>
                        </a:spcBef>
                        <a:spcAft>
                          <a:spcPts val="0"/>
                        </a:spcAft>
                        <a:buClrTx/>
                        <a:buSzTx/>
                        <a:buFontTx/>
                        <a:buNone/>
                        <a:tabLst/>
                        <a:defRPr/>
                      </a:pPr>
                      <a:r>
                        <a:rPr lang="ru-RU" sz="700" b="0" kern="1200" noProof="0" dirty="0" smtClean="0">
                          <a:solidFill>
                            <a:schemeClr val="tx1"/>
                          </a:solidFill>
                          <a:latin typeface="Arial Narrow" pitchFamily="34" charset="0"/>
                          <a:ea typeface="Times New Roman"/>
                          <a:cs typeface="Times New Roman"/>
                        </a:rPr>
                        <a:t>• 	Возможность использования с предохранительной или внешней вставкой без сверления стекла;</a:t>
                      </a:r>
                    </a:p>
                    <a:p>
                      <a:pPr marL="90488" marR="0" lvl="0" indent="-90488" algn="l" defTabSz="1043148"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700" b="0" kern="1200" noProof="0" dirty="0" smtClean="0">
                          <a:solidFill>
                            <a:schemeClr val="tx1"/>
                          </a:solidFill>
                          <a:latin typeface="Arial Narrow" pitchFamily="34" charset="0"/>
                          <a:ea typeface="Times New Roman"/>
                          <a:cs typeface="Times New Roman"/>
                        </a:rPr>
                        <a:t>• 	Канаты из нержавеющей стали толщиной 4-5-6 мм</a:t>
                      </a:r>
                    </a:p>
                    <a:p>
                      <a:pPr marL="90488" marR="0" lvl="0" indent="-90488" algn="l" defTabSz="1043148" rtl="0" eaLnBrk="1" fontAlgn="auto" latinLnBrk="0" hangingPunct="1">
                        <a:lnSpc>
                          <a:spcPct val="100000"/>
                        </a:lnSpc>
                        <a:spcBef>
                          <a:spcPts val="0"/>
                        </a:spcBef>
                        <a:spcAft>
                          <a:spcPts val="0"/>
                        </a:spcAft>
                        <a:buClrTx/>
                        <a:buSzTx/>
                        <a:buFontTx/>
                        <a:buNone/>
                        <a:tabLst/>
                        <a:defRPr/>
                      </a:pPr>
                      <a:r>
                        <a:rPr lang="ru-RU" sz="700" b="0" kern="1200" noProof="0" dirty="0" smtClean="0">
                          <a:solidFill>
                            <a:schemeClr val="tx1"/>
                          </a:solidFill>
                          <a:latin typeface="Arial Narrow" pitchFamily="34" charset="0"/>
                          <a:ea typeface="Times New Roman"/>
                          <a:cs typeface="Times New Roman"/>
                        </a:rPr>
                        <a:t>• 	Простота конструкции;</a:t>
                      </a:r>
                    </a:p>
                    <a:p>
                      <a:pPr marL="90488" marR="0" lvl="0" indent="-90488" algn="l" defTabSz="1043148" rtl="0" eaLnBrk="1" fontAlgn="auto" latinLnBrk="0" hangingPunct="1">
                        <a:lnSpc>
                          <a:spcPct val="100000"/>
                        </a:lnSpc>
                        <a:spcBef>
                          <a:spcPts val="0"/>
                        </a:spcBef>
                        <a:spcAft>
                          <a:spcPts val="0"/>
                        </a:spcAft>
                        <a:buClrTx/>
                        <a:buSzTx/>
                        <a:buFontTx/>
                        <a:buNone/>
                        <a:tabLst/>
                        <a:defRPr/>
                      </a:pPr>
                      <a:r>
                        <a:rPr lang="ru-RU" sz="700" b="0" kern="1200" noProof="0" dirty="0" smtClean="0">
                          <a:solidFill>
                            <a:schemeClr val="tx1"/>
                          </a:solidFill>
                          <a:latin typeface="Arial Narrow" pitchFamily="34" charset="0"/>
                          <a:ea typeface="Times New Roman"/>
                          <a:cs typeface="Times New Roman"/>
                        </a:rPr>
                        <a:t>• 	Цвет и отделка по желанию Заказчика;</a:t>
                      </a: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45" name="Таблица 44"/>
          <p:cNvGraphicFramePr>
            <a:graphicFrameLocks noGrp="1"/>
          </p:cNvGraphicFramePr>
          <p:nvPr>
            <p:extLst>
              <p:ext uri="{D42A27DB-BD31-4B8C-83A1-F6EECF244321}">
                <p14:modId xmlns:p14="http://schemas.microsoft.com/office/powerpoint/2010/main" xmlns="" val="1841160906"/>
              </p:ext>
            </p:extLst>
          </p:nvPr>
        </p:nvGraphicFramePr>
        <p:xfrm>
          <a:off x="7255269" y="5195346"/>
          <a:ext cx="3082502" cy="145884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1177875">
                <a:tc>
                  <a:txBody>
                    <a:bodyPr/>
                    <a:lstStyle/>
                    <a:p>
                      <a:pPr>
                        <a:spcAft>
                          <a:spcPts val="0"/>
                        </a:spcAft>
                      </a:pPr>
                      <a:r>
                        <a:rPr lang="en-US" sz="700" b="0" dirty="0" smtClean="0">
                          <a:solidFill>
                            <a:srgbClr val="3C3C3B"/>
                          </a:solidFill>
                          <a:latin typeface="Arial Narrow" pitchFamily="34" charset="0"/>
                          <a:ea typeface="Times New Roman"/>
                        </a:rPr>
                        <a:t>Designed for: home use and public places</a:t>
                      </a:r>
                    </a:p>
                    <a:p>
                      <a:pPr>
                        <a:spcAft>
                          <a:spcPts val="0"/>
                        </a:spcAft>
                      </a:pPr>
                      <a:r>
                        <a:rPr lang="en-US" sz="700" b="0" dirty="0" smtClean="0">
                          <a:solidFill>
                            <a:srgbClr val="3C3C3B"/>
                          </a:solidFill>
                          <a:latin typeface="Arial Narrow" pitchFamily="34" charset="0"/>
                          <a:ea typeface="Times New Roman"/>
                        </a:rPr>
                        <a:t>Use: internal and external </a:t>
                      </a:r>
                    </a:p>
                    <a:p>
                      <a:pPr>
                        <a:spcAft>
                          <a:spcPts val="0"/>
                        </a:spcAft>
                      </a:pPr>
                      <a:r>
                        <a:rPr lang="en-US" sz="700" b="0" dirty="0" smtClean="0">
                          <a:solidFill>
                            <a:srgbClr val="3C3C3B"/>
                          </a:solidFill>
                          <a:latin typeface="Arial Narrow" pitchFamily="34" charset="0"/>
                          <a:ea typeface="Times New Roman"/>
                        </a:rPr>
                        <a:t>Variations: floor or wall mounted</a:t>
                      </a:r>
                    </a:p>
                    <a:p>
                      <a:pPr>
                        <a:spcAft>
                          <a:spcPts val="0"/>
                        </a:spcAft>
                      </a:pPr>
                      <a:r>
                        <a:rPr lang="en-US" sz="700" b="0" dirty="0" smtClean="0">
                          <a:solidFill>
                            <a:srgbClr val="3C3C3B"/>
                          </a:solidFill>
                          <a:latin typeface="Arial Narrow" pitchFamily="34" charset="0"/>
                          <a:ea typeface="Times New Roman"/>
                        </a:rPr>
                        <a:t>Applications: stairs, balconies and balustrades </a:t>
                      </a:r>
                    </a:p>
                    <a:p>
                      <a:pPr>
                        <a:spcAft>
                          <a:spcPts val="0"/>
                        </a:spcAft>
                      </a:pPr>
                      <a:r>
                        <a:rPr lang="en-US" sz="700" b="0" dirty="0" smtClean="0">
                          <a:solidFill>
                            <a:srgbClr val="3C3C3B"/>
                          </a:solidFill>
                          <a:latin typeface="Arial Narrow" pitchFamily="34" charset="0"/>
                          <a:ea typeface="Times New Roman"/>
                        </a:rPr>
                        <a:t>Material: AISI 316 and 304 stainless steel </a:t>
                      </a:r>
                    </a:p>
                    <a:p>
                      <a:pPr>
                        <a:spcAft>
                          <a:spcPts val="0"/>
                        </a:spcAft>
                      </a:pPr>
                      <a:r>
                        <a:rPr lang="en-US" sz="700" b="0" dirty="0" smtClean="0">
                          <a:solidFill>
                            <a:srgbClr val="3C3C3B"/>
                          </a:solidFill>
                          <a:latin typeface="Arial Narrow" pitchFamily="34" charset="0"/>
                          <a:ea typeface="Times New Roman"/>
                        </a:rPr>
                        <a:t>Infill: glass from 8 to 17,52 mm </a:t>
                      </a:r>
                    </a:p>
                    <a:p>
                      <a:pPr>
                        <a:spcAft>
                          <a:spcPts val="0"/>
                        </a:spcAft>
                      </a:pPr>
                      <a:r>
                        <a:rPr lang="en-US" sz="700" b="0" dirty="0" smtClean="0">
                          <a:solidFill>
                            <a:srgbClr val="3C3C3B"/>
                          </a:solidFill>
                          <a:latin typeface="Arial Narrow" pitchFamily="34" charset="0"/>
                          <a:ea typeface="Times New Roman"/>
                        </a:rPr>
                        <a:t>Stainless steel ropes thickness 4-5-6 mm </a:t>
                      </a:r>
                    </a:p>
                    <a:p>
                      <a:pPr>
                        <a:spcAft>
                          <a:spcPts val="0"/>
                        </a:spcAft>
                      </a:pPr>
                      <a:r>
                        <a:rPr lang="en-US" sz="700" b="0" dirty="0" smtClean="0">
                          <a:solidFill>
                            <a:srgbClr val="3C3C3B"/>
                          </a:solidFill>
                          <a:latin typeface="Arial Narrow" pitchFamily="34" charset="0"/>
                          <a:ea typeface="Times New Roman"/>
                        </a:rPr>
                        <a:t>Upper finish: satin or polished stainless steel</a:t>
                      </a:r>
                      <a:endParaRPr lang="ru-RU" sz="700" b="0" dirty="0">
                        <a:latin typeface="Arial Narrow" pitchFamily="34" charset="0"/>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700" b="0" kern="1200" dirty="0" smtClean="0">
                          <a:solidFill>
                            <a:srgbClr val="3C3C3B"/>
                          </a:solidFill>
                          <a:latin typeface="Arial Narrow" pitchFamily="34" charset="0"/>
                          <a:ea typeface="Times New Roman"/>
                          <a:cs typeface="+mn-cs"/>
                        </a:rPr>
                        <a:t>Предназначен для: домашнего использования и общественных мест</a:t>
                      </a:r>
                    </a:p>
                    <a:p>
                      <a:pPr>
                        <a:spcAft>
                          <a:spcPts val="0"/>
                        </a:spcAft>
                      </a:pPr>
                      <a:r>
                        <a:rPr lang="ru-RU" sz="700" b="0" kern="1200" dirty="0" smtClean="0">
                          <a:solidFill>
                            <a:srgbClr val="3C3C3B"/>
                          </a:solidFill>
                          <a:latin typeface="Arial Narrow" pitchFamily="34" charset="0"/>
                          <a:ea typeface="Times New Roman"/>
                          <a:cs typeface="+mn-cs"/>
                        </a:rPr>
                        <a:t>Использование: внутреннее и внешнее</a:t>
                      </a:r>
                    </a:p>
                    <a:p>
                      <a:pPr>
                        <a:spcAft>
                          <a:spcPts val="0"/>
                        </a:spcAft>
                      </a:pPr>
                      <a:r>
                        <a:rPr lang="ru-RU" sz="700" b="0" kern="1200" dirty="0" smtClean="0">
                          <a:solidFill>
                            <a:srgbClr val="3C3C3B"/>
                          </a:solidFill>
                          <a:latin typeface="Arial Narrow" pitchFamily="34" charset="0"/>
                          <a:ea typeface="Times New Roman"/>
                          <a:cs typeface="+mn-cs"/>
                        </a:rPr>
                        <a:t>Вариации: напольные или настенные</a:t>
                      </a:r>
                    </a:p>
                    <a:p>
                      <a:pPr>
                        <a:spcAft>
                          <a:spcPts val="0"/>
                        </a:spcAft>
                      </a:pPr>
                      <a:r>
                        <a:rPr lang="ru-RU" sz="700" b="0" kern="1200" dirty="0" smtClean="0">
                          <a:solidFill>
                            <a:srgbClr val="3C3C3B"/>
                          </a:solidFill>
                          <a:latin typeface="Arial Narrow" pitchFamily="34" charset="0"/>
                          <a:ea typeface="Times New Roman"/>
                          <a:cs typeface="+mn-cs"/>
                        </a:rPr>
                        <a:t>Области применения: лестницы, балконы и балюстрады</a:t>
                      </a:r>
                    </a:p>
                    <a:p>
                      <a:pPr>
                        <a:spcAft>
                          <a:spcPts val="0"/>
                        </a:spcAft>
                      </a:pPr>
                      <a:r>
                        <a:rPr lang="ru-RU" sz="700" b="0" kern="1200" dirty="0" smtClean="0">
                          <a:solidFill>
                            <a:srgbClr val="3C3C3B"/>
                          </a:solidFill>
                          <a:latin typeface="Arial Narrow" pitchFamily="34" charset="0"/>
                          <a:ea typeface="Times New Roman"/>
                          <a:cs typeface="+mn-cs"/>
                        </a:rPr>
                        <a:t>Материал: нержавеющая сталь AISI 316 и 304</a:t>
                      </a:r>
                    </a:p>
                    <a:p>
                      <a:pPr>
                        <a:spcAft>
                          <a:spcPts val="0"/>
                        </a:spcAft>
                      </a:pPr>
                      <a:r>
                        <a:rPr lang="ru-RU" sz="700" b="0" kern="1200" dirty="0" smtClean="0">
                          <a:solidFill>
                            <a:srgbClr val="3C3C3B"/>
                          </a:solidFill>
                          <a:latin typeface="Arial Narrow" pitchFamily="34" charset="0"/>
                          <a:ea typeface="Times New Roman"/>
                          <a:cs typeface="+mn-cs"/>
                        </a:rPr>
                        <a:t>Заполнение: стекло от 8 до 17,52 мм</a:t>
                      </a:r>
                    </a:p>
                    <a:p>
                      <a:pPr>
                        <a:spcAft>
                          <a:spcPts val="0"/>
                        </a:spcAft>
                      </a:pPr>
                      <a:r>
                        <a:rPr lang="ru-RU" sz="700" b="0" kern="1200" dirty="0" smtClean="0">
                          <a:solidFill>
                            <a:srgbClr val="3C3C3B"/>
                          </a:solidFill>
                          <a:latin typeface="Arial Narrow" pitchFamily="34" charset="0"/>
                          <a:ea typeface="Times New Roman"/>
                          <a:cs typeface="+mn-cs"/>
                        </a:rPr>
                        <a:t>Канаты из нержавеющей стали толщиной 4-5-6 мм.</a:t>
                      </a:r>
                    </a:p>
                    <a:p>
                      <a:pPr>
                        <a:spcAft>
                          <a:spcPts val="0"/>
                        </a:spcAft>
                      </a:pPr>
                      <a:r>
                        <a:rPr lang="ru-RU" sz="700" b="0" kern="1200" dirty="0" smtClean="0">
                          <a:solidFill>
                            <a:srgbClr val="3C3C3B"/>
                          </a:solidFill>
                          <a:latin typeface="Arial Narrow" pitchFamily="34" charset="0"/>
                          <a:ea typeface="Times New Roman"/>
                          <a:cs typeface="+mn-cs"/>
                        </a:rPr>
                        <a:t>Верхняя отделка: атласная или полированная нержавеющая сталь</a:t>
                      </a:r>
                      <a:endParaRPr lang="ru-RU" sz="700" b="0" kern="1200" dirty="0">
                        <a:solidFill>
                          <a:srgbClr val="3C3C3B"/>
                        </a:solidFill>
                        <a:latin typeface="Arial Narrow" pitchFamily="34" charset="0"/>
                        <a:ea typeface="Times New Roman"/>
                        <a:cs typeface="+mn-cs"/>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57</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8470"/>
            <a:ext cx="3089275" cy="3096260"/>
          </a:xfrm>
          <a:custGeom>
            <a:avLst/>
            <a:gdLst/>
            <a:ahLst/>
            <a:cxnLst/>
            <a:rect l="l" t="t" r="r" b="b"/>
            <a:pathLst>
              <a:path w="3089275" h="3096260">
                <a:moveTo>
                  <a:pt x="3088805" y="3095993"/>
                </a:moveTo>
                <a:lnTo>
                  <a:pt x="0" y="3095993"/>
                </a:lnTo>
                <a:lnTo>
                  <a:pt x="0" y="0"/>
                </a:lnTo>
                <a:lnTo>
                  <a:pt x="3088805" y="0"/>
                </a:lnTo>
                <a:lnTo>
                  <a:pt x="3088805" y="3095993"/>
                </a:lnTo>
                <a:close/>
              </a:path>
            </a:pathLst>
          </a:custGeom>
          <a:solidFill>
            <a:srgbClr val="D4EDFC"/>
          </a:solidFill>
        </p:spPr>
        <p:txBody>
          <a:bodyPr wrap="square" lIns="0" tIns="0" rIns="0" bIns="0" rtlCol="0"/>
          <a:lstStyle/>
          <a:p>
            <a:endParaRPr/>
          </a:p>
        </p:txBody>
      </p:sp>
      <p:sp>
        <p:nvSpPr>
          <p:cNvPr id="4" name="object 4"/>
          <p:cNvSpPr/>
          <p:nvPr/>
        </p:nvSpPr>
        <p:spPr>
          <a:xfrm>
            <a:off x="457200" y="458470"/>
            <a:ext cx="3088792" cy="309598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797998" y="458457"/>
            <a:ext cx="3096260" cy="3096260"/>
          </a:xfrm>
          <a:custGeom>
            <a:avLst/>
            <a:gdLst/>
            <a:ahLst/>
            <a:cxnLst/>
            <a:rect l="l" t="t" r="r" b="b"/>
            <a:pathLst>
              <a:path w="3096259" h="3096260">
                <a:moveTo>
                  <a:pt x="3096005" y="3096006"/>
                </a:moveTo>
                <a:lnTo>
                  <a:pt x="0" y="3096006"/>
                </a:lnTo>
                <a:lnTo>
                  <a:pt x="0" y="0"/>
                </a:lnTo>
                <a:lnTo>
                  <a:pt x="3096005" y="0"/>
                </a:lnTo>
                <a:lnTo>
                  <a:pt x="3096005" y="3096006"/>
                </a:lnTo>
                <a:close/>
              </a:path>
            </a:pathLst>
          </a:custGeom>
          <a:solidFill>
            <a:srgbClr val="D4EDFC"/>
          </a:solidFill>
        </p:spPr>
        <p:txBody>
          <a:bodyPr wrap="square" lIns="0" tIns="0" rIns="0" bIns="0" rtlCol="0"/>
          <a:lstStyle/>
          <a:p>
            <a:endParaRPr/>
          </a:p>
        </p:txBody>
      </p:sp>
      <p:sp>
        <p:nvSpPr>
          <p:cNvPr id="6" name="object 6"/>
          <p:cNvSpPr/>
          <p:nvPr/>
        </p:nvSpPr>
        <p:spPr>
          <a:xfrm>
            <a:off x="3797998" y="458470"/>
            <a:ext cx="3096006" cy="30959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150709" y="457212"/>
            <a:ext cx="3082925" cy="3097530"/>
          </a:xfrm>
          <a:custGeom>
            <a:avLst/>
            <a:gdLst/>
            <a:ahLst/>
            <a:cxnLst/>
            <a:rect l="l" t="t" r="r" b="b"/>
            <a:pathLst>
              <a:path w="3082925" h="3097529">
                <a:moveTo>
                  <a:pt x="0" y="3097250"/>
                </a:moveTo>
                <a:lnTo>
                  <a:pt x="3082823" y="3097250"/>
                </a:lnTo>
                <a:lnTo>
                  <a:pt x="3082823" y="0"/>
                </a:lnTo>
                <a:lnTo>
                  <a:pt x="0" y="0"/>
                </a:lnTo>
                <a:lnTo>
                  <a:pt x="0" y="3097250"/>
                </a:lnTo>
                <a:close/>
              </a:path>
            </a:pathLst>
          </a:custGeom>
          <a:solidFill>
            <a:srgbClr val="D4EDFC"/>
          </a:solidFill>
        </p:spPr>
        <p:txBody>
          <a:bodyPr wrap="square" lIns="0" tIns="0" rIns="0" bIns="0" rtlCol="0"/>
          <a:lstStyle/>
          <a:p>
            <a:endParaRPr/>
          </a:p>
        </p:txBody>
      </p:sp>
      <p:sp>
        <p:nvSpPr>
          <p:cNvPr id="10" name="object 10"/>
          <p:cNvSpPr/>
          <p:nvPr/>
        </p:nvSpPr>
        <p:spPr>
          <a:xfrm>
            <a:off x="7150696" y="457212"/>
            <a:ext cx="3082836" cy="3097250"/>
          </a:xfrm>
          <a:prstGeom prst="rect">
            <a:avLst/>
          </a:prstGeom>
          <a:blipFill>
            <a:blip r:embed="rId5" cstate="print"/>
            <a:stretch>
              <a:fillRect/>
            </a:stretch>
          </a:blipFill>
        </p:spPr>
        <p:txBody>
          <a:bodyPr wrap="square" lIns="0" tIns="0" rIns="0" bIns="0" rtlCol="0"/>
          <a:lstStyle/>
          <a:p>
            <a:endParaRPr/>
          </a:p>
        </p:txBody>
      </p:sp>
      <p:sp>
        <p:nvSpPr>
          <p:cNvPr id="114" name="object 114"/>
          <p:cNvSpPr txBox="1"/>
          <p:nvPr/>
        </p:nvSpPr>
        <p:spPr>
          <a:xfrm>
            <a:off x="1907028" y="2569345"/>
            <a:ext cx="5884545" cy="346710"/>
          </a:xfrm>
          <a:prstGeom prst="rect">
            <a:avLst/>
          </a:prstGeom>
        </p:spPr>
        <p:txBody>
          <a:bodyPr vert="horz" wrap="square" lIns="0" tIns="0" rIns="0" bIns="0" rtlCol="0">
            <a:spAutoFit/>
          </a:bodyPr>
          <a:lstStyle/>
          <a:p>
            <a:pPr marR="5080" algn="r">
              <a:lnSpc>
                <a:spcPct val="100000"/>
              </a:lnSpc>
            </a:pPr>
            <a:r>
              <a:rPr sz="800" b="1" spc="5" dirty="0">
                <a:solidFill>
                  <a:srgbClr val="FFFFFF"/>
                </a:solidFill>
                <a:latin typeface="Calibri"/>
                <a:cs typeface="Calibri"/>
              </a:rPr>
              <a:t>5</a:t>
            </a:r>
            <a:endParaRPr sz="800">
              <a:latin typeface="Calibri"/>
              <a:cs typeface="Calibri"/>
            </a:endParaRPr>
          </a:p>
          <a:p>
            <a:pPr>
              <a:lnSpc>
                <a:spcPct val="100000"/>
              </a:lnSpc>
              <a:spcBef>
                <a:spcPts val="21"/>
              </a:spcBef>
            </a:pPr>
            <a:endParaRPr sz="650">
              <a:latin typeface="Times New Roman"/>
              <a:cs typeface="Times New Roman"/>
            </a:endParaRPr>
          </a:p>
          <a:p>
            <a:pPr marL="12700">
              <a:lnSpc>
                <a:spcPct val="100000"/>
              </a:lnSpc>
            </a:pPr>
            <a:r>
              <a:rPr sz="800" b="1" spc="5" dirty="0">
                <a:solidFill>
                  <a:srgbClr val="FFFFFF"/>
                </a:solidFill>
                <a:latin typeface="Calibri"/>
                <a:cs typeface="Calibri"/>
              </a:rPr>
              <a:t>3</a:t>
            </a:r>
            <a:endParaRPr sz="800">
              <a:latin typeface="Calibri"/>
              <a:cs typeface="Calibri"/>
            </a:endParaRPr>
          </a:p>
        </p:txBody>
      </p:sp>
      <p:sp>
        <p:nvSpPr>
          <p:cNvPr id="115" name="object 115"/>
          <p:cNvSpPr txBox="1"/>
          <p:nvPr/>
        </p:nvSpPr>
        <p:spPr>
          <a:xfrm>
            <a:off x="4624116" y="715348"/>
            <a:ext cx="1101090" cy="46228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2</a:t>
            </a:r>
            <a:endParaRPr sz="800">
              <a:latin typeface="Calibri"/>
              <a:cs typeface="Calibri"/>
            </a:endParaRPr>
          </a:p>
          <a:p>
            <a:pPr>
              <a:lnSpc>
                <a:spcPct val="100000"/>
              </a:lnSpc>
            </a:pPr>
            <a:endParaRPr sz="800">
              <a:latin typeface="Times New Roman"/>
              <a:cs typeface="Times New Roman"/>
            </a:endParaRPr>
          </a:p>
          <a:p>
            <a:pPr>
              <a:lnSpc>
                <a:spcPct val="100000"/>
              </a:lnSpc>
              <a:spcBef>
                <a:spcPts val="8"/>
              </a:spcBef>
            </a:pPr>
            <a:endParaRPr sz="650">
              <a:latin typeface="Times New Roman"/>
              <a:cs typeface="Times New Roman"/>
            </a:endParaRPr>
          </a:p>
          <a:p>
            <a:pPr marR="5080" algn="r">
              <a:lnSpc>
                <a:spcPct val="100000"/>
              </a:lnSpc>
            </a:pPr>
            <a:r>
              <a:rPr sz="800" b="1" spc="5" dirty="0">
                <a:latin typeface="Calibri"/>
                <a:cs typeface="Calibri"/>
              </a:rPr>
              <a:t>1</a:t>
            </a:r>
            <a:endParaRPr sz="800">
              <a:latin typeface="Calibri"/>
              <a:cs typeface="Calibri"/>
            </a:endParaRPr>
          </a:p>
        </p:txBody>
      </p:sp>
      <p:sp>
        <p:nvSpPr>
          <p:cNvPr id="116" name="object 116"/>
          <p:cNvSpPr txBox="1"/>
          <p:nvPr/>
        </p:nvSpPr>
        <p:spPr>
          <a:xfrm>
            <a:off x="9188903" y="1755732"/>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4</a:t>
            </a:r>
            <a:endParaRPr sz="800">
              <a:latin typeface="Calibri"/>
              <a:cs typeface="Calibri"/>
            </a:endParaRPr>
          </a:p>
        </p:txBody>
      </p:sp>
      <p:sp>
        <p:nvSpPr>
          <p:cNvPr id="126" name="object 126"/>
          <p:cNvSpPr txBox="1"/>
          <p:nvPr/>
        </p:nvSpPr>
        <p:spPr>
          <a:xfrm>
            <a:off x="5465876" y="6884239"/>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127" name="object 127"/>
          <p:cNvSpPr/>
          <p:nvPr/>
        </p:nvSpPr>
        <p:spPr>
          <a:xfrm>
            <a:off x="5293367"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128" name="object 128"/>
          <p:cNvSpPr/>
          <p:nvPr/>
        </p:nvSpPr>
        <p:spPr>
          <a:xfrm>
            <a:off x="5245849"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129" name="object 129"/>
          <p:cNvSpPr/>
          <p:nvPr/>
        </p:nvSpPr>
        <p:spPr>
          <a:xfrm>
            <a:off x="5160582"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130" name="object 130"/>
          <p:cNvSpPr txBox="1"/>
          <p:nvPr/>
        </p:nvSpPr>
        <p:spPr>
          <a:xfrm>
            <a:off x="4047487" y="6884248"/>
            <a:ext cx="962212"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131" name="object 131"/>
          <p:cNvSpPr/>
          <p:nvPr/>
        </p:nvSpPr>
        <p:spPr>
          <a:xfrm>
            <a:off x="3859179"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132" name="object 132"/>
          <p:cNvSpPr/>
          <p:nvPr/>
        </p:nvSpPr>
        <p:spPr>
          <a:xfrm>
            <a:off x="3921720"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133" name="object 133"/>
          <p:cNvSpPr/>
          <p:nvPr/>
        </p:nvSpPr>
        <p:spPr>
          <a:xfrm>
            <a:off x="3804591"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134" name="object 134"/>
          <p:cNvSpPr txBox="1"/>
          <p:nvPr/>
        </p:nvSpPr>
        <p:spPr>
          <a:xfrm>
            <a:off x="444500" y="165018"/>
            <a:ext cx="1059180" cy="215900"/>
          </a:xfrm>
          <a:prstGeom prst="rect">
            <a:avLst/>
          </a:prstGeom>
        </p:spPr>
        <p:txBody>
          <a:bodyPr vert="horz" wrap="square" lIns="0" tIns="0" rIns="0" bIns="0" rtlCol="0">
            <a:spAutoFit/>
          </a:bodyPr>
          <a:lstStyle/>
          <a:p>
            <a:pPr marL="12700">
              <a:lnSpc>
                <a:spcPct val="100000"/>
              </a:lnSpc>
            </a:pPr>
            <a:r>
              <a:rPr sz="1500" spc="-35" dirty="0">
                <a:solidFill>
                  <a:srgbClr val="3C3C3B"/>
                </a:solidFill>
                <a:latin typeface="Futura Bk BT"/>
                <a:cs typeface="Futura Bk BT"/>
              </a:rPr>
              <a:t>GLASS</a:t>
            </a:r>
            <a:r>
              <a:rPr sz="1500" spc="-15" dirty="0">
                <a:solidFill>
                  <a:srgbClr val="3C3C3B"/>
                </a:solidFill>
                <a:latin typeface="Futura Bk BT"/>
                <a:cs typeface="Futura Bk BT"/>
              </a:rPr>
              <a:t> </a:t>
            </a:r>
            <a:r>
              <a:rPr sz="1500" spc="-35" dirty="0">
                <a:solidFill>
                  <a:srgbClr val="3C3C3B"/>
                </a:solidFill>
                <a:latin typeface="Futura Bk BT"/>
                <a:cs typeface="Futura Bk BT"/>
              </a:rPr>
              <a:t>-</a:t>
            </a:r>
            <a:r>
              <a:rPr sz="1500" spc="-15" dirty="0">
                <a:solidFill>
                  <a:srgbClr val="3C3C3B"/>
                </a:solidFill>
                <a:latin typeface="Futura Bk BT"/>
                <a:cs typeface="Futura Bk BT"/>
              </a:rPr>
              <a:t> </a:t>
            </a:r>
            <a:r>
              <a:rPr sz="1500" spc="-35" dirty="0">
                <a:solidFill>
                  <a:srgbClr val="3C3C3B"/>
                </a:solidFill>
                <a:latin typeface="Futura Bk BT"/>
                <a:cs typeface="Futura Bk BT"/>
              </a:rPr>
              <a:t>BAR</a:t>
            </a:r>
            <a:endParaRPr sz="1500">
              <a:latin typeface="Futura Bk BT"/>
              <a:cs typeface="Futura Bk BT"/>
            </a:endParaRPr>
          </a:p>
        </p:txBody>
      </p:sp>
      <p:sp>
        <p:nvSpPr>
          <p:cNvPr id="135" name="object 135"/>
          <p:cNvSpPr txBox="1"/>
          <p:nvPr/>
        </p:nvSpPr>
        <p:spPr>
          <a:xfrm>
            <a:off x="9779299" y="6816289"/>
            <a:ext cx="396240" cy="314960"/>
          </a:xfrm>
          <a:prstGeom prst="rect">
            <a:avLst/>
          </a:prstGeom>
        </p:spPr>
        <p:txBody>
          <a:bodyPr vert="horz" wrap="square" lIns="0" tIns="0" rIns="0" bIns="0" rtlCol="0">
            <a:spAutoFit/>
          </a:bodyPr>
          <a:lstStyle/>
          <a:p>
            <a:pPr marL="12700">
              <a:lnSpc>
                <a:spcPts val="2030"/>
              </a:lnSpc>
            </a:pPr>
            <a:r>
              <a:rPr sz="1750" b="1" spc="-20" dirty="0">
                <a:solidFill>
                  <a:srgbClr val="E5007D"/>
                </a:solidFill>
                <a:latin typeface="Calibri"/>
                <a:cs typeface="Calibri"/>
              </a:rPr>
              <a:t>BIM</a:t>
            </a:r>
            <a:endParaRPr sz="1750">
              <a:latin typeface="Calibri"/>
              <a:cs typeface="Calibri"/>
            </a:endParaRPr>
          </a:p>
          <a:p>
            <a:pPr marL="31750">
              <a:lnSpc>
                <a:spcPts val="59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endParaRPr sz="550">
              <a:latin typeface="Calibri"/>
              <a:cs typeface="Calibri"/>
            </a:endParaRPr>
          </a:p>
        </p:txBody>
      </p:sp>
      <p:graphicFrame>
        <p:nvGraphicFramePr>
          <p:cNvPr id="136" name="Таблица 135"/>
          <p:cNvGraphicFramePr>
            <a:graphicFrameLocks noGrp="1"/>
          </p:cNvGraphicFramePr>
          <p:nvPr>
            <p:extLst>
              <p:ext uri="{D42A27DB-BD31-4B8C-83A1-F6EECF244321}">
                <p14:modId xmlns:p14="http://schemas.microsoft.com/office/powerpoint/2010/main" xmlns="" val="1316209908"/>
              </p:ext>
            </p:extLst>
          </p:nvPr>
        </p:nvGraphicFramePr>
        <p:xfrm>
          <a:off x="485958" y="3724304"/>
          <a:ext cx="3060000" cy="167220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0"/>
                        </a:spcAft>
                      </a:pPr>
                      <a:r>
                        <a:rPr lang="en-US" sz="700" b="0" dirty="0" smtClean="0">
                          <a:solidFill>
                            <a:srgbClr val="3C3C3B"/>
                          </a:solidFill>
                          <a:latin typeface="Arial Narrow" pitchFamily="34" charset="0"/>
                          <a:ea typeface="Times New Roman"/>
                        </a:rPr>
                        <a:t>General Characteristics</a:t>
                      </a:r>
                      <a:endParaRPr lang="ru-RU" sz="700" b="0" dirty="0" smtClean="0">
                        <a:latin typeface="Arial Narrow" pitchFamily="34" charset="0"/>
                        <a:ea typeface="Times New Roman"/>
                      </a:endParaRPr>
                    </a:p>
                    <a:p>
                      <a:pPr>
                        <a:spcAft>
                          <a:spcPts val="0"/>
                        </a:spcAft>
                      </a:pPr>
                      <a:endParaRPr lang="en-US" sz="700" b="0" dirty="0" smtClean="0">
                        <a:solidFill>
                          <a:srgbClr val="3C3C3B"/>
                        </a:solidFill>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The Glass Bar systems combine </a:t>
                      </a:r>
                      <a:r>
                        <a:rPr lang="en-US" sz="700" b="0" dirty="0" err="1" smtClean="0">
                          <a:solidFill>
                            <a:srgbClr val="3C3C3B"/>
                          </a:solidFill>
                          <a:latin typeface="Arial Narrow" pitchFamily="34" charset="0"/>
                          <a:ea typeface="Times New Roman"/>
                        </a:rPr>
                        <a:t>glas</a:t>
                      </a:r>
                      <a:r>
                        <a:rPr lang="en-US" sz="700" b="0" dirty="0" smtClean="0">
                          <a:solidFill>
                            <a:srgbClr val="3C3C3B"/>
                          </a:solidFill>
                          <a:latin typeface="Arial Narrow" pitchFamily="34" charset="0"/>
                          <a:ea typeface="Times New Roman"/>
                        </a:rPr>
                        <a:t> clamp supports that can be </a:t>
                      </a:r>
                      <a:r>
                        <a:rPr lang="en-US" sz="700" b="0" dirty="0" err="1" smtClean="0">
                          <a:solidFill>
                            <a:srgbClr val="3C3C3B"/>
                          </a:solidFill>
                          <a:latin typeface="Arial Narrow" pitchFamily="34" charset="0"/>
                          <a:ea typeface="Times New Roman"/>
                        </a:rPr>
                        <a:t>adapte</a:t>
                      </a:r>
                      <a:r>
                        <a:rPr lang="en-US" sz="700" b="0" dirty="0" smtClean="0">
                          <a:solidFill>
                            <a:srgbClr val="3C3C3B"/>
                          </a:solidFill>
                          <a:latin typeface="Arial Narrow" pitchFamily="34" charset="0"/>
                          <a:ea typeface="Times New Roman"/>
                        </a:rPr>
                        <a:t> to any type of pillar and </a:t>
                      </a:r>
                      <a:r>
                        <a:rPr lang="en-US" sz="700" b="0" dirty="0" err="1" smtClean="0">
                          <a:solidFill>
                            <a:srgbClr val="3C3C3B"/>
                          </a:solidFill>
                          <a:latin typeface="Arial Narrow" pitchFamily="34" charset="0"/>
                          <a:ea typeface="Times New Roman"/>
                        </a:rPr>
                        <a:t>horizont</a:t>
                      </a:r>
                      <a:r>
                        <a:rPr lang="en-US" sz="700" b="0" dirty="0" smtClean="0">
                          <a:solidFill>
                            <a:srgbClr val="3C3C3B"/>
                          </a:solidFill>
                          <a:latin typeface="Arial Narrow" pitchFamily="34" charset="0"/>
                          <a:ea typeface="Times New Roman"/>
                        </a:rPr>
                        <a:t> steel rods, thus obtaining a slim an modern perimeter.</a:t>
                      </a:r>
                      <a:endParaRPr lang="ru-RU" sz="700" b="0" dirty="0" smtClean="0">
                        <a:latin typeface="Arial Narrow" pitchFamily="34" charset="0"/>
                        <a:ea typeface="Times New Roman"/>
                      </a:endParaRPr>
                    </a:p>
                    <a:p>
                      <a:pPr>
                        <a:spcAft>
                          <a:spcPts val="0"/>
                        </a:spcAft>
                      </a:pPr>
                      <a:endParaRPr lang="en-US" sz="700" b="0" dirty="0" smtClean="0">
                        <a:solidFill>
                          <a:srgbClr val="3C3C3B"/>
                        </a:solidFill>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Suitable for both private and public installations.</a:t>
                      </a:r>
                      <a:endParaRPr lang="ru-RU" sz="700" b="0" dirty="0" smtClean="0">
                        <a:latin typeface="Arial Narrow" pitchFamily="34" charset="0"/>
                        <a:ea typeface="Times New Roman"/>
                      </a:endParaRPr>
                    </a:p>
                    <a:p>
                      <a:pPr>
                        <a:spcAft>
                          <a:spcPts val="0"/>
                        </a:spcAft>
                      </a:pPr>
                      <a:endParaRPr lang="en-US" sz="700" b="0" dirty="0" smtClean="0">
                        <a:solidFill>
                          <a:srgbClr val="3C3C3B"/>
                        </a:solidFill>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They are the most used systems in France.</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solidFill>
                          <a:latin typeface="Arial Narrow" pitchFamily="34" charset="0"/>
                          <a:ea typeface="Times New Roman"/>
                        </a:rPr>
                        <a:t>Общие характеристики</a:t>
                      </a:r>
                    </a:p>
                    <a:p>
                      <a:pPr>
                        <a:spcAft>
                          <a:spcPts val="0"/>
                        </a:spcAft>
                      </a:pPr>
                      <a:endParaRPr lang="ru-RU" sz="700" b="0" dirty="0" smtClean="0">
                        <a:solidFill>
                          <a:schemeClr val="tx1"/>
                        </a:solidFill>
                        <a:latin typeface="Arial Narrow" pitchFamily="34" charset="0"/>
                        <a:ea typeface="Times New Roman"/>
                      </a:endParaRPr>
                    </a:p>
                    <a:p>
                      <a:pPr>
                        <a:spcAft>
                          <a:spcPts val="0"/>
                        </a:spcAft>
                      </a:pPr>
                      <a:r>
                        <a:rPr lang="ru-RU" sz="700" b="0" dirty="0" smtClean="0">
                          <a:solidFill>
                            <a:schemeClr val="tx1"/>
                          </a:solidFill>
                          <a:latin typeface="Arial Narrow" pitchFamily="34" charset="0"/>
                          <a:ea typeface="Times New Roman"/>
                        </a:rPr>
                        <a:t>Системы </a:t>
                      </a:r>
                      <a:r>
                        <a:rPr lang="ru-RU" sz="700" b="0" dirty="0" err="1" smtClean="0">
                          <a:solidFill>
                            <a:schemeClr val="tx1"/>
                          </a:solidFill>
                          <a:latin typeface="Arial Narrow" pitchFamily="34" charset="0"/>
                          <a:ea typeface="Times New Roman"/>
                        </a:rPr>
                        <a:t>Glass</a:t>
                      </a:r>
                      <a:r>
                        <a:rPr lang="ru-RU" sz="700" b="0" dirty="0" smtClean="0">
                          <a:solidFill>
                            <a:schemeClr val="tx1"/>
                          </a:solidFill>
                          <a:latin typeface="Arial Narrow" pitchFamily="34" charset="0"/>
                          <a:ea typeface="Times New Roman"/>
                        </a:rPr>
                        <a:t> </a:t>
                      </a:r>
                      <a:r>
                        <a:rPr lang="ru-RU" sz="700" b="0" dirty="0" err="1" smtClean="0">
                          <a:solidFill>
                            <a:schemeClr val="tx1"/>
                          </a:solidFill>
                          <a:latin typeface="Arial Narrow" pitchFamily="34" charset="0"/>
                          <a:ea typeface="Times New Roman"/>
                        </a:rPr>
                        <a:t>Bar</a:t>
                      </a:r>
                      <a:r>
                        <a:rPr lang="ru-RU" sz="700" b="0" dirty="0" smtClean="0">
                          <a:solidFill>
                            <a:schemeClr val="tx1"/>
                          </a:solidFill>
                          <a:latin typeface="Arial Narrow" pitchFamily="34" charset="0"/>
                          <a:ea typeface="Times New Roman"/>
                        </a:rPr>
                        <a:t> – это комбинация опор с</a:t>
                      </a:r>
                      <a:r>
                        <a:rPr lang="ru-RU" sz="700" b="0" baseline="0" dirty="0" smtClean="0">
                          <a:solidFill>
                            <a:schemeClr val="tx1"/>
                          </a:solidFill>
                          <a:latin typeface="Arial Narrow" pitchFamily="34" charset="0"/>
                          <a:ea typeface="Times New Roman"/>
                        </a:rPr>
                        <a:t> зажимами для стекла</a:t>
                      </a:r>
                      <a:r>
                        <a:rPr lang="ru-RU" sz="700" b="0" dirty="0" smtClean="0">
                          <a:solidFill>
                            <a:schemeClr val="tx1"/>
                          </a:solidFill>
                          <a:latin typeface="Arial Narrow" pitchFamily="34" charset="0"/>
                          <a:ea typeface="Times New Roman"/>
                        </a:rPr>
                        <a:t>, которые можно адаптировать к любому типу </a:t>
                      </a:r>
                      <a:r>
                        <a:rPr lang="ru-RU" sz="700" b="0" dirty="0" err="1" smtClean="0">
                          <a:solidFill>
                            <a:schemeClr val="tx1"/>
                          </a:solidFill>
                          <a:latin typeface="Arial Narrow" pitchFamily="34" charset="0"/>
                          <a:ea typeface="Times New Roman"/>
                        </a:rPr>
                        <a:t>стойчатой</a:t>
                      </a:r>
                      <a:r>
                        <a:rPr lang="ru-RU" sz="700" b="0" dirty="0" smtClean="0">
                          <a:solidFill>
                            <a:schemeClr val="tx1"/>
                          </a:solidFill>
                          <a:latin typeface="Arial Narrow" pitchFamily="34" charset="0"/>
                          <a:ea typeface="Times New Roman"/>
                        </a:rPr>
                        <a:t> опоры, и горизонтальных стальных прутков, которая придает периметру изящный и современный вид.</a:t>
                      </a:r>
                    </a:p>
                    <a:p>
                      <a:pPr>
                        <a:spcAft>
                          <a:spcPts val="0"/>
                        </a:spcAft>
                      </a:pPr>
                      <a:endParaRPr lang="ru-RU" sz="700" b="0" dirty="0" smtClean="0">
                        <a:solidFill>
                          <a:schemeClr val="tx1"/>
                        </a:solidFill>
                        <a:latin typeface="Arial Narrow" pitchFamily="34" charset="0"/>
                        <a:ea typeface="Times New Roman"/>
                      </a:endParaRPr>
                    </a:p>
                    <a:p>
                      <a:pPr>
                        <a:spcAft>
                          <a:spcPts val="0"/>
                        </a:spcAft>
                      </a:pPr>
                      <a:r>
                        <a:rPr lang="ru-RU" sz="700" b="0" dirty="0" smtClean="0">
                          <a:solidFill>
                            <a:schemeClr val="tx1"/>
                          </a:solidFill>
                          <a:latin typeface="Arial Narrow" pitchFamily="34" charset="0"/>
                          <a:ea typeface="Times New Roman"/>
                        </a:rPr>
                        <a:t>Подходит для установки как в</a:t>
                      </a:r>
                      <a:r>
                        <a:rPr lang="ru-RU" sz="700" b="0" baseline="0" dirty="0" smtClean="0">
                          <a:solidFill>
                            <a:schemeClr val="tx1"/>
                          </a:solidFill>
                          <a:latin typeface="Arial Narrow" pitchFamily="34" charset="0"/>
                          <a:ea typeface="Times New Roman"/>
                        </a:rPr>
                        <a:t> </a:t>
                      </a:r>
                      <a:r>
                        <a:rPr lang="ru-RU" sz="700" b="0" dirty="0" smtClean="0">
                          <a:solidFill>
                            <a:schemeClr val="tx1"/>
                          </a:solidFill>
                          <a:latin typeface="Arial Narrow" pitchFamily="34" charset="0"/>
                          <a:ea typeface="Times New Roman"/>
                        </a:rPr>
                        <a:t>частных, так и в общественных местах.</a:t>
                      </a:r>
                    </a:p>
                    <a:p>
                      <a:pPr>
                        <a:spcAft>
                          <a:spcPts val="0"/>
                        </a:spcAft>
                      </a:pPr>
                      <a:endParaRPr lang="ru-RU" sz="700" b="0" dirty="0" smtClean="0">
                        <a:solidFill>
                          <a:schemeClr val="tx1"/>
                        </a:solidFill>
                        <a:latin typeface="Arial Narrow" pitchFamily="34" charset="0"/>
                        <a:ea typeface="Times New Roman"/>
                      </a:endParaRPr>
                    </a:p>
                    <a:p>
                      <a:pPr>
                        <a:spcAft>
                          <a:spcPts val="0"/>
                        </a:spcAft>
                      </a:pPr>
                      <a:r>
                        <a:rPr lang="ru-RU" sz="700" b="0" dirty="0" smtClean="0">
                          <a:solidFill>
                            <a:schemeClr val="tx1"/>
                          </a:solidFill>
                          <a:latin typeface="Arial Narrow" pitchFamily="34" charset="0"/>
                          <a:ea typeface="Times New Roman"/>
                        </a:rPr>
                        <a:t>Это наиболее используемые системы во Франции.</a:t>
                      </a:r>
                      <a:endParaRPr lang="ru-RU" sz="700" b="0" dirty="0">
                        <a:solidFill>
                          <a:schemeClr val="tx1"/>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37" name="Таблица 136"/>
          <p:cNvGraphicFramePr>
            <a:graphicFrameLocks noGrp="1"/>
          </p:cNvGraphicFramePr>
          <p:nvPr>
            <p:extLst>
              <p:ext uri="{D42A27DB-BD31-4B8C-83A1-F6EECF244321}">
                <p14:modId xmlns:p14="http://schemas.microsoft.com/office/powerpoint/2010/main" xmlns="" val="47752057"/>
              </p:ext>
            </p:extLst>
          </p:nvPr>
        </p:nvGraphicFramePr>
        <p:xfrm>
          <a:off x="3807128" y="3724304"/>
          <a:ext cx="3060000" cy="219036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Technical Features and configuration</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1	Detail of horizontal 12 mm diameter rods.</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2	Fixing system for the rods.</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3	Structure available in AISI 304 steel for indoor use or AISI 316 for outdoor use, in satin finish or mirror polished for marine environments or particularly polluted areas.</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buNone/>
                      </a:pPr>
                      <a:r>
                        <a:rPr lang="en-US" sz="700" b="0" dirty="0" smtClean="0">
                          <a:solidFill>
                            <a:schemeClr val="tx1">
                              <a:lumMod val="75000"/>
                              <a:lumOff val="25000"/>
                            </a:schemeClr>
                          </a:solidFill>
                          <a:latin typeface="Arial Narrow" pitchFamily="34" charset="0"/>
                          <a:ea typeface="Times New Roman"/>
                        </a:rPr>
                        <a:t>4	Glass thickness of 8 mm monolithic to 13,52 mm laminated.</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buNone/>
                      </a:pPr>
                      <a:r>
                        <a:rPr lang="en-US" sz="700" b="0" dirty="0" smtClean="0">
                          <a:solidFill>
                            <a:schemeClr val="tx1">
                              <a:lumMod val="75000"/>
                              <a:lumOff val="25000"/>
                            </a:schemeClr>
                          </a:solidFill>
                          <a:latin typeface="Arial Narrow" pitchFamily="34" charset="0"/>
                          <a:ea typeface="Times New Roman"/>
                        </a:rPr>
                        <a:t>5	Detail of a glass clamp.</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lumMod val="75000"/>
                              <a:lumOff val="25000"/>
                            </a:schemeClr>
                          </a:solidFill>
                          <a:latin typeface="Arial Narrow" pitchFamily="34" charset="0"/>
                          <a:ea typeface="Times New Roman"/>
                        </a:rPr>
                        <a:t>Технические характеристики и конфигурация</a:t>
                      </a:r>
                    </a:p>
                    <a:p>
                      <a:pPr>
                        <a:spcAft>
                          <a:spcPts val="0"/>
                        </a:spcAft>
                      </a:pPr>
                      <a:endParaRPr lang="ru-RU" sz="700" b="0" dirty="0" smtClean="0">
                        <a:solidFill>
                          <a:schemeClr val="tx1">
                            <a:lumMod val="75000"/>
                            <a:lumOff val="25000"/>
                          </a:schemeClr>
                        </a:solidFill>
                        <a:latin typeface="Arial Narrow" pitchFamily="34" charset="0"/>
                        <a:ea typeface="Times New Roman"/>
                      </a:endParaRP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1 	Деталь горизонтальных стержней диаметром 12 мм.</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2 	Система крепления для прутков.</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3 	Конструкция из стали AISI 304 для внутреннего использования или AISI 316 для наружного применения, сатинированная или зеркальная полировка для морской среды или чрезвычайно загрязненных районов.</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4 	Стекло монолитное толщиной  от 8 мм и ламинированное - до 13,52 мм</a:t>
                      </a:r>
                    </a:p>
                    <a:p>
                      <a:pPr marL="177800" indent="-177800" algn="l" defTabSz="1043148" rtl="0" eaLnBrk="1" latinLnBrk="0" hangingPunct="1">
                        <a:spcAft>
                          <a:spcPts val="600"/>
                        </a:spcAft>
                      </a:pPr>
                      <a:r>
                        <a:rPr lang="ru-RU" sz="700" b="0" kern="1200" dirty="0" smtClean="0">
                          <a:solidFill>
                            <a:schemeClr val="tx1">
                              <a:lumMod val="75000"/>
                              <a:lumOff val="25000"/>
                            </a:schemeClr>
                          </a:solidFill>
                          <a:latin typeface="Arial Narrow" pitchFamily="34" charset="0"/>
                          <a:ea typeface="Times New Roman"/>
                          <a:cs typeface="+mn-cs"/>
                        </a:rPr>
                        <a:t>5 	Деталь стеклянного зажима.</a:t>
                      </a:r>
                      <a:endParaRPr lang="ru-RU" sz="700" b="0" kern="1200" dirty="0">
                        <a:solidFill>
                          <a:schemeClr val="tx1">
                            <a:lumMod val="75000"/>
                            <a:lumOff val="25000"/>
                          </a:schemeClr>
                        </a:solidFill>
                        <a:latin typeface="Arial Narrow" pitchFamily="34" charset="0"/>
                        <a:ea typeface="Times New Roman"/>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38" name="Таблица 137"/>
          <p:cNvGraphicFramePr>
            <a:graphicFrameLocks noGrp="1"/>
          </p:cNvGraphicFramePr>
          <p:nvPr>
            <p:extLst>
              <p:ext uri="{D42A27DB-BD31-4B8C-83A1-F6EECF244321}">
                <p14:modId xmlns:p14="http://schemas.microsoft.com/office/powerpoint/2010/main" xmlns="" val="3410233071"/>
              </p:ext>
            </p:extLst>
          </p:nvPr>
        </p:nvGraphicFramePr>
        <p:xfrm>
          <a:off x="7128298" y="3640435"/>
          <a:ext cx="3394922" cy="1458840"/>
        </p:xfrm>
        <a:graphic>
          <a:graphicData uri="http://schemas.openxmlformats.org/drawingml/2006/table">
            <a:tbl>
              <a:tblPr firstRow="1" bandRow="1">
                <a:tableStyleId>{5C22544A-7EE6-4342-B048-85BDC9FD1C3A}</a:tableStyleId>
              </a:tblPr>
              <a:tblGrid>
                <a:gridCol w="1697461">
                  <a:extLst>
                    <a:ext uri="{9D8B030D-6E8A-4147-A177-3AD203B41FA5}">
                      <a16:colId xmlns:a16="http://schemas.microsoft.com/office/drawing/2014/main" xmlns="" val="20000"/>
                    </a:ext>
                  </a:extLst>
                </a:gridCol>
                <a:gridCol w="1697461">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rgbClr val="3C3C3B"/>
                          </a:solidFill>
                          <a:latin typeface="Arial Narrow" pitchFamily="34" charset="0"/>
                          <a:ea typeface="Times New Roman"/>
                        </a:rPr>
                        <a:t>Glass - Bar SPECS:</a:t>
                      </a:r>
                    </a:p>
                    <a:p>
                      <a:pPr>
                        <a:spcAft>
                          <a:spcPts val="0"/>
                        </a:spcAft>
                      </a:pPr>
                      <a:endParaRPr lang="ru-RU" sz="700" b="0" dirty="0" smtClean="0">
                        <a:latin typeface="Arial Narrow" pitchFamily="34" charset="0"/>
                        <a:ea typeface="Times New Roman"/>
                      </a:endParaRPr>
                    </a:p>
                    <a:p>
                      <a:pPr marL="87313" indent="-87313">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Ideal for home and public use;</a:t>
                      </a:r>
                      <a:endParaRPr lang="ru-RU" sz="700" b="0" dirty="0" smtClean="0">
                        <a:latin typeface="Arial Narrow" pitchFamily="34" charset="0"/>
                        <a:ea typeface="Times New Roman"/>
                      </a:endParaRPr>
                    </a:p>
                    <a:p>
                      <a:pPr marL="87313" indent="-87313">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Easy to install and move;</a:t>
                      </a:r>
                      <a:endParaRPr lang="ru-RU" sz="700" b="0" dirty="0" smtClean="0">
                        <a:latin typeface="Arial Narrow" pitchFamily="34" charset="0"/>
                        <a:ea typeface="Times New Roman"/>
                      </a:endParaRPr>
                    </a:p>
                    <a:p>
                      <a:pPr marL="87313" indent="-87313">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No welding is necessary during the installation;</a:t>
                      </a:r>
                      <a:endParaRPr lang="ru-RU" sz="700" b="0" dirty="0" smtClean="0">
                        <a:latin typeface="Arial Narrow" pitchFamily="34" charset="0"/>
                        <a:ea typeface="Times New Roman"/>
                      </a:endParaRPr>
                    </a:p>
                    <a:p>
                      <a:pPr marL="87313" indent="-87313">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Glass clamps with possibility of use of safety plug or external plug without drilling of the glass;</a:t>
                      </a:r>
                      <a:endParaRPr lang="ru-RU" sz="700" b="0" dirty="0" smtClean="0">
                        <a:latin typeface="Arial Narrow" pitchFamily="34" charset="0"/>
                        <a:ea typeface="Times New Roman"/>
                      </a:endParaRPr>
                    </a:p>
                    <a:p>
                      <a:pPr marL="87313" indent="-87313">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Customization of rod files to be implemented;</a:t>
                      </a:r>
                      <a:endParaRPr lang="ru-RU" sz="700" b="0" dirty="0" smtClean="0">
                        <a:latin typeface="Arial Narrow" pitchFamily="34" charset="0"/>
                        <a:ea typeface="Times New Roman"/>
                      </a:endParaRPr>
                    </a:p>
                    <a:p>
                      <a:pPr marL="87313" indent="-87313">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Simple design;</a:t>
                      </a:r>
                      <a:endParaRPr lang="ru-RU" sz="700" b="0" dirty="0" smtClean="0">
                        <a:latin typeface="Arial Narrow" pitchFamily="34" charset="0"/>
                        <a:ea typeface="Times New Roman"/>
                      </a:endParaRPr>
                    </a:p>
                    <a:p>
                      <a:pPr marL="87313" indent="-87313">
                        <a:spcAft>
                          <a:spcPts val="0"/>
                        </a:spcAft>
                      </a:pPr>
                      <a:r>
                        <a:rPr lang="en-US" sz="700" b="0" dirty="0" smtClean="0">
                          <a:solidFill>
                            <a:srgbClr val="3C3C3B"/>
                          </a:solidFill>
                          <a:latin typeface="Arial Narrow" pitchFamily="34" charset="0"/>
                          <a:ea typeface="Times New Roman"/>
                          <a:cs typeface="Times New Roman"/>
                        </a:rPr>
                        <a:t>•	</a:t>
                      </a:r>
                      <a:r>
                        <a:rPr lang="en-US" sz="700" b="0" dirty="0" smtClean="0">
                          <a:solidFill>
                            <a:srgbClr val="3C3C3B"/>
                          </a:solidFill>
                          <a:latin typeface="Arial Narrow" pitchFamily="34" charset="0"/>
                          <a:ea typeface="Times New Roman"/>
                        </a:rPr>
                        <a:t>Customizable color and finish;</a:t>
                      </a:r>
                      <a:endParaRPr lang="ru-RU" sz="700" b="0" dirty="0">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87313" indent="-87313"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Технические характеристики </a:t>
                      </a:r>
                      <a:r>
                        <a:rPr lang="ru-RU" sz="700" b="0" kern="1200" dirty="0" err="1" smtClean="0">
                          <a:solidFill>
                            <a:srgbClr val="3C3C3B"/>
                          </a:solidFill>
                          <a:latin typeface="Arial Narrow" pitchFamily="34" charset="0"/>
                          <a:ea typeface="Times New Roman"/>
                          <a:cs typeface="Times New Roman"/>
                        </a:rPr>
                        <a:t>Glass</a:t>
                      </a:r>
                      <a:r>
                        <a:rPr lang="ru-RU" sz="700" b="0" kern="1200" dirty="0" smtClean="0">
                          <a:solidFill>
                            <a:srgbClr val="3C3C3B"/>
                          </a:solidFill>
                          <a:latin typeface="Arial Narrow" pitchFamily="34" charset="0"/>
                          <a:ea typeface="Times New Roman"/>
                          <a:cs typeface="Times New Roman"/>
                        </a:rPr>
                        <a:t> </a:t>
                      </a:r>
                      <a:r>
                        <a:rPr lang="en-US" sz="700" b="0" kern="1200" dirty="0" smtClean="0">
                          <a:solidFill>
                            <a:srgbClr val="3C3C3B"/>
                          </a:solidFill>
                          <a:latin typeface="Arial Narrow" pitchFamily="34" charset="0"/>
                          <a:ea typeface="Times New Roman"/>
                          <a:cs typeface="Times New Roman"/>
                        </a:rPr>
                        <a:t>- Bar</a:t>
                      </a:r>
                      <a:r>
                        <a:rPr lang="ru-RU" sz="700" b="0" kern="1200" dirty="0" smtClean="0">
                          <a:solidFill>
                            <a:srgbClr val="3C3C3B"/>
                          </a:solidFill>
                          <a:latin typeface="Arial Narrow" pitchFamily="34" charset="0"/>
                          <a:ea typeface="Times New Roman"/>
                          <a:cs typeface="Times New Roman"/>
                        </a:rPr>
                        <a:t>: </a:t>
                      </a:r>
                    </a:p>
                    <a:p>
                      <a:pPr marL="87313" indent="-87313" algn="l" defTabSz="1043148" rtl="0" eaLnBrk="1" latinLnBrk="0" hangingPunct="1">
                        <a:spcAft>
                          <a:spcPts val="0"/>
                        </a:spcAft>
                      </a:pPr>
                      <a:endParaRPr lang="ru-RU" sz="700" b="0" kern="1200" dirty="0" smtClean="0">
                        <a:solidFill>
                          <a:srgbClr val="3C3C3B"/>
                        </a:solidFill>
                        <a:latin typeface="Arial Narrow" pitchFamily="34" charset="0"/>
                        <a:ea typeface="Times New Roman"/>
                        <a:cs typeface="Times New Roman"/>
                      </a:endParaRPr>
                    </a:p>
                    <a:p>
                      <a:pPr marL="87313" indent="-87313"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Идеально подходит для бытового и общественного пользования;</a:t>
                      </a:r>
                    </a:p>
                    <a:p>
                      <a:pPr marL="87313" indent="-87313"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Простота установки и перемещения;</a:t>
                      </a:r>
                    </a:p>
                    <a:p>
                      <a:pPr marL="87313" indent="-87313"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Не требуется сварка во время установки;</a:t>
                      </a:r>
                    </a:p>
                    <a:p>
                      <a:pPr marL="87313" indent="-87313"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Возможность использования зажимов для стекла с предохранительной или внешней вставкой без сверления стекла;</a:t>
                      </a:r>
                    </a:p>
                    <a:p>
                      <a:pPr marL="87313" indent="-87313" algn="l" defTabSz="1043148" rtl="0" eaLnBrk="1" latinLnBrk="0" hangingPunct="1">
                        <a:spcAft>
                          <a:spcPts val="0"/>
                        </a:spcAft>
                      </a:pPr>
                      <a:r>
                        <a:rPr lang="en-US" sz="700" b="0" kern="1200" dirty="0" smtClean="0">
                          <a:solidFill>
                            <a:srgbClr val="3C3C3B"/>
                          </a:solidFill>
                          <a:latin typeface="Arial Narrow" pitchFamily="34" charset="0"/>
                          <a:ea typeface="Times New Roman"/>
                          <a:cs typeface="Times New Roman"/>
                        </a:rPr>
                        <a:t>•</a:t>
                      </a:r>
                      <a:r>
                        <a:rPr lang="ru-RU" sz="700" b="0" kern="1200" dirty="0" smtClean="0">
                          <a:solidFill>
                            <a:srgbClr val="3C3C3B"/>
                          </a:solidFill>
                          <a:latin typeface="Arial Narrow" pitchFamily="34" charset="0"/>
                          <a:ea typeface="Times New Roman"/>
                          <a:cs typeface="Times New Roman"/>
                        </a:rPr>
                        <a:t> 	Файлы проектирования стального прутка по желанию Заказчика</a:t>
                      </a:r>
                      <a:r>
                        <a:rPr lang="en-US" sz="700" b="0" kern="1200" dirty="0" smtClean="0">
                          <a:solidFill>
                            <a:srgbClr val="3C3C3B"/>
                          </a:solidFill>
                          <a:latin typeface="Arial Narrow" pitchFamily="34" charset="0"/>
                          <a:ea typeface="Times New Roman"/>
                          <a:cs typeface="Times New Roman"/>
                        </a:rPr>
                        <a:t>;</a:t>
                      </a:r>
                      <a:endParaRPr lang="ru-RU" sz="700" b="0" kern="1200" dirty="0" smtClean="0">
                        <a:solidFill>
                          <a:srgbClr val="3C3C3B"/>
                        </a:solidFill>
                        <a:latin typeface="Arial Narrow" pitchFamily="34" charset="0"/>
                        <a:ea typeface="Times New Roman"/>
                        <a:cs typeface="Times New Roman"/>
                      </a:endParaRPr>
                    </a:p>
                    <a:p>
                      <a:pPr marL="87313" indent="-87313"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Простота конструкции;</a:t>
                      </a:r>
                    </a:p>
                    <a:p>
                      <a:pPr marL="87313" indent="-87313"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Times New Roman"/>
                        </a:rPr>
                        <a:t>• 	Цвет и отделка по желанию Заказчика;</a:t>
                      </a: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39" name="Таблица 138"/>
          <p:cNvGraphicFramePr>
            <a:graphicFrameLocks noGrp="1"/>
          </p:cNvGraphicFramePr>
          <p:nvPr>
            <p:extLst>
              <p:ext uri="{D42A27DB-BD31-4B8C-83A1-F6EECF244321}">
                <p14:modId xmlns:p14="http://schemas.microsoft.com/office/powerpoint/2010/main" xmlns="" val="2834559106"/>
              </p:ext>
            </p:extLst>
          </p:nvPr>
        </p:nvGraphicFramePr>
        <p:xfrm>
          <a:off x="7149863" y="5199421"/>
          <a:ext cx="3082502" cy="135216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1177875">
                <a:tc>
                  <a:txBody>
                    <a:bodyPr/>
                    <a:lstStyle/>
                    <a:p>
                      <a:pPr>
                        <a:spcAft>
                          <a:spcPts val="0"/>
                        </a:spcAft>
                      </a:pPr>
                      <a:r>
                        <a:rPr lang="en-US" sz="700" b="0" dirty="0" smtClean="0">
                          <a:solidFill>
                            <a:srgbClr val="3C3C3B"/>
                          </a:solidFill>
                          <a:latin typeface="Arial Narrow" pitchFamily="34" charset="0"/>
                          <a:ea typeface="Times New Roman"/>
                        </a:rPr>
                        <a:t>Designed for: home use and public places</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Use: internal and external</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Variations: floor or wall mounted</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Applications: stairs, balconies and balustrades</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Material: AISI 316 and 304 stainless steel</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Infill: Stainless steel ropes with a diameter of 4-5-6 mm</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Upper finish: satin or polished stainless steel</a:t>
                      </a:r>
                      <a:endParaRPr lang="ru-RU" sz="700" b="0" dirty="0">
                        <a:latin typeface="Arial Narrow" pitchFamily="34" charset="0"/>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Предназначен для: домашнего использования и общественных мест</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Использование: внутреннее и внешнее</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Вариации: напольные или настенные</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Области применения: лестницы, балконы и балюстрады</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Материал: нержавеющая сталь AISI 316 и 304</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Заполнение: канаты из нержавеющей стали диаметром 4-5-6 мм</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Верхняя отделка: атласная или полированная нержавеющая сталь</a:t>
                      </a:r>
                      <a:endParaRPr lang="ru-RU" sz="700" b="0" kern="1200" dirty="0">
                        <a:solidFill>
                          <a:srgbClr val="3C3C3B"/>
                        </a:solidFill>
                        <a:latin typeface="Arial Narrow" pitchFamily="34" charset="0"/>
                        <a:ea typeface="Times New Roman"/>
                        <a:cs typeface="+mn-cs"/>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21506" name="Picture 2"/>
          <p:cNvPicPr>
            <a:picLocks noChangeAspect="1" noChangeArrowheads="1"/>
          </p:cNvPicPr>
          <p:nvPr/>
        </p:nvPicPr>
        <p:blipFill>
          <a:blip r:embed="rId6" cstate="print"/>
          <a:srcRect/>
          <a:stretch>
            <a:fillRect/>
          </a:stretch>
        </p:blipFill>
        <p:spPr bwMode="auto">
          <a:xfrm>
            <a:off x="412376" y="5773270"/>
            <a:ext cx="1435100" cy="133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4</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12"/>
            <a:ext cx="10692130" cy="7560309"/>
          </a:xfrm>
          <a:prstGeom prst="rect">
            <a:avLst/>
          </a:prstGeom>
        </p:spPr>
        <p:txBody>
          <a:bodyPr vert="horz" wrap="square" lIns="0" tIns="0" rIns="0" bIns="0" rtlCol="0">
            <a:spAutoFit/>
          </a:bodyPr>
          <a:lstStyle/>
          <a:p>
            <a:pPr marL="442595">
              <a:lnSpc>
                <a:spcPct val="100000"/>
              </a:lnSpc>
            </a:pPr>
            <a:r>
              <a:rPr sz="1200" b="1" spc="10" dirty="0">
                <a:solidFill>
                  <a:srgbClr val="E5007D"/>
                </a:solidFill>
                <a:latin typeface="Calibri"/>
                <a:cs typeface="Calibri"/>
              </a:rPr>
              <a:t>58</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0" y="12"/>
            <a:ext cx="10692003" cy="7559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286751" y="7217222"/>
            <a:ext cx="1966116" cy="184666"/>
          </a:xfrm>
          <a:prstGeom prst="rect">
            <a:avLst/>
          </a:prstGeom>
        </p:spPr>
        <p:txBody>
          <a:bodyPr vert="horz" wrap="square" lIns="0" tIns="0" rIns="0" bIns="0" rtlCol="0">
            <a:spAutoFit/>
          </a:bodyPr>
          <a:lstStyle/>
          <a:p>
            <a:pPr marL="12700" algn="r">
              <a:lnSpc>
                <a:spcPct val="100000"/>
              </a:lnSpc>
            </a:pPr>
            <a:r>
              <a:rPr sz="1200" b="1" dirty="0">
                <a:solidFill>
                  <a:srgbClr val="E5007D"/>
                </a:solidFill>
                <a:latin typeface="Calibri"/>
                <a:cs typeface="Calibri"/>
              </a:rPr>
              <a:t>59 IAM Design </a:t>
            </a:r>
            <a:r>
              <a:rPr sz="120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33" y="457212"/>
            <a:ext cx="3658870"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35995" y="3762006"/>
            <a:ext cx="5698807" cy="334079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523299" y="2633505"/>
            <a:ext cx="2477135" cy="661912"/>
          </a:xfrm>
          <a:prstGeom prst="rect">
            <a:avLst/>
          </a:prstGeom>
        </p:spPr>
        <p:txBody>
          <a:bodyPr vert="horz" wrap="square" lIns="0" tIns="0" rIns="0" bIns="0" rtlCol="0">
            <a:spAutoFit/>
          </a:bodyPr>
          <a:lstStyle/>
          <a:p>
            <a:pPr marL="12700">
              <a:lnSpc>
                <a:spcPct val="100000"/>
              </a:lnSpc>
            </a:pPr>
            <a:r>
              <a:rPr sz="1000" dirty="0">
                <a:solidFill>
                  <a:srgbClr val="3C3C3B"/>
                </a:solidFill>
                <a:latin typeface="Arial Narrow" pitchFamily="34" charset="0"/>
                <a:cs typeface="Calibri"/>
              </a:rPr>
              <a:t>Ideal for architecture in a maritime spirit</a:t>
            </a:r>
            <a:endParaRPr sz="1000" dirty="0">
              <a:latin typeface="Arial Narrow" pitchFamily="34" charset="0"/>
              <a:cs typeface="Calibri"/>
            </a:endParaRPr>
          </a:p>
          <a:p>
            <a:pPr marL="12700" marR="5080">
              <a:lnSpc>
                <a:spcPts val="1000"/>
              </a:lnSpc>
            </a:pPr>
            <a:r>
              <a:rPr sz="800" dirty="0">
                <a:solidFill>
                  <a:srgbClr val="3C3C3B"/>
                </a:solidFill>
                <a:latin typeface="Arial Narrow" pitchFamily="34" charset="0"/>
                <a:cs typeface="Calibri"/>
              </a:rPr>
              <a:t>The Cable systems make it possible to make steel railings with circular  section  posts  through  the  use  of  wires:  steel  cables consisting  of several  wires overlapped and wound evenly in a spiral on a central core.</a:t>
            </a:r>
            <a:endParaRPr sz="800" dirty="0">
              <a:latin typeface="Arial Narrow" pitchFamily="34" charset="0"/>
              <a:cs typeface="Calibri"/>
            </a:endParaRPr>
          </a:p>
        </p:txBody>
      </p:sp>
      <p:sp>
        <p:nvSpPr>
          <p:cNvPr id="6" name="object 6"/>
          <p:cNvSpPr txBox="1"/>
          <p:nvPr/>
        </p:nvSpPr>
        <p:spPr>
          <a:xfrm>
            <a:off x="7770659" y="2633505"/>
            <a:ext cx="2446491" cy="769441"/>
          </a:xfrm>
          <a:prstGeom prst="rect">
            <a:avLst/>
          </a:prstGeom>
        </p:spPr>
        <p:txBody>
          <a:bodyPr vert="horz" wrap="square" lIns="0" tIns="0" rIns="0" bIns="0" rtlCol="0">
            <a:spAutoFit/>
          </a:bodyPr>
          <a:lstStyle/>
          <a:p>
            <a:pPr marL="12700" algn="just">
              <a:lnSpc>
                <a:spcPct val="100000"/>
              </a:lnSpc>
            </a:pPr>
            <a:r>
              <a:rPr lang="ru-RU" sz="1000" dirty="0">
                <a:solidFill>
                  <a:srgbClr val="706F6F"/>
                </a:solidFill>
                <a:latin typeface="Calibri"/>
                <a:cs typeface="Calibri"/>
              </a:rPr>
              <a:t>Идеально </a:t>
            </a:r>
            <a:r>
              <a:rPr lang="ru-RU" sz="1000" dirty="0" smtClean="0">
                <a:solidFill>
                  <a:srgbClr val="706F6F"/>
                </a:solidFill>
                <a:latin typeface="Calibri"/>
                <a:cs typeface="Calibri"/>
              </a:rPr>
              <a:t>для </a:t>
            </a:r>
            <a:r>
              <a:rPr lang="ru-RU" sz="1000" dirty="0">
                <a:solidFill>
                  <a:srgbClr val="706F6F"/>
                </a:solidFill>
                <a:latin typeface="Calibri"/>
                <a:cs typeface="Calibri"/>
              </a:rPr>
              <a:t>архитектуры в морском духе</a:t>
            </a:r>
          </a:p>
          <a:p>
            <a:pPr marL="12700" algn="just">
              <a:lnSpc>
                <a:spcPct val="100000"/>
              </a:lnSpc>
            </a:pPr>
            <a:r>
              <a:rPr lang="ru-RU" sz="800" dirty="0" smtClean="0">
                <a:solidFill>
                  <a:srgbClr val="706F6F"/>
                </a:solidFill>
                <a:latin typeface="Calibri"/>
                <a:cs typeface="Calibri"/>
              </a:rPr>
              <a:t>Системы </a:t>
            </a:r>
            <a:r>
              <a:rPr lang="en-US" sz="800" dirty="0" smtClean="0">
                <a:solidFill>
                  <a:srgbClr val="706F6F"/>
                </a:solidFill>
                <a:latin typeface="Calibri"/>
                <a:cs typeface="Calibri"/>
              </a:rPr>
              <a:t>Cable </a:t>
            </a:r>
            <a:r>
              <a:rPr lang="ru-RU" sz="800" dirty="0" smtClean="0">
                <a:solidFill>
                  <a:srgbClr val="706F6F"/>
                </a:solidFill>
                <a:latin typeface="Calibri"/>
                <a:cs typeface="Calibri"/>
              </a:rPr>
              <a:t>позволяют создавать </a:t>
            </a:r>
            <a:r>
              <a:rPr lang="ru-RU" sz="800" dirty="0">
                <a:solidFill>
                  <a:srgbClr val="706F6F"/>
                </a:solidFill>
                <a:latin typeface="Calibri"/>
                <a:cs typeface="Calibri"/>
              </a:rPr>
              <a:t>стальные </a:t>
            </a:r>
            <a:r>
              <a:rPr lang="ru-RU" sz="800" dirty="0" smtClean="0">
                <a:solidFill>
                  <a:srgbClr val="706F6F"/>
                </a:solidFill>
                <a:latin typeface="Calibri"/>
                <a:cs typeface="Calibri"/>
              </a:rPr>
              <a:t>изгороди </a:t>
            </a:r>
            <a:r>
              <a:rPr lang="ru-RU" sz="800" dirty="0">
                <a:solidFill>
                  <a:srgbClr val="706F6F"/>
                </a:solidFill>
                <a:latin typeface="Calibri"/>
                <a:cs typeface="Calibri"/>
              </a:rPr>
              <a:t>с опорами круглого сечения с помощью </a:t>
            </a:r>
            <a:r>
              <a:rPr lang="ru-RU" sz="800" dirty="0" smtClean="0">
                <a:solidFill>
                  <a:srgbClr val="706F6F"/>
                </a:solidFill>
                <a:latin typeface="Calibri"/>
                <a:cs typeface="Calibri"/>
              </a:rPr>
              <a:t>проволоки: </a:t>
            </a:r>
            <a:r>
              <a:rPr lang="ru-RU" sz="800" dirty="0">
                <a:solidFill>
                  <a:srgbClr val="706F6F"/>
                </a:solidFill>
                <a:latin typeface="Calibri"/>
                <a:cs typeface="Calibri"/>
              </a:rPr>
              <a:t>стальные кабели, состоящие из нескольких </a:t>
            </a:r>
            <a:r>
              <a:rPr lang="ru-RU" sz="800" dirty="0" smtClean="0">
                <a:solidFill>
                  <a:srgbClr val="706F6F"/>
                </a:solidFill>
                <a:latin typeface="Calibri"/>
                <a:cs typeface="Calibri"/>
              </a:rPr>
              <a:t>нитей проволоки, накладываются </a:t>
            </a:r>
            <a:r>
              <a:rPr lang="ru-RU" sz="800" dirty="0">
                <a:solidFill>
                  <a:srgbClr val="706F6F"/>
                </a:solidFill>
                <a:latin typeface="Calibri"/>
                <a:cs typeface="Calibri"/>
              </a:rPr>
              <a:t>друг на друга и равномерно наматываются по спирали </a:t>
            </a:r>
            <a:r>
              <a:rPr lang="ru-RU" sz="800" dirty="0" smtClean="0">
                <a:solidFill>
                  <a:srgbClr val="706F6F"/>
                </a:solidFill>
                <a:latin typeface="Calibri"/>
                <a:cs typeface="Calibri"/>
              </a:rPr>
              <a:t>на сердечник.</a:t>
            </a:r>
            <a:endParaRPr sz="600" dirty="0">
              <a:latin typeface="Calibri"/>
              <a:cs typeface="Calibri"/>
            </a:endParaRPr>
          </a:p>
        </p:txBody>
      </p:sp>
      <p:sp>
        <p:nvSpPr>
          <p:cNvPr id="7" name="object 7"/>
          <p:cNvSpPr txBox="1"/>
          <p:nvPr/>
        </p:nvSpPr>
        <p:spPr>
          <a:xfrm>
            <a:off x="7385398" y="427933"/>
            <a:ext cx="2899849" cy="430887"/>
          </a:xfrm>
          <a:prstGeom prst="rect">
            <a:avLst/>
          </a:prstGeom>
        </p:spPr>
        <p:txBody>
          <a:bodyPr vert="horz" wrap="square" lIns="0" tIns="0" rIns="0" bIns="0" rtlCol="0">
            <a:spAutoFit/>
          </a:bodyPr>
          <a:lstStyle/>
          <a:p>
            <a:pPr marL="12700" algn="r">
              <a:lnSpc>
                <a:spcPct val="100000"/>
              </a:lnSpc>
            </a:pPr>
            <a:r>
              <a:rPr sz="2800" dirty="0">
                <a:solidFill>
                  <a:srgbClr val="706F6F"/>
                </a:solidFill>
                <a:latin typeface="Futura Bk BT"/>
                <a:cs typeface="Futura Bk BT"/>
              </a:rPr>
              <a:t>CABLE</a:t>
            </a:r>
            <a:endParaRPr sz="3000" dirty="0">
              <a:latin typeface="Futura Bk BT"/>
              <a:cs typeface="Futura Bk B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60</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3082823" cy="308537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97998" y="458457"/>
            <a:ext cx="3096260" cy="3096260"/>
          </a:xfrm>
          <a:custGeom>
            <a:avLst/>
            <a:gdLst/>
            <a:ahLst/>
            <a:cxnLst/>
            <a:rect l="l" t="t" r="r" b="b"/>
            <a:pathLst>
              <a:path w="3096259" h="3096260">
                <a:moveTo>
                  <a:pt x="0" y="3096006"/>
                </a:moveTo>
                <a:lnTo>
                  <a:pt x="3096006" y="3096006"/>
                </a:lnTo>
                <a:lnTo>
                  <a:pt x="3096006" y="0"/>
                </a:lnTo>
                <a:lnTo>
                  <a:pt x="0" y="0"/>
                </a:lnTo>
                <a:lnTo>
                  <a:pt x="0" y="3096006"/>
                </a:lnTo>
                <a:close/>
              </a:path>
            </a:pathLst>
          </a:custGeom>
          <a:solidFill>
            <a:srgbClr val="D4EDFC"/>
          </a:solidFill>
        </p:spPr>
        <p:txBody>
          <a:bodyPr wrap="square" lIns="0" tIns="0" rIns="0" bIns="0" rtlCol="0"/>
          <a:lstStyle/>
          <a:p>
            <a:endParaRPr/>
          </a:p>
        </p:txBody>
      </p:sp>
      <p:sp>
        <p:nvSpPr>
          <p:cNvPr id="5" name="object 5"/>
          <p:cNvSpPr/>
          <p:nvPr/>
        </p:nvSpPr>
        <p:spPr>
          <a:xfrm>
            <a:off x="3797998" y="458470"/>
            <a:ext cx="3096006" cy="309599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150709" y="457212"/>
            <a:ext cx="3082925" cy="3097530"/>
          </a:xfrm>
          <a:custGeom>
            <a:avLst/>
            <a:gdLst/>
            <a:ahLst/>
            <a:cxnLst/>
            <a:rect l="l" t="t" r="r" b="b"/>
            <a:pathLst>
              <a:path w="3082925" h="3097529">
                <a:moveTo>
                  <a:pt x="3082823" y="3097250"/>
                </a:moveTo>
                <a:lnTo>
                  <a:pt x="0" y="3097250"/>
                </a:lnTo>
                <a:lnTo>
                  <a:pt x="0" y="0"/>
                </a:lnTo>
                <a:lnTo>
                  <a:pt x="3082823" y="0"/>
                </a:lnTo>
                <a:lnTo>
                  <a:pt x="3082823" y="3097250"/>
                </a:lnTo>
                <a:close/>
              </a:path>
            </a:pathLst>
          </a:custGeom>
          <a:solidFill>
            <a:srgbClr val="D4EDFC"/>
          </a:solidFill>
        </p:spPr>
        <p:txBody>
          <a:bodyPr wrap="square" lIns="0" tIns="0" rIns="0" bIns="0" rtlCol="0"/>
          <a:lstStyle/>
          <a:p>
            <a:endParaRPr/>
          </a:p>
        </p:txBody>
      </p:sp>
      <p:sp>
        <p:nvSpPr>
          <p:cNvPr id="7" name="object 7"/>
          <p:cNvSpPr/>
          <p:nvPr/>
        </p:nvSpPr>
        <p:spPr>
          <a:xfrm>
            <a:off x="7150709" y="457212"/>
            <a:ext cx="3082823" cy="3097250"/>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8159281" y="2070727"/>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2</a:t>
            </a:r>
            <a:endParaRPr sz="800">
              <a:latin typeface="Calibri"/>
              <a:cs typeface="Calibri"/>
            </a:endParaRPr>
          </a:p>
        </p:txBody>
      </p:sp>
      <p:sp>
        <p:nvSpPr>
          <p:cNvPr id="12" name="object 12"/>
          <p:cNvSpPr txBox="1"/>
          <p:nvPr/>
        </p:nvSpPr>
        <p:spPr>
          <a:xfrm>
            <a:off x="2087055" y="2763740"/>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p:txBody>
      </p:sp>
      <p:sp>
        <p:nvSpPr>
          <p:cNvPr id="20" name="object 20"/>
          <p:cNvSpPr txBox="1"/>
          <p:nvPr/>
        </p:nvSpPr>
        <p:spPr>
          <a:xfrm>
            <a:off x="5410106" y="6884248"/>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21" name="object 21"/>
          <p:cNvSpPr/>
          <p:nvPr/>
        </p:nvSpPr>
        <p:spPr>
          <a:xfrm>
            <a:off x="5237585"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22" name="object 22"/>
          <p:cNvSpPr/>
          <p:nvPr/>
        </p:nvSpPr>
        <p:spPr>
          <a:xfrm>
            <a:off x="5190065"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23" name="object 23"/>
          <p:cNvSpPr/>
          <p:nvPr/>
        </p:nvSpPr>
        <p:spPr>
          <a:xfrm>
            <a:off x="5104800"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24" name="object 24"/>
          <p:cNvSpPr txBox="1"/>
          <p:nvPr/>
        </p:nvSpPr>
        <p:spPr>
          <a:xfrm>
            <a:off x="4049899" y="6884248"/>
            <a:ext cx="1021721"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25" name="object 25"/>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26" name="object 26"/>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27" name="object 27"/>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164" name="object 164"/>
          <p:cNvSpPr txBox="1"/>
          <p:nvPr/>
        </p:nvSpPr>
        <p:spPr>
          <a:xfrm>
            <a:off x="9006739" y="7011248"/>
            <a:ext cx="1160780" cy="127000"/>
          </a:xfrm>
          <a:prstGeom prst="rect">
            <a:avLst/>
          </a:prstGeom>
        </p:spPr>
        <p:txBody>
          <a:bodyPr vert="horz" wrap="square" lIns="0" tIns="0" rIns="0" bIns="0" rtlCol="0">
            <a:spAutoFit/>
          </a:bodyPr>
          <a:lstStyle/>
          <a:p>
            <a:pPr marL="12700">
              <a:lnSpc>
                <a:spcPct val="100000"/>
              </a:lnSpc>
              <a:tabLst>
                <a:tab pos="497205" algn="l"/>
              </a:tabLst>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r>
              <a:rPr sz="550" b="1">
                <a:solidFill>
                  <a:srgbClr val="575756"/>
                </a:solidFill>
                <a:latin typeface="Calibri"/>
                <a:cs typeface="Calibri"/>
              </a:rPr>
              <a:t>	</a:t>
            </a:r>
            <a:r>
              <a:rPr lang="ru-RU" sz="550" b="1" dirty="0" smtClean="0">
                <a:solidFill>
                  <a:srgbClr val="575756"/>
                </a:solidFill>
                <a:latin typeface="Calibri"/>
                <a:cs typeface="Calibri"/>
              </a:rPr>
              <a:t>      </a:t>
            </a:r>
            <a:r>
              <a:rPr lang="uk-UA" sz="800" spc="-45" dirty="0" smtClean="0">
                <a:solidFill>
                  <a:srgbClr val="3C3C3B"/>
                </a:solidFill>
                <a:latin typeface="Calibri"/>
                <a:cs typeface="Calibri"/>
              </a:rPr>
              <a:t>ВИДЕО-УРОК</a:t>
            </a:r>
            <a:endParaRPr sz="800" dirty="0">
              <a:latin typeface="Calibri"/>
              <a:cs typeface="Calibri"/>
            </a:endParaRPr>
          </a:p>
        </p:txBody>
      </p:sp>
      <p:sp>
        <p:nvSpPr>
          <p:cNvPr id="165" name="object 165"/>
          <p:cNvSpPr txBox="1"/>
          <p:nvPr/>
        </p:nvSpPr>
        <p:spPr>
          <a:xfrm>
            <a:off x="444500" y="165018"/>
            <a:ext cx="3479632" cy="461665"/>
          </a:xfrm>
          <a:prstGeom prst="rect">
            <a:avLst/>
          </a:prstGeom>
        </p:spPr>
        <p:txBody>
          <a:bodyPr vert="horz" wrap="square" lIns="0" tIns="0" rIns="0" bIns="0" rtlCol="0">
            <a:spAutoFit/>
          </a:bodyPr>
          <a:lstStyle/>
          <a:p>
            <a:pPr marL="12700"/>
            <a:r>
              <a:rPr sz="1500" spc="-35" dirty="0">
                <a:solidFill>
                  <a:srgbClr val="3C3C3B"/>
                </a:solidFill>
                <a:latin typeface="Futura Bk BT"/>
                <a:cs typeface="Futura Bk BT"/>
              </a:rPr>
              <a:t>CABLE</a:t>
            </a:r>
            <a:r>
              <a:rPr sz="1500" spc="-15" dirty="0">
                <a:solidFill>
                  <a:srgbClr val="3C3C3B"/>
                </a:solidFill>
                <a:latin typeface="Futura Bk BT"/>
                <a:cs typeface="Futura Bk BT"/>
              </a:rPr>
              <a:t> </a:t>
            </a:r>
            <a:r>
              <a:rPr sz="1500" spc="-35" dirty="0" smtClean="0">
                <a:solidFill>
                  <a:srgbClr val="3C3C3B"/>
                </a:solidFill>
                <a:latin typeface="Futura Bk BT"/>
                <a:cs typeface="Futura Bk BT"/>
              </a:rPr>
              <a:t>ROUND</a:t>
            </a:r>
            <a:r>
              <a:rPr lang="ru-RU" sz="1500" spc="-35" dirty="0" smtClean="0">
                <a:solidFill>
                  <a:srgbClr val="3C3C3B"/>
                </a:solidFill>
                <a:latin typeface="Futura Bk BT"/>
                <a:cs typeface="Futura Bk BT"/>
              </a:rPr>
              <a:t>-</a:t>
            </a:r>
            <a:r>
              <a:rPr lang="en-US" sz="1500" spc="-35" dirty="0">
                <a:solidFill>
                  <a:srgbClr val="3C3C3B"/>
                </a:solidFill>
                <a:latin typeface="Futura Bk BT"/>
                <a:cs typeface="Futura Bk BT"/>
              </a:rPr>
              <a:t>CABLE</a:t>
            </a:r>
            <a:r>
              <a:rPr lang="en-US" sz="1500" spc="-15" dirty="0">
                <a:solidFill>
                  <a:srgbClr val="3C3C3B"/>
                </a:solidFill>
                <a:latin typeface="Futura Bk BT"/>
                <a:cs typeface="Futura Bk BT"/>
              </a:rPr>
              <a:t> </a:t>
            </a:r>
            <a:r>
              <a:rPr lang="ru-RU" sz="1500" spc="-35" dirty="0" smtClean="0">
                <a:solidFill>
                  <a:srgbClr val="3C3C3B"/>
                </a:solidFill>
                <a:latin typeface="Futura Bk BT"/>
                <a:cs typeface="Futura Bk BT"/>
              </a:rPr>
              <a:t>КРУГЛАЯ</a:t>
            </a:r>
            <a:endParaRPr lang="en-US" sz="1500" dirty="0">
              <a:latin typeface="Futura Bk BT"/>
              <a:cs typeface="Futura Bk BT"/>
            </a:endParaRPr>
          </a:p>
          <a:p>
            <a:pPr marL="12700">
              <a:lnSpc>
                <a:spcPct val="100000"/>
              </a:lnSpc>
            </a:pPr>
            <a:endParaRPr sz="1500" dirty="0">
              <a:latin typeface="Futura Bk BT"/>
              <a:cs typeface="Futura Bk BT"/>
            </a:endParaRPr>
          </a:p>
        </p:txBody>
      </p:sp>
      <p:sp>
        <p:nvSpPr>
          <p:cNvPr id="166" name="object 166"/>
          <p:cNvSpPr txBox="1"/>
          <p:nvPr/>
        </p:nvSpPr>
        <p:spPr>
          <a:xfrm>
            <a:off x="8987299" y="6816289"/>
            <a:ext cx="396240" cy="250825"/>
          </a:xfrm>
          <a:prstGeom prst="rect">
            <a:avLst/>
          </a:prstGeom>
        </p:spPr>
        <p:txBody>
          <a:bodyPr vert="horz" wrap="square" lIns="0" tIns="0" rIns="0" bIns="0" rtlCol="0">
            <a:spAutoFit/>
          </a:bodyPr>
          <a:lstStyle/>
          <a:p>
            <a:pPr marL="12700">
              <a:lnSpc>
                <a:spcPct val="100000"/>
              </a:lnSpc>
            </a:pPr>
            <a:r>
              <a:rPr sz="1750" b="1" spc="-20" dirty="0">
                <a:solidFill>
                  <a:srgbClr val="E5007D"/>
                </a:solidFill>
                <a:latin typeface="Calibri"/>
                <a:cs typeface="Calibri"/>
              </a:rPr>
              <a:t>BIM</a:t>
            </a:r>
            <a:endParaRPr sz="1750">
              <a:latin typeface="Calibri"/>
              <a:cs typeface="Calibri"/>
            </a:endParaRPr>
          </a:p>
        </p:txBody>
      </p:sp>
      <p:graphicFrame>
        <p:nvGraphicFramePr>
          <p:cNvPr id="167" name="Таблица 166"/>
          <p:cNvGraphicFramePr>
            <a:graphicFrameLocks noGrp="1"/>
          </p:cNvGraphicFramePr>
          <p:nvPr>
            <p:extLst>
              <p:ext uri="{D42A27DB-BD31-4B8C-83A1-F6EECF244321}">
                <p14:modId xmlns:p14="http://schemas.microsoft.com/office/powerpoint/2010/main" xmlns="" val="47676128"/>
              </p:ext>
            </p:extLst>
          </p:nvPr>
        </p:nvGraphicFramePr>
        <p:xfrm>
          <a:off x="485958" y="3684548"/>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lgn="just"/>
                      <a:r>
                        <a:rPr lang="en-US" sz="700" b="0" dirty="0" smtClean="0">
                          <a:solidFill>
                            <a:schemeClr val="tx1"/>
                          </a:solidFill>
                          <a:latin typeface="Arial Narrow" pitchFamily="34" charset="0"/>
                          <a:ea typeface="+mn-ea"/>
                          <a:cs typeface="+mn-cs"/>
                        </a:rPr>
                        <a:t>General Characteristics</a:t>
                      </a:r>
                      <a:endParaRPr lang="ru-RU" sz="700" b="0" dirty="0" smtClean="0">
                        <a:solidFill>
                          <a:schemeClr val="tx1"/>
                        </a:solidFill>
                        <a:latin typeface="Arial Narrow" pitchFamily="34" charset="0"/>
                        <a:ea typeface="+mn-ea"/>
                        <a:cs typeface="+mn-cs"/>
                      </a:endParaRPr>
                    </a:p>
                    <a:p>
                      <a:pPr algn="just"/>
                      <a:endParaRPr lang="en-US" sz="700" b="0" dirty="0" smtClean="0">
                        <a:solidFill>
                          <a:schemeClr val="tx1"/>
                        </a:solidFill>
                        <a:latin typeface="Arial Narrow" pitchFamily="34" charset="0"/>
                        <a:ea typeface="+mn-ea"/>
                        <a:cs typeface="+mn-cs"/>
                      </a:endParaRPr>
                    </a:p>
                    <a:p>
                      <a:pPr algn="just"/>
                      <a:r>
                        <a:rPr lang="en-US" sz="700" b="0" dirty="0" smtClean="0">
                          <a:solidFill>
                            <a:schemeClr val="tx1"/>
                          </a:solidFill>
                          <a:latin typeface="Arial Narrow" pitchFamily="34" charset="0"/>
                          <a:ea typeface="+mn-ea"/>
                          <a:cs typeface="+mn-cs"/>
                        </a:rPr>
                        <a:t>Thanks to the multitude of dedicated accessories, Cable Round systems create a perfect combination of safety and lightness. In the Round version they meet all the most traditional aesthetic needs.</a:t>
                      </a:r>
                      <a:endParaRPr lang="ru-RU" sz="700" b="0" dirty="0" smtClean="0">
                        <a:solidFill>
                          <a:schemeClr val="tx1"/>
                        </a:solidFill>
                        <a:latin typeface="Arial Narrow" pitchFamily="34" charset="0"/>
                        <a:ea typeface="+mn-ea"/>
                        <a:cs typeface="+mn-cs"/>
                      </a:endParaRPr>
                    </a:p>
                    <a:p>
                      <a:pPr algn="just"/>
                      <a:endParaRPr lang="en-US" sz="700" b="0" dirty="0" smtClean="0">
                        <a:solidFill>
                          <a:schemeClr val="tx1"/>
                        </a:solidFill>
                        <a:latin typeface="Arial Narrow" pitchFamily="34" charset="0"/>
                        <a:ea typeface="+mn-ea"/>
                        <a:cs typeface="+mn-cs"/>
                      </a:endParaRPr>
                    </a:p>
                    <a:p>
                      <a:pPr algn="just"/>
                      <a:r>
                        <a:rPr lang="en-US" sz="700" b="0" dirty="0" smtClean="0">
                          <a:solidFill>
                            <a:schemeClr val="tx1"/>
                          </a:solidFill>
                          <a:latin typeface="Arial Narrow" pitchFamily="34" charset="0"/>
                          <a:ea typeface="+mn-ea"/>
                          <a:cs typeface="+mn-cs"/>
                        </a:rPr>
                        <a:t>Suitable for both private and public installations.</a:t>
                      </a:r>
                      <a:endParaRPr lang="ru-RU" sz="700" b="0" dirty="0" smtClean="0">
                        <a:solidFill>
                          <a:schemeClr val="tx1"/>
                        </a:solidFill>
                        <a:latin typeface="Arial Narrow" pitchFamily="34" charset="0"/>
                        <a:ea typeface="+mn-ea"/>
                        <a:cs typeface="+mn-cs"/>
                      </a:endParaRPr>
                    </a:p>
                    <a:p>
                      <a:pPr algn="just"/>
                      <a:endParaRPr lang="ru-RU" sz="700" b="0" dirty="0">
                        <a:solidFill>
                          <a:schemeClr val="tx1"/>
                        </a:solidFill>
                        <a:latin typeface="Arial Narrow" pitchFamily="34" charset="0"/>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r>
                        <a:rPr lang="ru-RU" sz="700" b="0" dirty="0" smtClean="0">
                          <a:solidFill>
                            <a:schemeClr val="tx1"/>
                          </a:solidFill>
                          <a:latin typeface="Arial Narrow" pitchFamily="34" charset="0"/>
                        </a:rPr>
                        <a:t>Общие характеристики</a:t>
                      </a:r>
                    </a:p>
                    <a:p>
                      <a:pPr algn="just"/>
                      <a:endParaRPr lang="ru-RU" sz="700" b="0" dirty="0" smtClean="0">
                        <a:solidFill>
                          <a:schemeClr val="tx1"/>
                        </a:solidFill>
                        <a:latin typeface="Arial Narrow" pitchFamily="34" charset="0"/>
                      </a:endParaRPr>
                    </a:p>
                    <a:p>
                      <a:pPr algn="just"/>
                      <a:r>
                        <a:rPr lang="ru-RU" sz="700" b="0" dirty="0" smtClean="0">
                          <a:solidFill>
                            <a:schemeClr val="tx1"/>
                          </a:solidFill>
                          <a:latin typeface="Arial Narrow" pitchFamily="34" charset="0"/>
                        </a:rPr>
                        <a:t>Благодаря множеству специальных вспомогательных принадлежностей системы </a:t>
                      </a:r>
                      <a:r>
                        <a:rPr lang="ru-RU" sz="700" b="0" dirty="0" err="1" smtClean="0">
                          <a:solidFill>
                            <a:schemeClr val="tx1"/>
                          </a:solidFill>
                          <a:latin typeface="Arial Narrow" pitchFamily="34" charset="0"/>
                        </a:rPr>
                        <a:t>Cable</a:t>
                      </a:r>
                      <a:r>
                        <a:rPr lang="ru-RU" sz="700" b="0" dirty="0" smtClean="0">
                          <a:solidFill>
                            <a:schemeClr val="tx1"/>
                          </a:solidFill>
                          <a:latin typeface="Arial Narrow" pitchFamily="34" charset="0"/>
                        </a:rPr>
                        <a:t> </a:t>
                      </a:r>
                      <a:r>
                        <a:rPr lang="ru-RU" sz="700" b="0" dirty="0" err="1" smtClean="0">
                          <a:solidFill>
                            <a:schemeClr val="tx1"/>
                          </a:solidFill>
                          <a:latin typeface="Arial Narrow" pitchFamily="34" charset="0"/>
                        </a:rPr>
                        <a:t>Round</a:t>
                      </a:r>
                      <a:r>
                        <a:rPr lang="ru-RU" sz="700" b="0" dirty="0" smtClean="0">
                          <a:solidFill>
                            <a:schemeClr val="tx1"/>
                          </a:solidFill>
                          <a:latin typeface="Arial Narrow" pitchFamily="34" charset="0"/>
                        </a:rPr>
                        <a:t>, она представляет собой идеальное сочетание безопасности и легкости. В версии </a:t>
                      </a:r>
                      <a:r>
                        <a:rPr lang="ru-RU" sz="700" b="0" dirty="0" err="1" smtClean="0">
                          <a:solidFill>
                            <a:schemeClr val="tx1"/>
                          </a:solidFill>
                          <a:latin typeface="Arial Narrow" pitchFamily="34" charset="0"/>
                        </a:rPr>
                        <a:t>Round</a:t>
                      </a:r>
                      <a:r>
                        <a:rPr lang="ru-RU" sz="700" b="0" dirty="0" smtClean="0">
                          <a:solidFill>
                            <a:schemeClr val="tx1"/>
                          </a:solidFill>
                          <a:latin typeface="Arial Narrow" pitchFamily="34" charset="0"/>
                        </a:rPr>
                        <a:t> такие</a:t>
                      </a:r>
                      <a:r>
                        <a:rPr lang="ru-RU" sz="700" b="0" baseline="0" dirty="0" smtClean="0">
                          <a:solidFill>
                            <a:schemeClr val="tx1"/>
                          </a:solidFill>
                          <a:latin typeface="Arial Narrow" pitchFamily="34" charset="0"/>
                        </a:rPr>
                        <a:t> системы</a:t>
                      </a:r>
                      <a:r>
                        <a:rPr lang="ru-RU" sz="700" b="0" dirty="0" smtClean="0">
                          <a:solidFill>
                            <a:schemeClr val="tx1"/>
                          </a:solidFill>
                          <a:latin typeface="Arial Narrow" pitchFamily="34" charset="0"/>
                        </a:rPr>
                        <a:t> отвечают всем самым традиционным эстетическим потребностям.</a:t>
                      </a:r>
                    </a:p>
                    <a:p>
                      <a:pPr algn="just"/>
                      <a:endParaRPr lang="ru-RU" sz="700" b="0" dirty="0" smtClean="0">
                        <a:solidFill>
                          <a:schemeClr val="tx1"/>
                        </a:solidFill>
                        <a:latin typeface="Arial Narrow" pitchFamily="34" charset="0"/>
                      </a:endParaRPr>
                    </a:p>
                    <a:p>
                      <a:pPr algn="just"/>
                      <a:r>
                        <a:rPr lang="ru-RU" sz="700" b="0" dirty="0" smtClean="0">
                          <a:solidFill>
                            <a:schemeClr val="tx1"/>
                          </a:solidFill>
                          <a:latin typeface="Arial Narrow" pitchFamily="34" charset="0"/>
                        </a:rPr>
                        <a:t>Подходит для установки как в частных, так и в общественных местах.</a:t>
                      </a: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68" name="Таблица 167"/>
          <p:cNvGraphicFramePr>
            <a:graphicFrameLocks noGrp="1"/>
          </p:cNvGraphicFramePr>
          <p:nvPr>
            <p:extLst>
              <p:ext uri="{D42A27DB-BD31-4B8C-83A1-F6EECF244321}">
                <p14:modId xmlns:p14="http://schemas.microsoft.com/office/powerpoint/2010/main" xmlns="" val="981751423"/>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marL="0" algn="l">
                        <a:spcAft>
                          <a:spcPts val="0"/>
                        </a:spcAft>
                      </a:pPr>
                      <a:r>
                        <a:rPr lang="en-US" sz="700" b="0" dirty="0" smtClean="0">
                          <a:solidFill>
                            <a:schemeClr val="tx1"/>
                          </a:solidFill>
                          <a:latin typeface="Arial Narrow" pitchFamily="34" charset="0"/>
                          <a:ea typeface="+mn-ea"/>
                          <a:cs typeface="+mn-cs"/>
                        </a:rPr>
                        <a:t>Technical Features and configuration</a:t>
                      </a:r>
                      <a:endParaRPr lang="ru-RU" sz="700" b="0" dirty="0" smtClean="0">
                        <a:solidFill>
                          <a:schemeClr val="tx1"/>
                        </a:solidFill>
                        <a:latin typeface="Arial Narrow" pitchFamily="34" charset="0"/>
                        <a:ea typeface="+mn-ea"/>
                        <a:cs typeface="+mn-cs"/>
                      </a:endParaRPr>
                    </a:p>
                    <a:p>
                      <a:pPr marL="0" algn="just">
                        <a:spcAft>
                          <a:spcPts val="0"/>
                        </a:spcAft>
                      </a:pPr>
                      <a:endParaRPr lang="en-US" sz="700" b="0" dirty="0" smtClean="0">
                        <a:solidFill>
                          <a:schemeClr val="tx1"/>
                        </a:solidFill>
                        <a:latin typeface="Arial Narrow" pitchFamily="34" charset="0"/>
                        <a:ea typeface="+mn-ea"/>
                        <a:cs typeface="+mn-cs"/>
                      </a:endParaRPr>
                    </a:p>
                    <a:p>
                      <a:pPr marL="177800" indent="-177800" algn="just">
                        <a:spcAft>
                          <a:spcPts val="0"/>
                        </a:spcAft>
                        <a:buAutoNum type="arabicPlain"/>
                      </a:pPr>
                      <a:r>
                        <a:rPr lang="en-US" sz="700" b="0" dirty="0" smtClean="0">
                          <a:solidFill>
                            <a:schemeClr val="tx1"/>
                          </a:solidFill>
                          <a:latin typeface="Arial Narrow" pitchFamily="34" charset="0"/>
                          <a:ea typeface="+mn-ea"/>
                          <a:cs typeface="+mn-cs"/>
                        </a:rPr>
                        <a:t>Structure in stainless steel AISI 304 or AISI 316 according to the requirements of use.</a:t>
                      </a:r>
                    </a:p>
                    <a:p>
                      <a:pPr marL="177800" indent="-177800" algn="just">
                        <a:spcAft>
                          <a:spcPts val="0"/>
                        </a:spcAft>
                        <a:buAutoNum type="arabicPlain"/>
                      </a:pPr>
                      <a:endParaRPr lang="en-US" sz="700" b="0" dirty="0" smtClean="0">
                        <a:solidFill>
                          <a:schemeClr val="tx1"/>
                        </a:solidFill>
                        <a:latin typeface="Arial Narrow" pitchFamily="34" charset="0"/>
                        <a:ea typeface="+mn-ea"/>
                        <a:cs typeface="+mn-cs"/>
                      </a:endParaRPr>
                    </a:p>
                    <a:p>
                      <a:pPr marL="177800" indent="-177800" algn="just">
                        <a:spcAft>
                          <a:spcPts val="0"/>
                        </a:spcAft>
                      </a:pPr>
                      <a:r>
                        <a:rPr lang="en-US" sz="700" b="0" dirty="0" smtClean="0">
                          <a:solidFill>
                            <a:schemeClr val="tx1"/>
                          </a:solidFill>
                          <a:latin typeface="Arial Narrow" pitchFamily="34" charset="0"/>
                          <a:ea typeface="+mn-ea"/>
                          <a:cs typeface="+mn-cs"/>
                        </a:rPr>
                        <a:t>2	With the Cable Squared system accessories it is possible to create settings with a pure nautical style.</a:t>
                      </a:r>
                      <a:endParaRPr lang="ru-RU" sz="700" b="0" dirty="0" smtClean="0">
                        <a:solidFill>
                          <a:schemeClr val="tx1"/>
                        </a:solidFill>
                        <a:latin typeface="Arial Narrow" pitchFamily="34" charset="0"/>
                        <a:ea typeface="+mn-ea"/>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solidFill>
                          <a:latin typeface="+mn-lt"/>
                          <a:ea typeface="Times New Roman"/>
                        </a:rPr>
                        <a:t>Технические характеристики и конфигурация</a:t>
                      </a:r>
                    </a:p>
                    <a:p>
                      <a:pPr>
                        <a:spcAft>
                          <a:spcPts val="0"/>
                        </a:spcAft>
                      </a:pPr>
                      <a:endParaRPr lang="ru-RU" sz="700" b="0" dirty="0" smtClean="0">
                        <a:solidFill>
                          <a:schemeClr val="tx1"/>
                        </a:solidFill>
                        <a:latin typeface="+mn-lt"/>
                        <a:ea typeface="Times New Roman"/>
                      </a:endParaRPr>
                    </a:p>
                    <a:p>
                      <a:pPr marL="177800" indent="-177800" algn="just" defTabSz="1043148" rtl="0" eaLnBrk="1" latinLnBrk="0" hangingPunct="1">
                        <a:spcAft>
                          <a:spcPts val="0"/>
                        </a:spcAft>
                        <a:buAutoNum type="arabicPlain"/>
                      </a:pPr>
                      <a:r>
                        <a:rPr lang="ru-RU" sz="700" b="0" kern="1200" dirty="0" smtClean="0">
                          <a:solidFill>
                            <a:schemeClr val="tx1"/>
                          </a:solidFill>
                          <a:latin typeface="Arial Narrow" pitchFamily="34" charset="0"/>
                          <a:ea typeface="+mn-ea"/>
                          <a:cs typeface="+mn-cs"/>
                        </a:rPr>
                        <a:t>Конструкция из нержавеющей стали AISI 304 или AISI 316 в соответствии с требованиями к применению.</a:t>
                      </a:r>
                    </a:p>
                    <a:p>
                      <a:pPr marL="177800" indent="-177800" algn="just" defTabSz="1043148" rtl="0" eaLnBrk="1" latinLnBrk="0" hangingPunct="1">
                        <a:spcAft>
                          <a:spcPts val="0"/>
                        </a:spcAft>
                        <a:buAutoNum type="arabicPlain"/>
                      </a:pPr>
                      <a:endParaRPr lang="ru-RU" sz="700" b="0" kern="1200" dirty="0" smtClean="0">
                        <a:solidFill>
                          <a:schemeClr val="tx1"/>
                        </a:solidFill>
                        <a:latin typeface="Arial Narrow" pitchFamily="34" charset="0"/>
                        <a:ea typeface="+mn-ea"/>
                        <a:cs typeface="+mn-cs"/>
                      </a:endParaRPr>
                    </a:p>
                    <a:p>
                      <a:pPr marL="177800" indent="-177800" algn="just" defTabSz="1043148" rtl="0" eaLnBrk="1" latinLnBrk="0" hangingPunct="1">
                        <a:spcAft>
                          <a:spcPts val="0"/>
                        </a:spcAft>
                        <a:buAutoNum type="arabicPlain"/>
                      </a:pPr>
                      <a:r>
                        <a:rPr lang="ru-RU" sz="700" b="0" kern="1200" dirty="0" smtClean="0">
                          <a:solidFill>
                            <a:schemeClr val="tx1"/>
                          </a:solidFill>
                          <a:latin typeface="Arial Narrow" pitchFamily="34" charset="0"/>
                          <a:ea typeface="+mn-ea"/>
                          <a:cs typeface="+mn-cs"/>
                        </a:rPr>
                        <a:t>С помощью вспомогательных принадлежностей системы </a:t>
                      </a:r>
                      <a:r>
                        <a:rPr lang="ru-RU" sz="700" b="0" kern="1200" dirty="0" err="1" smtClean="0">
                          <a:solidFill>
                            <a:schemeClr val="tx1"/>
                          </a:solidFill>
                          <a:latin typeface="Arial Narrow" pitchFamily="34" charset="0"/>
                          <a:ea typeface="+mn-ea"/>
                          <a:cs typeface="+mn-cs"/>
                        </a:rPr>
                        <a:t>Cable</a:t>
                      </a:r>
                      <a:r>
                        <a:rPr lang="ru-RU" sz="700" b="0" kern="1200" dirty="0" smtClean="0">
                          <a:solidFill>
                            <a:schemeClr val="tx1"/>
                          </a:solidFill>
                          <a:latin typeface="Arial Narrow" pitchFamily="34" charset="0"/>
                          <a:ea typeface="+mn-ea"/>
                          <a:cs typeface="+mn-cs"/>
                        </a:rPr>
                        <a:t> </a:t>
                      </a:r>
                      <a:r>
                        <a:rPr lang="ru-RU" sz="700" b="0" kern="1200" dirty="0" err="1" smtClean="0">
                          <a:solidFill>
                            <a:schemeClr val="tx1"/>
                          </a:solidFill>
                          <a:latin typeface="Arial Narrow" pitchFamily="34" charset="0"/>
                          <a:ea typeface="+mn-ea"/>
                          <a:cs typeface="+mn-cs"/>
                        </a:rPr>
                        <a:t>Squared</a:t>
                      </a:r>
                      <a:r>
                        <a:rPr lang="ru-RU" sz="700" b="0" kern="1200" dirty="0" smtClean="0">
                          <a:solidFill>
                            <a:schemeClr val="tx1"/>
                          </a:solidFill>
                          <a:latin typeface="Arial Narrow" pitchFamily="34" charset="0"/>
                          <a:ea typeface="+mn-ea"/>
                          <a:cs typeface="+mn-cs"/>
                        </a:rPr>
                        <a:t> можно создавать дизайн в абстрактном морском стиле. </a:t>
                      </a:r>
                      <a:endParaRPr lang="ru-RU" sz="700" b="0" kern="1200" dirty="0">
                        <a:solidFill>
                          <a:schemeClr val="tx1"/>
                        </a:solidFill>
                        <a:latin typeface="Arial Narrow" pitchFamily="34" charset="0"/>
                        <a:ea typeface="+mn-ea"/>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69" name="Таблица 168"/>
          <p:cNvGraphicFramePr>
            <a:graphicFrameLocks noGrp="1"/>
          </p:cNvGraphicFramePr>
          <p:nvPr>
            <p:extLst>
              <p:ext uri="{D42A27DB-BD31-4B8C-83A1-F6EECF244321}">
                <p14:modId xmlns:p14="http://schemas.microsoft.com/office/powerpoint/2010/main" xmlns="" val="1843153246"/>
              </p:ext>
            </p:extLst>
          </p:nvPr>
        </p:nvGraphicFramePr>
        <p:xfrm>
          <a:off x="7161114" y="3684548"/>
          <a:ext cx="3060000" cy="141653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marL="0" algn="just">
                        <a:spcAft>
                          <a:spcPts val="0"/>
                        </a:spcAft>
                      </a:pPr>
                      <a:r>
                        <a:rPr lang="en-US" sz="700" b="0" dirty="0" smtClean="0">
                          <a:solidFill>
                            <a:schemeClr val="tx1"/>
                          </a:solidFill>
                          <a:latin typeface="Arial Narrow" pitchFamily="34" charset="0"/>
                          <a:ea typeface="+mn-ea"/>
                          <a:cs typeface="+mn-cs"/>
                        </a:rPr>
                        <a:t>Cable - Round SPECS:</a:t>
                      </a:r>
                    </a:p>
                    <a:p>
                      <a:pPr marL="0" algn="just">
                        <a:spcAft>
                          <a:spcPts val="0"/>
                        </a:spcAft>
                      </a:pPr>
                      <a:endParaRPr lang="ru-RU" sz="700" b="0" dirty="0" smtClean="0">
                        <a:solidFill>
                          <a:schemeClr val="tx1"/>
                        </a:solidFill>
                        <a:latin typeface="Arial Narrow" pitchFamily="34" charset="0"/>
                        <a:ea typeface="+mn-ea"/>
                        <a:cs typeface="+mn-cs"/>
                      </a:endParaRPr>
                    </a:p>
                    <a:p>
                      <a:pPr marL="85725" indent="-85725" algn="just">
                        <a:spcAft>
                          <a:spcPts val="0"/>
                        </a:spcAft>
                      </a:pPr>
                      <a:r>
                        <a:rPr lang="en-US" sz="700" b="0" dirty="0" smtClean="0">
                          <a:solidFill>
                            <a:schemeClr val="tx1"/>
                          </a:solidFill>
                          <a:latin typeface="Arial Narrow" pitchFamily="34" charset="0"/>
                          <a:ea typeface="+mn-ea"/>
                          <a:cs typeface="+mn-cs"/>
                        </a:rPr>
                        <a:t>• 	Ideal for home and public use;</a:t>
                      </a:r>
                      <a:endParaRPr lang="ru-RU" sz="700" b="0" dirty="0" smtClean="0">
                        <a:solidFill>
                          <a:schemeClr val="tx1"/>
                        </a:solidFill>
                        <a:latin typeface="Arial Narrow" pitchFamily="34" charset="0"/>
                        <a:ea typeface="+mn-ea"/>
                        <a:cs typeface="+mn-cs"/>
                      </a:endParaRPr>
                    </a:p>
                    <a:p>
                      <a:pPr marL="85725" indent="-85725" algn="just">
                        <a:spcAft>
                          <a:spcPts val="0"/>
                        </a:spcAft>
                      </a:pPr>
                      <a:r>
                        <a:rPr lang="en-US" sz="700" b="0" dirty="0" smtClean="0">
                          <a:solidFill>
                            <a:schemeClr val="tx1"/>
                          </a:solidFill>
                          <a:latin typeface="Arial Narrow" pitchFamily="34" charset="0"/>
                          <a:ea typeface="+mn-ea"/>
                          <a:cs typeface="+mn-cs"/>
                        </a:rPr>
                        <a:t>• 	Easy to install and move;</a:t>
                      </a:r>
                      <a:endParaRPr lang="ru-RU" sz="700" b="0" dirty="0" smtClean="0">
                        <a:solidFill>
                          <a:schemeClr val="tx1"/>
                        </a:solidFill>
                        <a:latin typeface="Arial Narrow" pitchFamily="34" charset="0"/>
                        <a:ea typeface="+mn-ea"/>
                        <a:cs typeface="+mn-cs"/>
                      </a:endParaRPr>
                    </a:p>
                    <a:p>
                      <a:pPr marL="85725" indent="-85725" algn="just">
                        <a:spcAft>
                          <a:spcPts val="0"/>
                        </a:spcAft>
                      </a:pPr>
                      <a:r>
                        <a:rPr lang="en-US" sz="700" b="0" dirty="0" smtClean="0">
                          <a:solidFill>
                            <a:schemeClr val="tx1"/>
                          </a:solidFill>
                          <a:latin typeface="Arial Narrow" pitchFamily="34" charset="0"/>
                          <a:ea typeface="+mn-ea"/>
                          <a:cs typeface="+mn-cs"/>
                        </a:rPr>
                        <a:t>•	No welding is necessary during the installation;</a:t>
                      </a:r>
                      <a:endParaRPr lang="ru-RU" sz="700" b="0" dirty="0" smtClean="0">
                        <a:solidFill>
                          <a:schemeClr val="tx1"/>
                        </a:solidFill>
                        <a:latin typeface="Arial Narrow" pitchFamily="34" charset="0"/>
                        <a:ea typeface="+mn-ea"/>
                        <a:cs typeface="+mn-cs"/>
                      </a:endParaRPr>
                    </a:p>
                    <a:p>
                      <a:pPr marL="85725" indent="-85725" algn="just">
                        <a:spcAft>
                          <a:spcPts val="0"/>
                        </a:spcAft>
                      </a:pPr>
                      <a:r>
                        <a:rPr lang="en-US" sz="700" b="0" dirty="0" smtClean="0">
                          <a:solidFill>
                            <a:schemeClr val="tx1"/>
                          </a:solidFill>
                          <a:latin typeface="Arial Narrow" pitchFamily="34" charset="0"/>
                          <a:ea typeface="+mn-ea"/>
                          <a:cs typeface="+mn-cs"/>
                        </a:rPr>
                        <a:t>•	Possibility to choose rope diameter 4-5-6 mm;</a:t>
                      </a:r>
                      <a:endParaRPr lang="ru-RU" sz="700" b="0" dirty="0" smtClean="0">
                        <a:solidFill>
                          <a:schemeClr val="tx1"/>
                        </a:solidFill>
                        <a:latin typeface="Arial Narrow" pitchFamily="34" charset="0"/>
                        <a:ea typeface="+mn-ea"/>
                        <a:cs typeface="+mn-cs"/>
                      </a:endParaRPr>
                    </a:p>
                    <a:p>
                      <a:pPr marL="85725" indent="-85725" algn="just">
                        <a:spcAft>
                          <a:spcPts val="0"/>
                        </a:spcAft>
                      </a:pPr>
                      <a:r>
                        <a:rPr lang="en-US" sz="700" b="0" dirty="0" smtClean="0">
                          <a:solidFill>
                            <a:schemeClr val="tx1"/>
                          </a:solidFill>
                          <a:latin typeface="Arial Narrow" pitchFamily="34" charset="0"/>
                          <a:ea typeface="+mn-ea"/>
                          <a:cs typeface="+mn-cs"/>
                        </a:rPr>
                        <a:t>• 	Simple design;</a:t>
                      </a:r>
                      <a:endParaRPr lang="ru-RU" sz="700" b="0" dirty="0" smtClean="0">
                        <a:solidFill>
                          <a:schemeClr val="tx1"/>
                        </a:solidFill>
                        <a:latin typeface="Arial Narrow" pitchFamily="34" charset="0"/>
                        <a:ea typeface="+mn-ea"/>
                        <a:cs typeface="+mn-cs"/>
                      </a:endParaRPr>
                    </a:p>
                    <a:p>
                      <a:pPr marL="85725" indent="-85725" algn="just">
                        <a:spcAft>
                          <a:spcPts val="0"/>
                        </a:spcAft>
                      </a:pPr>
                      <a:r>
                        <a:rPr lang="en-US" sz="700" b="0" dirty="0" smtClean="0">
                          <a:solidFill>
                            <a:schemeClr val="tx1"/>
                          </a:solidFill>
                          <a:latin typeface="Arial Narrow" pitchFamily="34" charset="0"/>
                          <a:ea typeface="+mn-ea"/>
                          <a:cs typeface="+mn-cs"/>
                        </a:rPr>
                        <a:t>•	Customizable color and finish of the column;</a:t>
                      </a:r>
                      <a:endParaRPr lang="ru-RU" sz="700" b="0" dirty="0" smtClean="0">
                        <a:solidFill>
                          <a:schemeClr val="tx1"/>
                        </a:solidFill>
                        <a:latin typeface="Arial Narrow" pitchFamily="34" charset="0"/>
                        <a:ea typeface="+mn-ea"/>
                        <a:cs typeface="+mn-cs"/>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just" defTabSz="1043148" rtl="0" eaLnBrk="1" latinLnBrk="0" hangingPunct="1">
                        <a:spcAft>
                          <a:spcPts val="0"/>
                        </a:spcAft>
                      </a:pPr>
                      <a:r>
                        <a:rPr lang="ru-RU" sz="700" b="0" kern="1200" dirty="0" smtClean="0">
                          <a:solidFill>
                            <a:schemeClr val="tx1"/>
                          </a:solidFill>
                          <a:latin typeface="Arial Narrow" pitchFamily="34" charset="0"/>
                          <a:ea typeface="+mn-ea"/>
                          <a:cs typeface="+mn-cs"/>
                        </a:rPr>
                        <a:t>Технические характеристики </a:t>
                      </a:r>
                      <a:r>
                        <a:rPr lang="en-US" sz="700" b="0" kern="1200" dirty="0" smtClean="0">
                          <a:solidFill>
                            <a:schemeClr val="tx1"/>
                          </a:solidFill>
                          <a:latin typeface="Arial Narrow" pitchFamily="34" charset="0"/>
                          <a:ea typeface="+mn-ea"/>
                          <a:cs typeface="+mn-cs"/>
                        </a:rPr>
                        <a:t>Cable - Round </a:t>
                      </a:r>
                      <a:r>
                        <a:rPr lang="ru-RU" sz="700" b="0" kern="1200" dirty="0" smtClean="0">
                          <a:solidFill>
                            <a:schemeClr val="tx1"/>
                          </a:solidFill>
                          <a:latin typeface="Arial Narrow" pitchFamily="34" charset="0"/>
                          <a:ea typeface="+mn-ea"/>
                          <a:cs typeface="+mn-cs"/>
                        </a:rPr>
                        <a:t>: </a:t>
                      </a:r>
                    </a:p>
                    <a:p>
                      <a:pPr marL="85725" indent="-85725" algn="just" defTabSz="1043148" rtl="0" eaLnBrk="1" latinLnBrk="0" hangingPunct="1">
                        <a:spcAft>
                          <a:spcPts val="0"/>
                        </a:spcAft>
                      </a:pPr>
                      <a:r>
                        <a:rPr lang="ru-RU" sz="700" b="0" kern="1200" dirty="0" smtClean="0">
                          <a:solidFill>
                            <a:schemeClr val="tx1"/>
                          </a:solidFill>
                          <a:latin typeface="Arial Narrow" pitchFamily="34" charset="0"/>
                          <a:ea typeface="+mn-ea"/>
                          <a:cs typeface="+mn-cs"/>
                        </a:rPr>
                        <a:t>• 	Идеально подходит для бытового и общественного пользования;</a:t>
                      </a:r>
                    </a:p>
                    <a:p>
                      <a:pPr marL="85725" indent="-85725" algn="just" defTabSz="1043148" rtl="0" eaLnBrk="1" latinLnBrk="0" hangingPunct="1">
                        <a:spcAft>
                          <a:spcPts val="0"/>
                        </a:spcAft>
                      </a:pPr>
                      <a:r>
                        <a:rPr lang="ru-RU" sz="700" b="0" kern="1200" dirty="0" smtClean="0">
                          <a:solidFill>
                            <a:schemeClr val="tx1"/>
                          </a:solidFill>
                          <a:latin typeface="Arial Narrow" pitchFamily="34" charset="0"/>
                          <a:ea typeface="+mn-ea"/>
                          <a:cs typeface="+mn-cs"/>
                        </a:rPr>
                        <a:t>• 	Простота установки и перемещения;</a:t>
                      </a:r>
                    </a:p>
                    <a:p>
                      <a:pPr marL="85725" indent="-85725" algn="just" defTabSz="1043148" rtl="0" eaLnBrk="1" latinLnBrk="0" hangingPunct="1">
                        <a:spcAft>
                          <a:spcPts val="0"/>
                        </a:spcAft>
                      </a:pPr>
                      <a:r>
                        <a:rPr lang="ru-RU" sz="700" b="0" kern="1200" dirty="0" smtClean="0">
                          <a:solidFill>
                            <a:schemeClr val="tx1"/>
                          </a:solidFill>
                          <a:latin typeface="Arial Narrow" pitchFamily="34" charset="0"/>
                          <a:ea typeface="+mn-ea"/>
                          <a:cs typeface="+mn-cs"/>
                        </a:rPr>
                        <a:t>•	Не требуется сварка во время установки; </a:t>
                      </a:r>
                    </a:p>
                    <a:p>
                      <a:pPr marL="85725" indent="-85725" algn="just" defTabSz="1043148" rtl="0" eaLnBrk="1" latinLnBrk="0" hangingPunct="1">
                        <a:spcAft>
                          <a:spcPts val="0"/>
                        </a:spcAft>
                      </a:pPr>
                      <a:r>
                        <a:rPr lang="ru-RU" sz="700" b="0" kern="1200" dirty="0" smtClean="0">
                          <a:solidFill>
                            <a:schemeClr val="tx1"/>
                          </a:solidFill>
                          <a:latin typeface="Arial Narrow" pitchFamily="34" charset="0"/>
                          <a:ea typeface="+mn-ea"/>
                          <a:cs typeface="+mn-cs"/>
                        </a:rPr>
                        <a:t>•	Канаты из нержавеющей стали толщиной 4-5-6 мм</a:t>
                      </a:r>
                    </a:p>
                    <a:p>
                      <a:pPr marL="85725" indent="-85725" algn="just" defTabSz="1043148" rtl="0" eaLnBrk="1" latinLnBrk="0" hangingPunct="1">
                        <a:spcAft>
                          <a:spcPts val="0"/>
                        </a:spcAft>
                      </a:pPr>
                      <a:r>
                        <a:rPr lang="ru-RU" sz="700" b="0" kern="1200" dirty="0" smtClean="0">
                          <a:solidFill>
                            <a:schemeClr val="tx1"/>
                          </a:solidFill>
                          <a:latin typeface="Arial Narrow" pitchFamily="34" charset="0"/>
                          <a:ea typeface="+mn-ea"/>
                          <a:cs typeface="+mn-cs"/>
                        </a:rPr>
                        <a:t>•	Простота конструкции;</a:t>
                      </a:r>
                    </a:p>
                    <a:p>
                      <a:pPr marL="85725" indent="-85725" algn="just" defTabSz="1043148" rtl="0" eaLnBrk="1" latinLnBrk="0" hangingPunct="1">
                        <a:spcAft>
                          <a:spcPts val="0"/>
                        </a:spcAft>
                      </a:pPr>
                      <a:r>
                        <a:rPr lang="ru-RU" sz="700" b="0" kern="1200" dirty="0" smtClean="0">
                          <a:solidFill>
                            <a:schemeClr val="tx1"/>
                          </a:solidFill>
                          <a:latin typeface="Arial Narrow" pitchFamily="34" charset="0"/>
                          <a:ea typeface="+mn-ea"/>
                          <a:cs typeface="+mn-cs"/>
                        </a:rPr>
                        <a:t>•	Цвет и отделка опор по желанию Заказчика;</a:t>
                      </a: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70" name="Таблица 169"/>
          <p:cNvGraphicFramePr>
            <a:graphicFrameLocks noGrp="1"/>
          </p:cNvGraphicFramePr>
          <p:nvPr>
            <p:extLst>
              <p:ext uri="{D42A27DB-BD31-4B8C-83A1-F6EECF244321}">
                <p14:modId xmlns:p14="http://schemas.microsoft.com/office/powerpoint/2010/main" xmlns="" val="857943390"/>
              </p:ext>
            </p:extLst>
          </p:nvPr>
        </p:nvGraphicFramePr>
        <p:xfrm>
          <a:off x="7149863" y="5159665"/>
          <a:ext cx="3082502" cy="135216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1177875">
                <a:tc>
                  <a:txBody>
                    <a:bodyPr/>
                    <a:lstStyle/>
                    <a:p>
                      <a:pPr>
                        <a:spcAft>
                          <a:spcPts val="0"/>
                        </a:spcAft>
                      </a:pPr>
                      <a:r>
                        <a:rPr lang="en-US" sz="700" b="0" dirty="0" smtClean="0">
                          <a:solidFill>
                            <a:srgbClr val="3C3C3B"/>
                          </a:solidFill>
                          <a:latin typeface="Arial Narrow" pitchFamily="34" charset="0"/>
                          <a:ea typeface="Times New Roman"/>
                        </a:rPr>
                        <a:t>Designed for: home use and public places</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Use: internal and external</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Variations: floor or wall mounted</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Applications: stairs, balconies and balustrades</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Material: AISI 316 and 304 stainless steel</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Infill: Stainless steel ropes with a diameter of 4-5-6 mm</a:t>
                      </a:r>
                      <a:endParaRPr lang="ru-RU" sz="700" b="0" dirty="0" smtClean="0">
                        <a:latin typeface="Arial Narrow" pitchFamily="34" charset="0"/>
                        <a:ea typeface="Times New Roman"/>
                      </a:endParaRPr>
                    </a:p>
                    <a:p>
                      <a:pPr>
                        <a:spcAft>
                          <a:spcPts val="0"/>
                        </a:spcAft>
                      </a:pPr>
                      <a:r>
                        <a:rPr lang="en-US" sz="700" b="0" dirty="0" smtClean="0">
                          <a:solidFill>
                            <a:srgbClr val="3C3C3B"/>
                          </a:solidFill>
                          <a:latin typeface="Arial Narrow" pitchFamily="34" charset="0"/>
                          <a:ea typeface="Times New Roman"/>
                        </a:rPr>
                        <a:t>Upper finish: satin or polished stainless steel</a:t>
                      </a:r>
                      <a:endParaRPr lang="ru-RU" sz="700" b="0" dirty="0">
                        <a:latin typeface="Arial Narrow" pitchFamily="34" charset="0"/>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Предназначен для: домашнего использования и общественных мест</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Использование: внутреннее и внешнее</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Вариации: напольные или настенные</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Области применения: лестницы, балконы и балюстрады</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Материал: нержавеющая сталь AISI 316 и 304</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Заполнение: канаты из нержавеющей стали диаметром 4-5-6 мм</a:t>
                      </a:r>
                    </a:p>
                    <a:p>
                      <a:pPr marL="0" algn="l" defTabSz="1043148" rtl="0" eaLnBrk="1" latinLnBrk="0" hangingPunct="1">
                        <a:spcAft>
                          <a:spcPts val="0"/>
                        </a:spcAft>
                      </a:pPr>
                      <a:r>
                        <a:rPr lang="ru-RU" sz="700" b="0" kern="1200" dirty="0" smtClean="0">
                          <a:solidFill>
                            <a:srgbClr val="3C3C3B"/>
                          </a:solidFill>
                          <a:latin typeface="Arial Narrow" pitchFamily="34" charset="0"/>
                          <a:ea typeface="Times New Roman"/>
                          <a:cs typeface="+mn-cs"/>
                        </a:rPr>
                        <a:t>Верхняя отделка: атласная или полированная нержавеющая сталь</a:t>
                      </a:r>
                      <a:endParaRPr lang="ru-RU" sz="700" b="0" kern="1200" dirty="0">
                        <a:solidFill>
                          <a:srgbClr val="3C3C3B"/>
                        </a:solidFill>
                        <a:latin typeface="Arial Narrow" pitchFamily="34" charset="0"/>
                        <a:ea typeface="Times New Roman"/>
                        <a:cs typeface="+mn-cs"/>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5122" name="Picture 2"/>
          <p:cNvPicPr>
            <a:picLocks noChangeAspect="1" noChangeArrowheads="1"/>
          </p:cNvPicPr>
          <p:nvPr/>
        </p:nvPicPr>
        <p:blipFill>
          <a:blip r:embed="rId6"/>
          <a:srcRect/>
          <a:stretch>
            <a:fillRect/>
          </a:stretch>
        </p:blipFill>
        <p:spPr bwMode="auto">
          <a:xfrm>
            <a:off x="9592573" y="6573327"/>
            <a:ext cx="447675" cy="43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61</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3074369" cy="30853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030522" y="1912161"/>
            <a:ext cx="78740" cy="127000"/>
          </a:xfrm>
          <a:prstGeom prst="rect">
            <a:avLst/>
          </a:prstGeom>
        </p:spPr>
        <p:txBody>
          <a:bodyPr vert="horz" wrap="square" lIns="0" tIns="0" rIns="0" bIns="0" rtlCol="0">
            <a:spAutoFit/>
          </a:bodyPr>
          <a:lstStyle/>
          <a:p>
            <a:pPr marL="12700">
              <a:lnSpc>
                <a:spcPct val="100000"/>
              </a:lnSpc>
            </a:pPr>
            <a:r>
              <a:rPr sz="800" b="1" spc="5" dirty="0">
                <a:solidFill>
                  <a:srgbClr val="FFFFFF"/>
                </a:solidFill>
                <a:latin typeface="Calibri"/>
                <a:cs typeface="Calibri"/>
              </a:rPr>
              <a:t>1</a:t>
            </a:r>
            <a:endParaRPr sz="800">
              <a:latin typeface="Calibri"/>
              <a:cs typeface="Calibri"/>
            </a:endParaRPr>
          </a:p>
        </p:txBody>
      </p:sp>
      <p:sp>
        <p:nvSpPr>
          <p:cNvPr id="5" name="object 5"/>
          <p:cNvSpPr/>
          <p:nvPr/>
        </p:nvSpPr>
        <p:spPr>
          <a:xfrm>
            <a:off x="3797998" y="458457"/>
            <a:ext cx="3096260" cy="3096260"/>
          </a:xfrm>
          <a:custGeom>
            <a:avLst/>
            <a:gdLst/>
            <a:ahLst/>
            <a:cxnLst/>
            <a:rect l="l" t="t" r="r" b="b"/>
            <a:pathLst>
              <a:path w="3096259" h="3096260">
                <a:moveTo>
                  <a:pt x="3096005" y="3096006"/>
                </a:moveTo>
                <a:lnTo>
                  <a:pt x="0" y="3096006"/>
                </a:lnTo>
                <a:lnTo>
                  <a:pt x="0" y="0"/>
                </a:lnTo>
                <a:lnTo>
                  <a:pt x="3096005" y="0"/>
                </a:lnTo>
                <a:lnTo>
                  <a:pt x="3096005" y="3096006"/>
                </a:lnTo>
                <a:close/>
              </a:path>
            </a:pathLst>
          </a:custGeom>
          <a:solidFill>
            <a:srgbClr val="D4EDFC"/>
          </a:solidFill>
        </p:spPr>
        <p:txBody>
          <a:bodyPr wrap="square" lIns="0" tIns="0" rIns="0" bIns="0" rtlCol="0"/>
          <a:lstStyle/>
          <a:p>
            <a:endParaRPr/>
          </a:p>
        </p:txBody>
      </p:sp>
      <p:sp>
        <p:nvSpPr>
          <p:cNvPr id="6" name="object 6"/>
          <p:cNvSpPr/>
          <p:nvPr/>
        </p:nvSpPr>
        <p:spPr>
          <a:xfrm>
            <a:off x="3798000" y="458470"/>
            <a:ext cx="3096004" cy="309599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150709" y="457212"/>
            <a:ext cx="3082925" cy="3097530"/>
          </a:xfrm>
          <a:custGeom>
            <a:avLst/>
            <a:gdLst/>
            <a:ahLst/>
            <a:cxnLst/>
            <a:rect l="l" t="t" r="r" b="b"/>
            <a:pathLst>
              <a:path w="3082925" h="3097529">
                <a:moveTo>
                  <a:pt x="3082823" y="3097250"/>
                </a:moveTo>
                <a:lnTo>
                  <a:pt x="0" y="3097250"/>
                </a:lnTo>
                <a:lnTo>
                  <a:pt x="0" y="0"/>
                </a:lnTo>
                <a:lnTo>
                  <a:pt x="3082823" y="0"/>
                </a:lnTo>
                <a:lnTo>
                  <a:pt x="3082823" y="3097250"/>
                </a:lnTo>
                <a:close/>
              </a:path>
            </a:pathLst>
          </a:custGeom>
          <a:solidFill>
            <a:srgbClr val="D4EDFC"/>
          </a:solidFill>
        </p:spPr>
        <p:txBody>
          <a:bodyPr wrap="square" lIns="0" tIns="0" rIns="0" bIns="0" rtlCol="0"/>
          <a:lstStyle/>
          <a:p>
            <a:endParaRPr/>
          </a:p>
        </p:txBody>
      </p:sp>
      <p:sp>
        <p:nvSpPr>
          <p:cNvPr id="8" name="object 8"/>
          <p:cNvSpPr/>
          <p:nvPr/>
        </p:nvSpPr>
        <p:spPr>
          <a:xfrm>
            <a:off x="7150696" y="457212"/>
            <a:ext cx="3082836" cy="3097250"/>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3875328" y="535247"/>
            <a:ext cx="78740" cy="127000"/>
          </a:xfrm>
          <a:prstGeom prst="rect">
            <a:avLst/>
          </a:prstGeom>
        </p:spPr>
        <p:txBody>
          <a:bodyPr vert="horz" wrap="square" lIns="0" tIns="0" rIns="0" bIns="0" rtlCol="0">
            <a:spAutoFit/>
          </a:bodyPr>
          <a:lstStyle/>
          <a:p>
            <a:pPr marL="12700">
              <a:lnSpc>
                <a:spcPct val="100000"/>
              </a:lnSpc>
            </a:pPr>
            <a:r>
              <a:rPr sz="800" b="1" spc="5" dirty="0">
                <a:latin typeface="Calibri"/>
                <a:cs typeface="Calibri"/>
              </a:rPr>
              <a:t>2</a:t>
            </a:r>
            <a:endParaRPr sz="800">
              <a:latin typeface="Calibri"/>
              <a:cs typeface="Calibri"/>
            </a:endParaRPr>
          </a:p>
        </p:txBody>
      </p:sp>
      <p:sp>
        <p:nvSpPr>
          <p:cNvPr id="19" name="object 19"/>
          <p:cNvSpPr txBox="1"/>
          <p:nvPr/>
        </p:nvSpPr>
        <p:spPr>
          <a:xfrm>
            <a:off x="5465876" y="6884239"/>
            <a:ext cx="889000" cy="254000"/>
          </a:xfrm>
          <a:prstGeom prst="rect">
            <a:avLst/>
          </a:prstGeom>
        </p:spPr>
        <p:txBody>
          <a:bodyPr vert="horz" wrap="square" lIns="0" tIns="0" rIns="0" bIns="0" rtlCol="0">
            <a:spAutoFit/>
          </a:bodyPr>
          <a:lstStyle/>
          <a:p>
            <a:pPr marL="12700" marR="5080">
              <a:lnSpc>
                <a:spcPct val="104200"/>
              </a:lnSpc>
            </a:pPr>
            <a:r>
              <a:rPr sz="800" spc="-30" dirty="0">
                <a:solidFill>
                  <a:srgbClr val="3C3C3B"/>
                </a:solidFill>
                <a:latin typeface="Calibri"/>
                <a:cs typeface="Calibri"/>
              </a:rPr>
              <a:t>Lateral</a:t>
            </a:r>
            <a:r>
              <a:rPr sz="800" spc="5"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Боковое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20" name="object 20"/>
          <p:cNvSpPr/>
          <p:nvPr/>
        </p:nvSpPr>
        <p:spPr>
          <a:xfrm>
            <a:off x="5293367"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21" name="object 21"/>
          <p:cNvSpPr/>
          <p:nvPr/>
        </p:nvSpPr>
        <p:spPr>
          <a:xfrm>
            <a:off x="5245849"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22" name="object 22"/>
          <p:cNvSpPr/>
          <p:nvPr/>
        </p:nvSpPr>
        <p:spPr>
          <a:xfrm>
            <a:off x="5160582"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23" name="object 23"/>
          <p:cNvSpPr txBox="1"/>
          <p:nvPr/>
        </p:nvSpPr>
        <p:spPr>
          <a:xfrm>
            <a:off x="4047486" y="6884248"/>
            <a:ext cx="994329" cy="256096"/>
          </a:xfrm>
          <a:prstGeom prst="rect">
            <a:avLst/>
          </a:prstGeom>
        </p:spPr>
        <p:txBody>
          <a:bodyPr vert="horz" wrap="square" lIns="0" tIns="0" rIns="0" bIns="0" rtlCol="0">
            <a:spAutoFit/>
          </a:bodyPr>
          <a:lstStyle/>
          <a:p>
            <a:pPr marL="12700" marR="5080">
              <a:lnSpc>
                <a:spcPct val="104200"/>
              </a:lnSpc>
            </a:pPr>
            <a:r>
              <a:rPr sz="800" spc="-35" dirty="0">
                <a:solidFill>
                  <a:srgbClr val="3C3C3B"/>
                </a:solidFill>
                <a:latin typeface="Calibri"/>
                <a:cs typeface="Calibri"/>
              </a:rPr>
              <a:t>Floor</a:t>
            </a:r>
            <a:r>
              <a:rPr sz="800" spc="10" dirty="0">
                <a:solidFill>
                  <a:srgbClr val="3C3C3B"/>
                </a:solidFill>
                <a:latin typeface="Calibri"/>
                <a:cs typeface="Calibri"/>
              </a:rPr>
              <a:t> </a:t>
            </a:r>
            <a:r>
              <a:rPr sz="800" spc="-30" dirty="0">
                <a:solidFill>
                  <a:srgbClr val="3C3C3B"/>
                </a:solidFill>
                <a:latin typeface="Calibri"/>
                <a:cs typeface="Calibri"/>
              </a:rPr>
              <a:t>anchorage</a:t>
            </a:r>
            <a:r>
              <a:rPr sz="800" spc="-15" dirty="0">
                <a:solidFill>
                  <a:srgbClr val="3C3C3B"/>
                </a:solidFill>
                <a:latin typeface="Calibri"/>
                <a:cs typeface="Calibri"/>
              </a:rPr>
              <a:t> </a:t>
            </a:r>
            <a:r>
              <a:rPr lang="uk-UA" sz="800" spc="-30" dirty="0" err="1" smtClean="0">
                <a:solidFill>
                  <a:srgbClr val="706F6F"/>
                </a:solidFill>
                <a:latin typeface="Calibri"/>
                <a:cs typeface="Calibri"/>
              </a:rPr>
              <a:t>Напольное</a:t>
            </a:r>
            <a:r>
              <a:rPr lang="uk-UA" sz="800" spc="-30" dirty="0" smtClean="0">
                <a:solidFill>
                  <a:srgbClr val="706F6F"/>
                </a:solidFill>
                <a:latin typeface="Calibri"/>
                <a:cs typeface="Calibri"/>
              </a:rPr>
              <a:t> </a:t>
            </a:r>
            <a:r>
              <a:rPr lang="uk-UA" sz="800" spc="-30" dirty="0" err="1" smtClean="0">
                <a:solidFill>
                  <a:srgbClr val="706F6F"/>
                </a:solidFill>
                <a:latin typeface="Calibri"/>
                <a:cs typeface="Calibri"/>
              </a:rPr>
              <a:t>крепление</a:t>
            </a:r>
            <a:endParaRPr sz="800" dirty="0">
              <a:latin typeface="Calibri"/>
              <a:cs typeface="Calibri"/>
            </a:endParaRPr>
          </a:p>
        </p:txBody>
      </p:sp>
      <p:sp>
        <p:nvSpPr>
          <p:cNvPr id="24" name="object 24"/>
          <p:cNvSpPr/>
          <p:nvPr/>
        </p:nvSpPr>
        <p:spPr>
          <a:xfrm>
            <a:off x="3859179"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25" name="object 25"/>
          <p:cNvSpPr/>
          <p:nvPr/>
        </p:nvSpPr>
        <p:spPr>
          <a:xfrm>
            <a:off x="3921720"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26" name="object 26"/>
          <p:cNvSpPr/>
          <p:nvPr/>
        </p:nvSpPr>
        <p:spPr>
          <a:xfrm>
            <a:off x="3804591"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27" name="object 27"/>
          <p:cNvSpPr txBox="1"/>
          <p:nvPr/>
        </p:nvSpPr>
        <p:spPr>
          <a:xfrm>
            <a:off x="444499" y="165018"/>
            <a:ext cx="4175125" cy="461665"/>
          </a:xfrm>
          <a:prstGeom prst="rect">
            <a:avLst/>
          </a:prstGeom>
        </p:spPr>
        <p:txBody>
          <a:bodyPr vert="horz" wrap="square" lIns="0" tIns="0" rIns="0" bIns="0" rtlCol="0">
            <a:spAutoFit/>
          </a:bodyPr>
          <a:lstStyle/>
          <a:p>
            <a:pPr marL="12700"/>
            <a:r>
              <a:rPr sz="1500" spc="-35" dirty="0">
                <a:solidFill>
                  <a:srgbClr val="3C3C3B"/>
                </a:solidFill>
                <a:latin typeface="Futura Bk BT"/>
                <a:cs typeface="Futura Bk BT"/>
              </a:rPr>
              <a:t>CABLE</a:t>
            </a:r>
            <a:r>
              <a:rPr sz="1500" spc="-15" dirty="0">
                <a:solidFill>
                  <a:srgbClr val="3C3C3B"/>
                </a:solidFill>
                <a:latin typeface="Futura Bk BT"/>
                <a:cs typeface="Futura Bk BT"/>
              </a:rPr>
              <a:t> </a:t>
            </a:r>
            <a:r>
              <a:rPr sz="1500" spc="-25" dirty="0" smtClean="0">
                <a:solidFill>
                  <a:srgbClr val="3C3C3B"/>
                </a:solidFill>
                <a:latin typeface="Futura Bk BT"/>
                <a:cs typeface="Futura Bk BT"/>
              </a:rPr>
              <a:t>SQ</a:t>
            </a:r>
            <a:r>
              <a:rPr sz="1500" spc="-55" dirty="0" smtClean="0">
                <a:solidFill>
                  <a:srgbClr val="3C3C3B"/>
                </a:solidFill>
                <a:latin typeface="Futura Bk BT"/>
                <a:cs typeface="Futura Bk BT"/>
              </a:rPr>
              <a:t>U</a:t>
            </a:r>
            <a:r>
              <a:rPr sz="1500" spc="-35" dirty="0" smtClean="0">
                <a:solidFill>
                  <a:srgbClr val="3C3C3B"/>
                </a:solidFill>
                <a:latin typeface="Futura Bk BT"/>
                <a:cs typeface="Futura Bk BT"/>
              </a:rPr>
              <a:t>ARED</a:t>
            </a:r>
            <a:r>
              <a:rPr lang="ru-RU" sz="1500" spc="-35" dirty="0" smtClean="0">
                <a:solidFill>
                  <a:srgbClr val="3C3C3B"/>
                </a:solidFill>
                <a:latin typeface="Futura Bk BT"/>
                <a:cs typeface="Futura Bk BT"/>
              </a:rPr>
              <a:t>-</a:t>
            </a:r>
            <a:r>
              <a:rPr lang="en-US" sz="1500" spc="-35" dirty="0">
                <a:solidFill>
                  <a:srgbClr val="3C3C3B"/>
                </a:solidFill>
                <a:latin typeface="Futura Bk BT"/>
                <a:cs typeface="Futura Bk BT"/>
              </a:rPr>
              <a:t>CABLE</a:t>
            </a:r>
            <a:r>
              <a:rPr lang="en-US" sz="1500" spc="-15" dirty="0">
                <a:solidFill>
                  <a:srgbClr val="3C3C3B"/>
                </a:solidFill>
                <a:latin typeface="Futura Bk BT"/>
                <a:cs typeface="Futura Bk BT"/>
              </a:rPr>
              <a:t> </a:t>
            </a:r>
            <a:r>
              <a:rPr lang="ru-RU" sz="1500" spc="-35" dirty="0" smtClean="0">
                <a:solidFill>
                  <a:srgbClr val="3C3C3B"/>
                </a:solidFill>
                <a:latin typeface="Futura Bk BT"/>
                <a:cs typeface="Futura Bk BT"/>
              </a:rPr>
              <a:t>КВАДРАТНАЯ</a:t>
            </a:r>
            <a:endParaRPr lang="en-US" sz="1500" dirty="0">
              <a:latin typeface="Futura Bk BT"/>
              <a:cs typeface="Futura Bk BT"/>
            </a:endParaRPr>
          </a:p>
          <a:p>
            <a:pPr marL="12700">
              <a:lnSpc>
                <a:spcPct val="100000"/>
              </a:lnSpc>
            </a:pPr>
            <a:endParaRPr sz="1500" dirty="0">
              <a:latin typeface="Futura Bk BT"/>
              <a:cs typeface="Futura Bk BT"/>
            </a:endParaRPr>
          </a:p>
        </p:txBody>
      </p:sp>
      <p:sp>
        <p:nvSpPr>
          <p:cNvPr id="28" name="object 28"/>
          <p:cNvSpPr txBox="1"/>
          <p:nvPr/>
        </p:nvSpPr>
        <p:spPr>
          <a:xfrm>
            <a:off x="9783571" y="6816289"/>
            <a:ext cx="396240" cy="314960"/>
          </a:xfrm>
          <a:prstGeom prst="rect">
            <a:avLst/>
          </a:prstGeom>
        </p:spPr>
        <p:txBody>
          <a:bodyPr vert="horz" wrap="square" lIns="0" tIns="0" rIns="0" bIns="0" rtlCol="0">
            <a:spAutoFit/>
          </a:bodyPr>
          <a:lstStyle/>
          <a:p>
            <a:pPr marL="12700">
              <a:lnSpc>
                <a:spcPts val="2030"/>
              </a:lnSpc>
            </a:pPr>
            <a:r>
              <a:rPr sz="1750" b="1" spc="-20" dirty="0">
                <a:solidFill>
                  <a:srgbClr val="E5007D"/>
                </a:solidFill>
                <a:latin typeface="Calibri"/>
                <a:cs typeface="Calibri"/>
              </a:rPr>
              <a:t>BIM</a:t>
            </a:r>
            <a:endParaRPr sz="1750">
              <a:latin typeface="Calibri"/>
              <a:cs typeface="Calibri"/>
            </a:endParaRPr>
          </a:p>
          <a:p>
            <a:pPr marL="31750">
              <a:lnSpc>
                <a:spcPts val="590"/>
              </a:lnSpc>
            </a:pPr>
            <a:r>
              <a:rPr sz="550" b="1" spc="-10" dirty="0">
                <a:solidFill>
                  <a:srgbClr val="575756"/>
                </a:solidFill>
                <a:latin typeface="Calibri"/>
                <a:cs typeface="Calibri"/>
              </a:rPr>
              <a:t>A</a:t>
            </a:r>
            <a:r>
              <a:rPr sz="550" b="1" spc="-25" dirty="0">
                <a:solidFill>
                  <a:srgbClr val="575756"/>
                </a:solidFill>
                <a:latin typeface="Calibri"/>
                <a:cs typeface="Calibri"/>
              </a:rPr>
              <a:t>V</a:t>
            </a:r>
            <a:r>
              <a:rPr sz="550" b="1" spc="20" dirty="0">
                <a:solidFill>
                  <a:srgbClr val="575756"/>
                </a:solidFill>
                <a:latin typeface="Calibri"/>
                <a:cs typeface="Calibri"/>
              </a:rPr>
              <a:t>AILABLE</a:t>
            </a:r>
            <a:endParaRPr sz="550">
              <a:latin typeface="Calibri"/>
              <a:cs typeface="Calibri"/>
            </a:endParaRPr>
          </a:p>
        </p:txBody>
      </p:sp>
      <p:graphicFrame>
        <p:nvGraphicFramePr>
          <p:cNvPr id="33" name="Таблица 32"/>
          <p:cNvGraphicFramePr>
            <a:graphicFrameLocks noGrp="1"/>
          </p:cNvGraphicFramePr>
          <p:nvPr>
            <p:extLst>
              <p:ext uri="{D42A27DB-BD31-4B8C-83A1-F6EECF244321}">
                <p14:modId xmlns:p14="http://schemas.microsoft.com/office/powerpoint/2010/main" xmlns="" val="2827252987"/>
              </p:ext>
            </p:extLst>
          </p:nvPr>
        </p:nvGraphicFramePr>
        <p:xfrm>
          <a:off x="485958" y="3684548"/>
          <a:ext cx="3060000" cy="190080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r>
                        <a:rPr lang="en-US" sz="800" b="0" dirty="0" smtClean="0">
                          <a:solidFill>
                            <a:schemeClr val="tx1"/>
                          </a:solidFill>
                          <a:latin typeface="Arial Narrow" pitchFamily="34" charset="0"/>
                        </a:rPr>
                        <a:t>General Characteristics</a:t>
                      </a:r>
                    </a:p>
                    <a:p>
                      <a:endParaRPr lang="ru-RU" sz="800" b="0" dirty="0" smtClean="0">
                        <a:solidFill>
                          <a:schemeClr val="tx1"/>
                        </a:solidFill>
                        <a:latin typeface="Arial Narrow" pitchFamily="34" charset="0"/>
                      </a:endParaRPr>
                    </a:p>
                    <a:p>
                      <a:r>
                        <a:rPr lang="en-US" sz="800" b="0" dirty="0" smtClean="0">
                          <a:solidFill>
                            <a:schemeClr val="tx1"/>
                          </a:solidFill>
                          <a:latin typeface="Arial Narrow" pitchFamily="34" charset="0"/>
                        </a:rPr>
                        <a:t>Thanks to the multitude of dedicated accessories, Cable Round systems create a perfect combination of safety and lightness. In the Squared version they are enhanced by giving a more minimal design.</a:t>
                      </a:r>
                      <a:endParaRPr lang="ru-RU" sz="800" b="0" dirty="0" smtClean="0">
                        <a:solidFill>
                          <a:schemeClr val="tx1"/>
                        </a:solidFill>
                        <a:latin typeface="Arial Narrow" pitchFamily="34" charset="0"/>
                      </a:endParaRPr>
                    </a:p>
                    <a:p>
                      <a:endParaRPr lang="en-US" sz="800" b="0" dirty="0" smtClean="0">
                        <a:solidFill>
                          <a:schemeClr val="tx1"/>
                        </a:solidFill>
                        <a:latin typeface="Arial Narrow" pitchFamily="34" charset="0"/>
                      </a:endParaRPr>
                    </a:p>
                    <a:p>
                      <a:r>
                        <a:rPr lang="en-US" sz="800" b="0" dirty="0" smtClean="0">
                          <a:solidFill>
                            <a:schemeClr val="tx1"/>
                          </a:solidFill>
                          <a:latin typeface="Arial Narrow" pitchFamily="34" charset="0"/>
                        </a:rPr>
                        <a:t>Suitable for both private and public installations.</a:t>
                      </a:r>
                      <a:endParaRPr lang="ru-RU" sz="800" b="0" dirty="0" smtClean="0">
                        <a:solidFill>
                          <a:schemeClr val="tx1"/>
                        </a:solidFill>
                        <a:latin typeface="Arial Narrow" pitchFamily="34" charset="0"/>
                      </a:endParaRPr>
                    </a:p>
                    <a:p>
                      <a:endParaRPr lang="ru-RU" sz="800" b="0" dirty="0">
                        <a:solidFill>
                          <a:schemeClr val="tx1"/>
                        </a:solidFill>
                        <a:latin typeface="Arial Narrow" pitchFamily="34" charset="0"/>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r>
                        <a:rPr lang="ru-RU" sz="800" b="0" kern="1200" dirty="0" smtClean="0">
                          <a:solidFill>
                            <a:schemeClr val="tx1"/>
                          </a:solidFill>
                          <a:latin typeface="Arial Narrow" pitchFamily="34" charset="0"/>
                          <a:ea typeface="+mn-ea"/>
                          <a:cs typeface="+mn-cs"/>
                        </a:rPr>
                        <a:t>Общие характеристики</a:t>
                      </a:r>
                    </a:p>
                    <a:p>
                      <a:pPr marL="0" algn="l" defTabSz="1043148" rtl="0" eaLnBrk="1" latinLnBrk="0" hangingPunct="1"/>
                      <a:endParaRPr lang="ru-RU" sz="800" b="0" kern="1200" dirty="0" smtClean="0">
                        <a:solidFill>
                          <a:schemeClr val="tx1"/>
                        </a:solidFill>
                        <a:latin typeface="Arial Narrow" pitchFamily="34" charset="0"/>
                        <a:ea typeface="+mn-ea"/>
                        <a:cs typeface="+mn-cs"/>
                      </a:endParaRPr>
                    </a:p>
                    <a:p>
                      <a:pPr marL="0" algn="l" defTabSz="1043148" rtl="0" eaLnBrk="1" latinLnBrk="0" hangingPunct="1"/>
                      <a:r>
                        <a:rPr lang="ru-RU" sz="800" b="0" kern="1200" dirty="0" smtClean="0">
                          <a:solidFill>
                            <a:schemeClr val="tx1"/>
                          </a:solidFill>
                          <a:latin typeface="Arial Narrow" pitchFamily="34" charset="0"/>
                          <a:ea typeface="+mn-ea"/>
                          <a:cs typeface="+mn-cs"/>
                        </a:rPr>
                        <a:t>Благодаря множеству специальных вспомогательных принадлежностей системы </a:t>
                      </a:r>
                      <a:r>
                        <a:rPr lang="ru-RU" sz="800" b="0" kern="1200" dirty="0" err="1" smtClean="0">
                          <a:solidFill>
                            <a:schemeClr val="tx1"/>
                          </a:solidFill>
                          <a:latin typeface="Arial Narrow" pitchFamily="34" charset="0"/>
                          <a:ea typeface="+mn-ea"/>
                          <a:cs typeface="+mn-cs"/>
                        </a:rPr>
                        <a:t>Cable</a:t>
                      </a:r>
                      <a:r>
                        <a:rPr lang="ru-RU" sz="800" b="0" kern="1200" dirty="0" smtClean="0">
                          <a:solidFill>
                            <a:schemeClr val="tx1"/>
                          </a:solidFill>
                          <a:latin typeface="Arial Narrow" pitchFamily="34" charset="0"/>
                          <a:ea typeface="+mn-ea"/>
                          <a:cs typeface="+mn-cs"/>
                        </a:rPr>
                        <a:t> </a:t>
                      </a:r>
                      <a:r>
                        <a:rPr lang="ru-RU" sz="800" b="0" kern="1200" dirty="0" err="1" smtClean="0">
                          <a:solidFill>
                            <a:schemeClr val="tx1"/>
                          </a:solidFill>
                          <a:latin typeface="Arial Narrow" pitchFamily="34" charset="0"/>
                          <a:ea typeface="+mn-ea"/>
                          <a:cs typeface="+mn-cs"/>
                        </a:rPr>
                        <a:t>Round</a:t>
                      </a:r>
                      <a:r>
                        <a:rPr lang="ru-RU" sz="800" b="0" kern="1200" dirty="0" smtClean="0">
                          <a:solidFill>
                            <a:schemeClr val="tx1"/>
                          </a:solidFill>
                          <a:latin typeface="Arial Narrow" pitchFamily="34" charset="0"/>
                          <a:ea typeface="+mn-ea"/>
                          <a:cs typeface="+mn-cs"/>
                        </a:rPr>
                        <a:t>, она представляет собой идеальное сочетание безопасности и легкости. В версии </a:t>
                      </a:r>
                      <a:r>
                        <a:rPr lang="ru-RU" sz="800" b="0" kern="1200" dirty="0" err="1" smtClean="0">
                          <a:solidFill>
                            <a:schemeClr val="tx1"/>
                          </a:solidFill>
                          <a:latin typeface="Arial Narrow" pitchFamily="34" charset="0"/>
                          <a:ea typeface="+mn-ea"/>
                          <a:cs typeface="+mn-cs"/>
                        </a:rPr>
                        <a:t>Squared</a:t>
                      </a:r>
                      <a:r>
                        <a:rPr lang="ru-RU" sz="800" b="0" kern="1200" dirty="0" smtClean="0">
                          <a:solidFill>
                            <a:schemeClr val="tx1"/>
                          </a:solidFill>
                          <a:latin typeface="Arial Narrow" pitchFamily="34" charset="0"/>
                          <a:ea typeface="+mn-ea"/>
                          <a:cs typeface="+mn-cs"/>
                        </a:rPr>
                        <a:t> эти системы обеспечивают более </a:t>
                      </a:r>
                      <a:r>
                        <a:rPr lang="ru-RU" sz="800" b="0" kern="1200" dirty="0" err="1" smtClean="0">
                          <a:solidFill>
                            <a:schemeClr val="tx1"/>
                          </a:solidFill>
                          <a:latin typeface="Arial Narrow" pitchFamily="34" charset="0"/>
                          <a:ea typeface="+mn-ea"/>
                          <a:cs typeface="+mn-cs"/>
                        </a:rPr>
                        <a:t>минималистичный</a:t>
                      </a:r>
                      <a:r>
                        <a:rPr lang="ru-RU" sz="800" b="0" kern="1200" dirty="0" smtClean="0">
                          <a:solidFill>
                            <a:schemeClr val="tx1"/>
                          </a:solidFill>
                          <a:latin typeface="Arial Narrow" pitchFamily="34" charset="0"/>
                          <a:ea typeface="+mn-ea"/>
                          <a:cs typeface="+mn-cs"/>
                        </a:rPr>
                        <a:t> дизайн.</a:t>
                      </a:r>
                    </a:p>
                    <a:p>
                      <a:pPr marL="0" algn="l" defTabSz="1043148" rtl="0" eaLnBrk="1" latinLnBrk="0" hangingPunct="1"/>
                      <a:r>
                        <a:rPr lang="ru-RU" sz="800" b="0" kern="1200" dirty="0" smtClean="0">
                          <a:solidFill>
                            <a:schemeClr val="tx1"/>
                          </a:solidFill>
                          <a:latin typeface="Arial Narrow" pitchFamily="34" charset="0"/>
                          <a:ea typeface="+mn-ea"/>
                          <a:cs typeface="+mn-cs"/>
                        </a:rPr>
                        <a:t> </a:t>
                      </a:r>
                    </a:p>
                    <a:p>
                      <a:pPr marL="0" algn="l" defTabSz="1043148" rtl="0" eaLnBrk="1" latinLnBrk="0" hangingPunct="1"/>
                      <a:r>
                        <a:rPr lang="ru-RU" sz="800" b="0" kern="1200" dirty="0" smtClean="0">
                          <a:solidFill>
                            <a:schemeClr val="tx1"/>
                          </a:solidFill>
                          <a:latin typeface="Arial Narrow" pitchFamily="34" charset="0"/>
                          <a:ea typeface="+mn-ea"/>
                          <a:cs typeface="+mn-cs"/>
                        </a:rPr>
                        <a:t>Подходит для установки как в частных, так и в общественных местах.</a:t>
                      </a: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34" name="Таблица 33"/>
          <p:cNvGraphicFramePr>
            <a:graphicFrameLocks noGrp="1"/>
          </p:cNvGraphicFramePr>
          <p:nvPr>
            <p:extLst>
              <p:ext uri="{D42A27DB-BD31-4B8C-83A1-F6EECF244321}">
                <p14:modId xmlns:p14="http://schemas.microsoft.com/office/powerpoint/2010/main" xmlns="" val="2900375647"/>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r>
                        <a:rPr lang="en-US" sz="800" b="0" dirty="0" smtClean="0">
                          <a:solidFill>
                            <a:schemeClr val="tx1"/>
                          </a:solidFill>
                        </a:rPr>
                        <a:t>Technical Features and configuration</a:t>
                      </a:r>
                    </a:p>
                    <a:p>
                      <a:endParaRPr lang="ru-RU" sz="800" b="0" dirty="0" smtClean="0">
                        <a:solidFill>
                          <a:schemeClr val="tx1"/>
                        </a:solidFill>
                      </a:endParaRPr>
                    </a:p>
                    <a:p>
                      <a:pPr marL="177800" indent="-177800">
                        <a:buAutoNum type="arabicPlain"/>
                      </a:pPr>
                      <a:r>
                        <a:rPr lang="en-US" sz="800" b="0" dirty="0" smtClean="0">
                          <a:solidFill>
                            <a:schemeClr val="tx1"/>
                          </a:solidFill>
                        </a:rPr>
                        <a:t>Structure in stainless steel AISI 304 or AISI 316 according to the requirements of use.</a:t>
                      </a:r>
                    </a:p>
                    <a:p>
                      <a:pPr marL="177800" indent="-177800">
                        <a:buAutoNum type="arabicPlain"/>
                      </a:pPr>
                      <a:endParaRPr lang="en-US" sz="800" b="0" dirty="0" smtClean="0">
                        <a:solidFill>
                          <a:schemeClr val="tx1"/>
                        </a:solidFill>
                      </a:endParaRPr>
                    </a:p>
                    <a:p>
                      <a:pPr marL="177800" indent="-177800"/>
                      <a:r>
                        <a:rPr lang="en-US" sz="800" b="0" dirty="0" smtClean="0">
                          <a:solidFill>
                            <a:schemeClr val="tx1"/>
                          </a:solidFill>
                        </a:rPr>
                        <a:t>2	With the Cable Squared system accessories it is possible to create settings with a pure nautical style.</a:t>
                      </a:r>
                      <a:endParaRPr lang="ru-RU" sz="800" b="0" dirty="0">
                        <a:solidFill>
                          <a:schemeClr val="tx1"/>
                        </a:solidFill>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r>
                        <a:rPr lang="ru-RU" sz="800" b="0" kern="1200" dirty="0" smtClean="0">
                          <a:solidFill>
                            <a:schemeClr val="tx1"/>
                          </a:solidFill>
                          <a:latin typeface="+mn-lt"/>
                          <a:ea typeface="+mn-ea"/>
                          <a:cs typeface="+mn-cs"/>
                        </a:rPr>
                        <a:t>Технические характеристики и конфигурация</a:t>
                      </a:r>
                    </a:p>
                    <a:p>
                      <a:pPr marL="177800" indent="-177800"/>
                      <a:endParaRPr lang="ru-RU" sz="800" b="0" dirty="0" smtClean="0">
                        <a:solidFill>
                          <a:schemeClr val="tx1">
                            <a:lumMod val="65000"/>
                            <a:lumOff val="35000"/>
                          </a:schemeClr>
                        </a:solidFill>
                      </a:endParaRPr>
                    </a:p>
                    <a:p>
                      <a:pPr marL="177800" indent="-177800" algn="l" defTabSz="1043148" rtl="0" eaLnBrk="1" latinLnBrk="0" hangingPunct="1">
                        <a:buAutoNum type="arabicPlain"/>
                      </a:pPr>
                      <a:r>
                        <a:rPr lang="ru-RU" sz="800" b="0" kern="1200" dirty="0" smtClean="0">
                          <a:solidFill>
                            <a:schemeClr val="tx1"/>
                          </a:solidFill>
                          <a:latin typeface="+mn-lt"/>
                          <a:ea typeface="+mn-ea"/>
                          <a:cs typeface="+mn-cs"/>
                        </a:rPr>
                        <a:t>Конструкция из нержавеющей стали AISI 304 или AISI 316 в соответствии с требованиями к применению.</a:t>
                      </a:r>
                    </a:p>
                    <a:p>
                      <a:pPr marL="177800" indent="-177800" algn="l" defTabSz="1043148" rtl="0" eaLnBrk="1" latinLnBrk="0" hangingPunct="1">
                        <a:buAutoNum type="arabicPlain"/>
                      </a:pPr>
                      <a:endParaRPr lang="ru-RU" sz="800" b="0" kern="1200" dirty="0" smtClean="0">
                        <a:solidFill>
                          <a:schemeClr val="tx1"/>
                        </a:solidFill>
                        <a:latin typeface="+mn-lt"/>
                        <a:ea typeface="+mn-ea"/>
                        <a:cs typeface="+mn-cs"/>
                      </a:endParaRPr>
                    </a:p>
                    <a:p>
                      <a:pPr marL="177800" indent="-177800" algn="l" defTabSz="1043148" rtl="0" eaLnBrk="1" latinLnBrk="0" hangingPunct="1">
                        <a:buAutoNum type="arabicPlain"/>
                      </a:pPr>
                      <a:r>
                        <a:rPr lang="ru-RU" sz="800" b="0" kern="1200" dirty="0" smtClean="0">
                          <a:solidFill>
                            <a:schemeClr val="tx1"/>
                          </a:solidFill>
                          <a:latin typeface="+mn-lt"/>
                          <a:ea typeface="+mn-ea"/>
                          <a:cs typeface="+mn-cs"/>
                        </a:rPr>
                        <a:t>С помощью вспомогательных принадлежностей системы </a:t>
                      </a:r>
                      <a:r>
                        <a:rPr lang="ru-RU" sz="800" b="0" kern="1200" dirty="0" err="1" smtClean="0">
                          <a:solidFill>
                            <a:schemeClr val="tx1"/>
                          </a:solidFill>
                          <a:latin typeface="+mn-lt"/>
                          <a:ea typeface="+mn-ea"/>
                          <a:cs typeface="+mn-cs"/>
                        </a:rPr>
                        <a:t>Cable</a:t>
                      </a:r>
                      <a:r>
                        <a:rPr lang="ru-RU" sz="800" b="0" kern="1200" dirty="0" smtClean="0">
                          <a:solidFill>
                            <a:schemeClr val="tx1"/>
                          </a:solidFill>
                          <a:latin typeface="+mn-lt"/>
                          <a:ea typeface="+mn-ea"/>
                          <a:cs typeface="+mn-cs"/>
                        </a:rPr>
                        <a:t> </a:t>
                      </a:r>
                      <a:r>
                        <a:rPr lang="ru-RU" sz="800" b="0" kern="1200" dirty="0" err="1" smtClean="0">
                          <a:solidFill>
                            <a:schemeClr val="tx1"/>
                          </a:solidFill>
                          <a:latin typeface="+mn-lt"/>
                          <a:ea typeface="+mn-ea"/>
                          <a:cs typeface="+mn-cs"/>
                        </a:rPr>
                        <a:t>Squared</a:t>
                      </a:r>
                      <a:r>
                        <a:rPr lang="ru-RU" sz="800" b="0" kern="1200" dirty="0" smtClean="0">
                          <a:solidFill>
                            <a:schemeClr val="tx1"/>
                          </a:solidFill>
                          <a:latin typeface="+mn-lt"/>
                          <a:ea typeface="+mn-ea"/>
                          <a:cs typeface="+mn-cs"/>
                        </a:rPr>
                        <a:t> можно создавать дизайн в абстрактном морском стиле. </a:t>
                      </a: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35" name="Таблица 34"/>
          <p:cNvGraphicFramePr>
            <a:graphicFrameLocks noGrp="1"/>
          </p:cNvGraphicFramePr>
          <p:nvPr>
            <p:extLst>
              <p:ext uri="{D42A27DB-BD31-4B8C-83A1-F6EECF244321}">
                <p14:modId xmlns:p14="http://schemas.microsoft.com/office/powerpoint/2010/main" xmlns="" val="2573485546"/>
              </p:ext>
            </p:extLst>
          </p:nvPr>
        </p:nvGraphicFramePr>
        <p:xfrm>
          <a:off x="7217188" y="3640435"/>
          <a:ext cx="3060000" cy="1778880"/>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r>
                        <a:rPr lang="en-US" sz="800" b="0" dirty="0" smtClean="0">
                          <a:solidFill>
                            <a:schemeClr val="tx1"/>
                          </a:solidFill>
                        </a:rPr>
                        <a:t>Cable - Squared SPECS:</a:t>
                      </a:r>
                    </a:p>
                    <a:p>
                      <a:endParaRPr lang="ru-RU" sz="800" b="0" dirty="0" smtClean="0">
                        <a:solidFill>
                          <a:schemeClr val="tx1"/>
                        </a:solidFill>
                      </a:endParaRPr>
                    </a:p>
                    <a:p>
                      <a:pPr marL="88900" indent="-88900"/>
                      <a:r>
                        <a:rPr lang="en-US" sz="800" b="0" dirty="0" smtClean="0">
                          <a:solidFill>
                            <a:schemeClr val="tx1"/>
                          </a:solidFill>
                        </a:rPr>
                        <a:t>• </a:t>
                      </a:r>
                      <a:r>
                        <a:rPr lang="ru-RU" sz="800" b="0" dirty="0" smtClean="0">
                          <a:solidFill>
                            <a:schemeClr val="tx1"/>
                          </a:solidFill>
                        </a:rPr>
                        <a:t>	</a:t>
                      </a:r>
                      <a:r>
                        <a:rPr lang="en-US" sz="800" b="0" dirty="0" smtClean="0">
                          <a:solidFill>
                            <a:schemeClr val="tx1"/>
                          </a:solidFill>
                        </a:rPr>
                        <a:t>Ideal for home and public use;</a:t>
                      </a:r>
                      <a:endParaRPr lang="ru-RU" sz="800" b="0" dirty="0" smtClean="0">
                        <a:solidFill>
                          <a:schemeClr val="tx1"/>
                        </a:solidFill>
                      </a:endParaRPr>
                    </a:p>
                    <a:p>
                      <a:pPr marL="88900" indent="-88900"/>
                      <a:r>
                        <a:rPr lang="en-US" sz="800" b="0" dirty="0" smtClean="0">
                          <a:solidFill>
                            <a:schemeClr val="tx1"/>
                          </a:solidFill>
                        </a:rPr>
                        <a:t>•</a:t>
                      </a:r>
                      <a:r>
                        <a:rPr lang="ru-RU" sz="800" b="0" dirty="0" smtClean="0">
                          <a:solidFill>
                            <a:schemeClr val="tx1"/>
                          </a:solidFill>
                        </a:rPr>
                        <a:t>	</a:t>
                      </a:r>
                      <a:r>
                        <a:rPr lang="en-US" sz="800" b="0" dirty="0" smtClean="0">
                          <a:solidFill>
                            <a:schemeClr val="tx1"/>
                          </a:solidFill>
                        </a:rPr>
                        <a:t>Easy to install and move;</a:t>
                      </a:r>
                      <a:endParaRPr lang="ru-RU" sz="800" b="0" dirty="0" smtClean="0">
                        <a:solidFill>
                          <a:schemeClr val="tx1"/>
                        </a:solidFill>
                      </a:endParaRPr>
                    </a:p>
                    <a:p>
                      <a:pPr marL="88900" indent="-88900"/>
                      <a:r>
                        <a:rPr lang="en-US" sz="800" b="0" dirty="0" smtClean="0">
                          <a:solidFill>
                            <a:schemeClr val="tx1"/>
                          </a:solidFill>
                        </a:rPr>
                        <a:t>• </a:t>
                      </a:r>
                      <a:r>
                        <a:rPr lang="ru-RU" sz="800" b="0" dirty="0" smtClean="0">
                          <a:solidFill>
                            <a:schemeClr val="tx1"/>
                          </a:solidFill>
                        </a:rPr>
                        <a:t>	</a:t>
                      </a:r>
                      <a:r>
                        <a:rPr lang="en-US" sz="800" b="0" dirty="0" smtClean="0">
                          <a:solidFill>
                            <a:schemeClr val="tx1"/>
                          </a:solidFill>
                        </a:rPr>
                        <a:t>No welding is necessary during the installation;</a:t>
                      </a:r>
                      <a:endParaRPr lang="ru-RU" sz="800" b="0" dirty="0" smtClean="0">
                        <a:solidFill>
                          <a:schemeClr val="tx1"/>
                        </a:solidFill>
                      </a:endParaRPr>
                    </a:p>
                    <a:p>
                      <a:pPr marL="88900" indent="-88900"/>
                      <a:r>
                        <a:rPr lang="en-US" sz="800" b="0" dirty="0" smtClean="0">
                          <a:solidFill>
                            <a:schemeClr val="tx1"/>
                          </a:solidFill>
                        </a:rPr>
                        <a:t>• </a:t>
                      </a:r>
                      <a:r>
                        <a:rPr lang="ru-RU" sz="800" b="0" dirty="0" smtClean="0">
                          <a:solidFill>
                            <a:schemeClr val="tx1"/>
                          </a:solidFill>
                        </a:rPr>
                        <a:t>	</a:t>
                      </a:r>
                      <a:r>
                        <a:rPr lang="en-US" sz="800" b="0" dirty="0" smtClean="0">
                          <a:solidFill>
                            <a:schemeClr val="tx1"/>
                          </a:solidFill>
                        </a:rPr>
                        <a:t>Possibility to choose rope diameter 4-5-6 mm;</a:t>
                      </a:r>
                      <a:endParaRPr lang="ru-RU" sz="800" b="0" dirty="0" smtClean="0">
                        <a:solidFill>
                          <a:schemeClr val="tx1"/>
                        </a:solidFill>
                      </a:endParaRPr>
                    </a:p>
                    <a:p>
                      <a:pPr marL="88900" indent="-88900"/>
                      <a:r>
                        <a:rPr lang="en-US" sz="800" b="0" dirty="0" smtClean="0">
                          <a:solidFill>
                            <a:schemeClr val="tx1"/>
                          </a:solidFill>
                        </a:rPr>
                        <a:t>• </a:t>
                      </a:r>
                      <a:r>
                        <a:rPr lang="ru-RU" sz="800" b="0" dirty="0" smtClean="0">
                          <a:solidFill>
                            <a:schemeClr val="tx1"/>
                          </a:solidFill>
                        </a:rPr>
                        <a:t>	</a:t>
                      </a:r>
                      <a:r>
                        <a:rPr lang="en-US" sz="800" b="0" dirty="0" smtClean="0">
                          <a:solidFill>
                            <a:schemeClr val="tx1"/>
                          </a:solidFill>
                        </a:rPr>
                        <a:t>Simple design;</a:t>
                      </a:r>
                      <a:endParaRPr lang="ru-RU" sz="800" b="0" dirty="0" smtClean="0">
                        <a:solidFill>
                          <a:schemeClr val="tx1"/>
                        </a:solidFill>
                      </a:endParaRPr>
                    </a:p>
                    <a:p>
                      <a:pPr marL="88900" indent="-88900"/>
                      <a:r>
                        <a:rPr lang="en-US" sz="800" b="0" dirty="0" smtClean="0">
                          <a:solidFill>
                            <a:schemeClr val="tx1"/>
                          </a:solidFill>
                        </a:rPr>
                        <a:t>• </a:t>
                      </a:r>
                      <a:r>
                        <a:rPr lang="ru-RU" sz="800" b="0" dirty="0" smtClean="0">
                          <a:solidFill>
                            <a:schemeClr val="tx1"/>
                          </a:solidFill>
                        </a:rPr>
                        <a:t>	</a:t>
                      </a:r>
                      <a:r>
                        <a:rPr lang="en-US" sz="800" b="0" dirty="0" smtClean="0">
                          <a:solidFill>
                            <a:schemeClr val="tx1"/>
                          </a:solidFill>
                        </a:rPr>
                        <a:t>Customizable color and finish of the column;</a:t>
                      </a:r>
                      <a:endParaRPr lang="ru-RU" sz="800" b="0" dirty="0">
                        <a:solidFill>
                          <a:schemeClr val="tx1"/>
                        </a:solidFill>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043148" rtl="0" eaLnBrk="1" latinLnBrk="0" hangingPunct="1"/>
                      <a:r>
                        <a:rPr lang="ru-RU" sz="800" b="0" kern="1200" dirty="0" smtClean="0">
                          <a:solidFill>
                            <a:schemeClr val="tx1"/>
                          </a:solidFill>
                          <a:latin typeface="+mn-lt"/>
                          <a:ea typeface="+mn-ea"/>
                          <a:cs typeface="+mn-cs"/>
                        </a:rPr>
                        <a:t>Технические характеристики </a:t>
                      </a:r>
                      <a:r>
                        <a:rPr lang="en-US" sz="800" b="0" kern="1200" dirty="0" smtClean="0">
                          <a:solidFill>
                            <a:schemeClr val="tx1"/>
                          </a:solidFill>
                          <a:latin typeface="+mn-lt"/>
                          <a:ea typeface="+mn-ea"/>
                          <a:cs typeface="+mn-cs"/>
                        </a:rPr>
                        <a:t>Cable - Squared</a:t>
                      </a:r>
                      <a:r>
                        <a:rPr lang="ru-RU" sz="800" b="0" kern="1200" dirty="0" smtClean="0">
                          <a:solidFill>
                            <a:schemeClr val="tx1"/>
                          </a:solidFill>
                          <a:latin typeface="+mn-lt"/>
                          <a:ea typeface="+mn-ea"/>
                          <a:cs typeface="+mn-cs"/>
                        </a:rPr>
                        <a:t>: </a:t>
                      </a:r>
                    </a:p>
                    <a:p>
                      <a:pPr marL="88900" indent="-88900" algn="l" defTabSz="1043148" rtl="0" eaLnBrk="1" latinLnBrk="0" hangingPunct="1"/>
                      <a:r>
                        <a:rPr lang="ru-RU" sz="800" b="0" kern="1200" dirty="0" smtClean="0">
                          <a:solidFill>
                            <a:schemeClr val="tx1"/>
                          </a:solidFill>
                          <a:latin typeface="+mn-lt"/>
                          <a:ea typeface="+mn-ea"/>
                          <a:cs typeface="+mn-cs"/>
                        </a:rPr>
                        <a:t>• 	Идеально подходит для бытового и общественного пользования;</a:t>
                      </a:r>
                    </a:p>
                    <a:p>
                      <a:pPr marL="88900" indent="-88900" algn="l" defTabSz="1043148" rtl="0" eaLnBrk="1" latinLnBrk="0" hangingPunct="1"/>
                      <a:r>
                        <a:rPr lang="ru-RU" sz="800" b="0" kern="1200" dirty="0" smtClean="0">
                          <a:solidFill>
                            <a:schemeClr val="tx1"/>
                          </a:solidFill>
                          <a:latin typeface="+mn-lt"/>
                          <a:ea typeface="+mn-ea"/>
                          <a:cs typeface="+mn-cs"/>
                        </a:rPr>
                        <a:t>• 	Простота установки и перемещения;</a:t>
                      </a:r>
                    </a:p>
                    <a:p>
                      <a:pPr marL="88900" indent="-88900" algn="l" defTabSz="1043148" rtl="0" eaLnBrk="1" latinLnBrk="0" hangingPunct="1"/>
                      <a:r>
                        <a:rPr lang="ru-RU" sz="800" b="0" kern="1200" dirty="0" smtClean="0">
                          <a:solidFill>
                            <a:schemeClr val="tx1"/>
                          </a:solidFill>
                          <a:latin typeface="+mn-lt"/>
                          <a:ea typeface="+mn-ea"/>
                          <a:cs typeface="+mn-cs"/>
                        </a:rPr>
                        <a:t>• 	Не требуется сварка во время установки;</a:t>
                      </a:r>
                    </a:p>
                    <a:p>
                      <a:pPr marL="88900" indent="-88900" algn="l" defTabSz="1043148" rtl="0" eaLnBrk="1" latinLnBrk="0" hangingPunct="1"/>
                      <a:r>
                        <a:rPr lang="ru-RU" sz="800" b="0" kern="1200" dirty="0" smtClean="0">
                          <a:solidFill>
                            <a:schemeClr val="tx1"/>
                          </a:solidFill>
                          <a:latin typeface="+mn-lt"/>
                          <a:ea typeface="+mn-ea"/>
                          <a:cs typeface="+mn-cs"/>
                        </a:rPr>
                        <a:t>• 	Канаты из нержавеющей стали толщиной 4-5-6 мм</a:t>
                      </a:r>
                    </a:p>
                    <a:p>
                      <a:pPr marL="88900" indent="-88900" algn="l" defTabSz="1043148" rtl="0" eaLnBrk="1" latinLnBrk="0" hangingPunct="1"/>
                      <a:r>
                        <a:rPr lang="ru-RU" sz="800" b="0" kern="1200" dirty="0" smtClean="0">
                          <a:solidFill>
                            <a:schemeClr val="tx1"/>
                          </a:solidFill>
                          <a:latin typeface="+mn-lt"/>
                          <a:ea typeface="+mn-ea"/>
                          <a:cs typeface="+mn-cs"/>
                        </a:rPr>
                        <a:t>• 	Простота конструкции;</a:t>
                      </a:r>
                    </a:p>
                    <a:p>
                      <a:pPr marL="88900" indent="-88900" algn="l" defTabSz="1043148" rtl="0" eaLnBrk="1" latinLnBrk="0" hangingPunct="1"/>
                      <a:r>
                        <a:rPr lang="ru-RU" sz="800" b="0" kern="1200" dirty="0" smtClean="0">
                          <a:solidFill>
                            <a:schemeClr val="tx1"/>
                          </a:solidFill>
                          <a:latin typeface="+mn-lt"/>
                          <a:ea typeface="+mn-ea"/>
                          <a:cs typeface="+mn-cs"/>
                        </a:rPr>
                        <a:t>• 	Цвет и отделка опор по желанию Заказчика;</a:t>
                      </a: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36" name="Таблица 35"/>
          <p:cNvGraphicFramePr>
            <a:graphicFrameLocks noGrp="1"/>
          </p:cNvGraphicFramePr>
          <p:nvPr>
            <p:extLst>
              <p:ext uri="{D42A27DB-BD31-4B8C-83A1-F6EECF244321}">
                <p14:modId xmlns:p14="http://schemas.microsoft.com/office/powerpoint/2010/main" xmlns="" val="2294302051"/>
              </p:ext>
            </p:extLst>
          </p:nvPr>
        </p:nvGraphicFramePr>
        <p:xfrm>
          <a:off x="7172519" y="5448328"/>
          <a:ext cx="3082502" cy="135216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1177875">
                <a:tc>
                  <a:txBody>
                    <a:bodyPr/>
                    <a:lstStyle/>
                    <a:p>
                      <a:r>
                        <a:rPr lang="en-US" sz="700" b="0" dirty="0" smtClean="0">
                          <a:solidFill>
                            <a:schemeClr val="tx1"/>
                          </a:solidFill>
                        </a:rPr>
                        <a:t>Designed for: home use and public places</a:t>
                      </a:r>
                      <a:endParaRPr lang="ru-RU" sz="700" b="0" dirty="0" smtClean="0">
                        <a:solidFill>
                          <a:schemeClr val="tx1"/>
                        </a:solidFill>
                      </a:endParaRPr>
                    </a:p>
                    <a:p>
                      <a:r>
                        <a:rPr lang="en-US" sz="700" b="0" dirty="0" smtClean="0">
                          <a:solidFill>
                            <a:schemeClr val="tx1"/>
                          </a:solidFill>
                        </a:rPr>
                        <a:t>Use: internal and external</a:t>
                      </a:r>
                      <a:endParaRPr lang="ru-RU" sz="700" b="0" dirty="0" smtClean="0">
                        <a:solidFill>
                          <a:schemeClr val="tx1"/>
                        </a:solidFill>
                      </a:endParaRPr>
                    </a:p>
                    <a:p>
                      <a:r>
                        <a:rPr lang="en-US" sz="700" b="0" dirty="0" smtClean="0">
                          <a:solidFill>
                            <a:schemeClr val="tx1"/>
                          </a:solidFill>
                        </a:rPr>
                        <a:t>Variations: floor or wall mounted</a:t>
                      </a:r>
                      <a:endParaRPr lang="ru-RU" sz="700" b="0" dirty="0" smtClean="0">
                        <a:solidFill>
                          <a:schemeClr val="tx1"/>
                        </a:solidFill>
                      </a:endParaRPr>
                    </a:p>
                    <a:p>
                      <a:r>
                        <a:rPr lang="en-US" sz="700" b="0" dirty="0" smtClean="0">
                          <a:solidFill>
                            <a:schemeClr val="tx1"/>
                          </a:solidFill>
                        </a:rPr>
                        <a:t>Applications: stairs, balconies and balustrades</a:t>
                      </a:r>
                      <a:endParaRPr lang="ru-RU" sz="700" b="0" dirty="0" smtClean="0">
                        <a:solidFill>
                          <a:schemeClr val="tx1"/>
                        </a:solidFill>
                      </a:endParaRPr>
                    </a:p>
                    <a:p>
                      <a:r>
                        <a:rPr lang="en-US" sz="700" b="0" dirty="0" smtClean="0">
                          <a:solidFill>
                            <a:schemeClr val="tx1"/>
                          </a:solidFill>
                        </a:rPr>
                        <a:t>Material: AISI 316 and 304 stainless steel</a:t>
                      </a:r>
                      <a:endParaRPr lang="ru-RU" sz="700" b="0" dirty="0" smtClean="0">
                        <a:solidFill>
                          <a:schemeClr val="tx1"/>
                        </a:solidFill>
                      </a:endParaRPr>
                    </a:p>
                    <a:p>
                      <a:r>
                        <a:rPr lang="en-US" sz="700" b="0" dirty="0" smtClean="0">
                          <a:solidFill>
                            <a:schemeClr val="tx1"/>
                          </a:solidFill>
                        </a:rPr>
                        <a:t>Infill: Stainless steel ropes with a diameter of 4-5-6 mm</a:t>
                      </a:r>
                      <a:endParaRPr lang="ru-RU" sz="700" b="0" dirty="0" smtClean="0">
                        <a:solidFill>
                          <a:schemeClr val="tx1"/>
                        </a:solidFill>
                      </a:endParaRPr>
                    </a:p>
                    <a:p>
                      <a:r>
                        <a:rPr lang="en-US" sz="700" b="0" dirty="0" smtClean="0">
                          <a:solidFill>
                            <a:schemeClr val="tx1"/>
                          </a:solidFill>
                        </a:rPr>
                        <a:t>Upper finish: satin or glossy stainless steel</a:t>
                      </a:r>
                      <a:endParaRPr lang="ru-RU" sz="700" b="0" dirty="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43148" rtl="0" eaLnBrk="1" latinLnBrk="0" hangingPunct="1"/>
                      <a:r>
                        <a:rPr lang="ru-RU" sz="700" b="0" kern="1200" dirty="0" smtClean="0">
                          <a:solidFill>
                            <a:schemeClr val="tx1"/>
                          </a:solidFill>
                          <a:latin typeface="+mn-lt"/>
                          <a:ea typeface="+mn-ea"/>
                          <a:cs typeface="+mn-cs"/>
                        </a:rPr>
                        <a:t>Предназначен для: домашнего использования и общественных мест</a:t>
                      </a:r>
                    </a:p>
                    <a:p>
                      <a:pPr marL="0" algn="l" defTabSz="1043148" rtl="0" eaLnBrk="1" latinLnBrk="0" hangingPunct="1"/>
                      <a:r>
                        <a:rPr lang="ru-RU" sz="700" b="0" kern="1200" dirty="0" smtClean="0">
                          <a:solidFill>
                            <a:schemeClr val="tx1"/>
                          </a:solidFill>
                          <a:latin typeface="+mn-lt"/>
                          <a:ea typeface="+mn-ea"/>
                          <a:cs typeface="+mn-cs"/>
                        </a:rPr>
                        <a:t>Использование: внутреннее и внешнее</a:t>
                      </a:r>
                    </a:p>
                    <a:p>
                      <a:pPr marL="0" algn="l" defTabSz="1043148" rtl="0" eaLnBrk="1" latinLnBrk="0" hangingPunct="1"/>
                      <a:r>
                        <a:rPr lang="ru-RU" sz="700" b="0" kern="1200" dirty="0" smtClean="0">
                          <a:solidFill>
                            <a:schemeClr val="tx1"/>
                          </a:solidFill>
                          <a:latin typeface="+mn-lt"/>
                          <a:ea typeface="+mn-ea"/>
                          <a:cs typeface="+mn-cs"/>
                        </a:rPr>
                        <a:t>Вариации: напольные или настенные</a:t>
                      </a:r>
                    </a:p>
                    <a:p>
                      <a:pPr marL="0" algn="l" defTabSz="1043148" rtl="0" eaLnBrk="1" latinLnBrk="0" hangingPunct="1"/>
                      <a:r>
                        <a:rPr lang="ru-RU" sz="700" b="0" kern="1200" dirty="0" smtClean="0">
                          <a:solidFill>
                            <a:schemeClr val="tx1"/>
                          </a:solidFill>
                          <a:latin typeface="+mn-lt"/>
                          <a:ea typeface="+mn-ea"/>
                          <a:cs typeface="+mn-cs"/>
                        </a:rPr>
                        <a:t>Области применения: лестницы, балконы и балюстрады</a:t>
                      </a:r>
                    </a:p>
                    <a:p>
                      <a:pPr marL="0" algn="l" defTabSz="1043148" rtl="0" eaLnBrk="1" latinLnBrk="0" hangingPunct="1"/>
                      <a:r>
                        <a:rPr lang="ru-RU" sz="700" b="0" kern="1200" dirty="0" smtClean="0">
                          <a:solidFill>
                            <a:schemeClr val="tx1"/>
                          </a:solidFill>
                          <a:latin typeface="+mn-lt"/>
                          <a:ea typeface="+mn-ea"/>
                          <a:cs typeface="+mn-cs"/>
                        </a:rPr>
                        <a:t>Материал: нержавеющая сталь AISI 316 и 304</a:t>
                      </a:r>
                    </a:p>
                    <a:p>
                      <a:pPr marL="0" algn="l" defTabSz="1043148" rtl="0" eaLnBrk="1" latinLnBrk="0" hangingPunct="1"/>
                      <a:r>
                        <a:rPr lang="ru-RU" sz="700" b="0" kern="1200" dirty="0" smtClean="0">
                          <a:solidFill>
                            <a:schemeClr val="tx1"/>
                          </a:solidFill>
                          <a:latin typeface="+mn-lt"/>
                          <a:ea typeface="+mn-ea"/>
                          <a:cs typeface="+mn-cs"/>
                        </a:rPr>
                        <a:t>Заполнение: канаты из нержавеющей стали диаметром 4-5-6 мм</a:t>
                      </a:r>
                    </a:p>
                    <a:p>
                      <a:pPr marL="0" algn="l" defTabSz="1043148" rtl="0" eaLnBrk="1" latinLnBrk="0" hangingPunct="1"/>
                      <a:r>
                        <a:rPr lang="ru-RU" sz="700" b="0" kern="1200" dirty="0" smtClean="0">
                          <a:solidFill>
                            <a:schemeClr val="tx1"/>
                          </a:solidFill>
                          <a:latin typeface="+mn-lt"/>
                          <a:ea typeface="+mn-ea"/>
                          <a:cs typeface="+mn-cs"/>
                        </a:rPr>
                        <a:t>Верхняя отделка: атласная или глянцевая нержавеющая сталь</a:t>
                      </a:r>
                      <a:endParaRPr lang="ru-RU" sz="700" b="0" kern="1200" dirty="0">
                        <a:solidFill>
                          <a:schemeClr val="tx1"/>
                        </a:solidFill>
                        <a:latin typeface="+mn-lt"/>
                        <a:ea typeface="+mn-ea"/>
                        <a:cs typeface="+mn-cs"/>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62</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txBox="1"/>
          <p:nvPr/>
        </p:nvSpPr>
        <p:spPr>
          <a:xfrm>
            <a:off x="1040302" y="3943865"/>
            <a:ext cx="8433636" cy="718145"/>
          </a:xfrm>
          <a:prstGeom prst="rect">
            <a:avLst/>
          </a:prstGeom>
        </p:spPr>
        <p:txBody>
          <a:bodyPr vert="horz" wrap="square" lIns="0" tIns="0" rIns="0" bIns="0" rtlCol="0">
            <a:spAutoFit/>
          </a:bodyPr>
          <a:lstStyle/>
          <a:p>
            <a:pPr marL="12700">
              <a:lnSpc>
                <a:spcPts val="5625"/>
              </a:lnSpc>
            </a:pPr>
            <a:r>
              <a:rPr lang="ru-RU" sz="4700" spc="170" dirty="0" smtClean="0">
                <a:solidFill>
                  <a:srgbClr val="706F6F"/>
                </a:solidFill>
                <a:latin typeface="Futura Bk BT"/>
                <a:cs typeface="Futura Bk BT"/>
              </a:rPr>
              <a:t>СИСТЕМЫ ПОРУЧНЕЙ</a:t>
            </a:r>
            <a:endParaRPr sz="4700" dirty="0">
              <a:latin typeface="Futura Bk BT"/>
              <a:cs typeface="Futura Bk BT"/>
            </a:endParaRPr>
          </a:p>
        </p:txBody>
      </p:sp>
      <p:sp>
        <p:nvSpPr>
          <p:cNvPr id="4" name="object 4"/>
          <p:cNvSpPr txBox="1"/>
          <p:nvPr/>
        </p:nvSpPr>
        <p:spPr>
          <a:xfrm>
            <a:off x="1040302" y="3110592"/>
            <a:ext cx="5690870" cy="596900"/>
          </a:xfrm>
          <a:prstGeom prst="rect">
            <a:avLst/>
          </a:prstGeom>
        </p:spPr>
        <p:txBody>
          <a:bodyPr vert="horz" wrap="square" lIns="0" tIns="0" rIns="0" bIns="0" rtlCol="0">
            <a:spAutoFit/>
          </a:bodyPr>
          <a:lstStyle/>
          <a:p>
            <a:pPr marL="12700">
              <a:lnSpc>
                <a:spcPts val="5625"/>
              </a:lnSpc>
            </a:pPr>
            <a:r>
              <a:rPr sz="4700" spc="90" dirty="0">
                <a:solidFill>
                  <a:srgbClr val="E5007D"/>
                </a:solidFill>
                <a:latin typeface="Futura Bk BT"/>
                <a:cs typeface="Futura Bk BT"/>
              </a:rPr>
              <a:t>HANDRAI</a:t>
            </a:r>
            <a:r>
              <a:rPr sz="4700" spc="-110" dirty="0">
                <a:solidFill>
                  <a:srgbClr val="E5007D"/>
                </a:solidFill>
                <a:latin typeface="Futura Bk BT"/>
                <a:cs typeface="Futura Bk BT"/>
              </a:rPr>
              <a:t>L</a:t>
            </a:r>
            <a:r>
              <a:rPr sz="4700" spc="420" dirty="0">
                <a:solidFill>
                  <a:srgbClr val="E5007D"/>
                </a:solidFill>
                <a:latin typeface="Futura Bk BT"/>
                <a:cs typeface="Futura Bk BT"/>
              </a:rPr>
              <a:t> </a:t>
            </a:r>
            <a:r>
              <a:rPr sz="4700" spc="145" dirty="0" smtClean="0">
                <a:solidFill>
                  <a:srgbClr val="E5007D"/>
                </a:solidFill>
                <a:latin typeface="Futura Bk BT"/>
                <a:cs typeface="Futura Bk BT"/>
              </a:rPr>
              <a:t>SYSTEMS</a:t>
            </a:r>
            <a:endParaRPr sz="4700" dirty="0">
              <a:latin typeface="Futura Bk BT"/>
              <a:cs typeface="Futura Bk B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82511"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63</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txBox="1"/>
          <p:nvPr/>
        </p:nvSpPr>
        <p:spPr>
          <a:xfrm>
            <a:off x="1280723" y="3140325"/>
            <a:ext cx="8857190" cy="1646605"/>
          </a:xfrm>
          <a:prstGeom prst="rect">
            <a:avLst/>
          </a:prstGeom>
        </p:spPr>
        <p:txBody>
          <a:bodyPr vert="horz" wrap="square" lIns="0" tIns="0" rIns="0" bIns="0" rtlCol="0">
            <a:spAutoFit/>
          </a:bodyPr>
          <a:lstStyle/>
          <a:p>
            <a:pPr marL="12700" algn="r">
              <a:lnSpc>
                <a:spcPts val="2080"/>
              </a:lnSpc>
            </a:pPr>
            <a:r>
              <a:rPr sz="1800" dirty="0">
                <a:latin typeface="Calibri"/>
                <a:cs typeface="Calibri"/>
              </a:rPr>
              <a:t>/ For IAM Design they are balanced and highly ergonomic elements suitable for every environment</a:t>
            </a:r>
            <a:r>
              <a:rPr sz="1800" dirty="0" smtClean="0">
                <a:latin typeface="Calibri"/>
                <a:cs typeface="Calibri"/>
              </a:rPr>
              <a:t>,</a:t>
            </a:r>
            <a:r>
              <a:rPr lang="en-US" sz="1800" dirty="0" smtClean="0">
                <a:latin typeface="Calibri"/>
                <a:cs typeface="Calibri"/>
              </a:rPr>
              <a:t> </a:t>
            </a:r>
            <a:r>
              <a:rPr sz="1800" dirty="0" smtClean="0">
                <a:latin typeface="Calibri"/>
                <a:cs typeface="Calibri"/>
              </a:rPr>
              <a:t>available </a:t>
            </a:r>
            <a:r>
              <a:rPr sz="1800" dirty="0">
                <a:latin typeface="Calibri"/>
                <a:cs typeface="Calibri"/>
              </a:rPr>
              <a:t>in different materials, finishes, colors and shapes /</a:t>
            </a:r>
          </a:p>
          <a:p>
            <a:pPr algn="r">
              <a:lnSpc>
                <a:spcPct val="100000"/>
              </a:lnSpc>
              <a:spcBef>
                <a:spcPts val="47"/>
              </a:spcBef>
            </a:pPr>
            <a:endParaRPr sz="1950" dirty="0">
              <a:latin typeface="Times New Roman"/>
              <a:cs typeface="Times New Roman"/>
            </a:endParaRPr>
          </a:p>
          <a:p>
            <a:pPr marL="600075" algn="r">
              <a:lnSpc>
                <a:spcPts val="2080"/>
              </a:lnSpc>
            </a:pPr>
            <a:r>
              <a:rPr lang="ru-RU" dirty="0">
                <a:solidFill>
                  <a:schemeClr val="tx1">
                    <a:lumMod val="65000"/>
                    <a:lumOff val="35000"/>
                  </a:schemeClr>
                </a:solidFill>
                <a:latin typeface="Calibri" panose="020F0502020204030204" pitchFamily="34" charset="0"/>
              </a:rPr>
              <a:t>/ Для компании IAM </a:t>
            </a:r>
            <a:r>
              <a:rPr lang="ru-RU" dirty="0" err="1">
                <a:solidFill>
                  <a:schemeClr val="tx1">
                    <a:lumMod val="65000"/>
                    <a:lumOff val="35000"/>
                  </a:schemeClr>
                </a:solidFill>
                <a:latin typeface="Calibri" panose="020F0502020204030204" pitchFamily="34" charset="0"/>
              </a:rPr>
              <a:t>Design</a:t>
            </a:r>
            <a:r>
              <a:rPr lang="ru-RU" dirty="0">
                <a:solidFill>
                  <a:schemeClr val="tx1">
                    <a:lumMod val="65000"/>
                    <a:lumOff val="35000"/>
                  </a:schemeClr>
                </a:solidFill>
                <a:latin typeface="Calibri" panose="020F0502020204030204" pitchFamily="34" charset="0"/>
              </a:rPr>
              <a:t> это гармоничные и эргономичные элементы, подходящие для </a:t>
            </a:r>
            <a:r>
              <a:rPr lang="ru-RU" dirty="0" smtClean="0">
                <a:solidFill>
                  <a:schemeClr val="tx1">
                    <a:lumMod val="65000"/>
                    <a:lumOff val="35000"/>
                  </a:schemeClr>
                </a:solidFill>
                <a:latin typeface="Calibri" panose="020F0502020204030204" pitchFamily="34" charset="0"/>
              </a:rPr>
              <a:t>любого интерьера, </a:t>
            </a:r>
            <a:r>
              <a:rPr lang="ru-RU" dirty="0">
                <a:solidFill>
                  <a:schemeClr val="tx1">
                    <a:lumMod val="65000"/>
                    <a:lumOff val="35000"/>
                  </a:schemeClr>
                </a:solidFill>
                <a:latin typeface="Calibri" panose="020F0502020204030204" pitchFamily="34" charset="0"/>
              </a:rPr>
              <a:t>доступные в различных материалах, отделках, цветах и формах </a:t>
            </a:r>
            <a:r>
              <a:rPr lang="ru-RU" dirty="0">
                <a:solidFill>
                  <a:schemeClr val="tx1">
                    <a:lumMod val="65000"/>
                    <a:lumOff val="35000"/>
                  </a:schemeClr>
                </a:solidFill>
              </a:rPr>
              <a:t>/</a:t>
            </a:r>
            <a:r>
              <a:rPr lang="ru-RU" dirty="0"/>
              <a:t> </a:t>
            </a:r>
            <a:endParaRPr sz="1800" dirty="0">
              <a:latin typeface="Calibri"/>
              <a:cs typeface="Calibri"/>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64</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4227360" cy="328336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3812590"/>
            <a:ext cx="4227360" cy="32902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756568" y="457212"/>
            <a:ext cx="2640330" cy="3283585"/>
          </a:xfrm>
          <a:custGeom>
            <a:avLst/>
            <a:gdLst/>
            <a:ahLst/>
            <a:cxnLst/>
            <a:rect l="l" t="t" r="r" b="b"/>
            <a:pathLst>
              <a:path w="2640329" h="3283585">
                <a:moveTo>
                  <a:pt x="0" y="3283369"/>
                </a:moveTo>
                <a:lnTo>
                  <a:pt x="2640025" y="3283369"/>
                </a:lnTo>
                <a:lnTo>
                  <a:pt x="2640025" y="0"/>
                </a:lnTo>
                <a:lnTo>
                  <a:pt x="0" y="0"/>
                </a:lnTo>
                <a:lnTo>
                  <a:pt x="0" y="3283369"/>
                </a:lnTo>
                <a:close/>
              </a:path>
            </a:pathLst>
          </a:custGeom>
          <a:solidFill>
            <a:srgbClr val="080400"/>
          </a:solidFill>
        </p:spPr>
        <p:txBody>
          <a:bodyPr wrap="square" lIns="0" tIns="0" rIns="0" bIns="0" rtlCol="0"/>
          <a:lstStyle/>
          <a:p>
            <a:endParaRPr/>
          </a:p>
        </p:txBody>
      </p:sp>
      <p:sp>
        <p:nvSpPr>
          <p:cNvPr id="6" name="object 6"/>
          <p:cNvSpPr/>
          <p:nvPr/>
        </p:nvSpPr>
        <p:spPr>
          <a:xfrm>
            <a:off x="4872000" y="457212"/>
            <a:ext cx="2524594" cy="328336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756568" y="4151989"/>
            <a:ext cx="2630627" cy="295081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7459192" y="3812590"/>
            <a:ext cx="2775610" cy="3290214"/>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7563160" y="1513981"/>
            <a:ext cx="2495240" cy="936154"/>
          </a:xfrm>
          <a:prstGeom prst="rect">
            <a:avLst/>
          </a:prstGeom>
        </p:spPr>
        <p:txBody>
          <a:bodyPr vert="horz" wrap="square" lIns="0" tIns="0" rIns="0" bIns="0" rtlCol="0">
            <a:spAutoFit/>
          </a:bodyPr>
          <a:lstStyle/>
          <a:p>
            <a:pPr marL="12700" marR="716915">
              <a:lnSpc>
                <a:spcPct val="100000"/>
              </a:lnSpc>
            </a:pPr>
            <a:r>
              <a:rPr sz="1000" spc="-25" dirty="0">
                <a:latin typeface="Calibri"/>
                <a:cs typeface="Calibri"/>
              </a:rPr>
              <a:t>SECTIONS</a:t>
            </a:r>
            <a:r>
              <a:rPr sz="1000" spc="10" dirty="0">
                <a:latin typeface="Calibri"/>
                <a:cs typeface="Calibri"/>
              </a:rPr>
              <a:t> </a:t>
            </a:r>
            <a:r>
              <a:rPr sz="1000" spc="-15" dirty="0">
                <a:latin typeface="Calibri"/>
                <a:cs typeface="Calibri"/>
              </a:rPr>
              <a:t>-</a:t>
            </a:r>
            <a:r>
              <a:rPr sz="1000" spc="10" dirty="0">
                <a:latin typeface="Calibri"/>
                <a:cs typeface="Calibri"/>
              </a:rPr>
              <a:t> </a:t>
            </a:r>
            <a:r>
              <a:rPr lang="ru-RU" sz="1000" spc="-25" dirty="0" smtClean="0">
                <a:solidFill>
                  <a:schemeClr val="tx1">
                    <a:lumMod val="65000"/>
                    <a:lumOff val="35000"/>
                  </a:schemeClr>
                </a:solidFill>
                <a:latin typeface="Calibri"/>
                <a:cs typeface="Calibri"/>
              </a:rPr>
              <a:t>СЕЧЕНИЕ</a:t>
            </a:r>
            <a:r>
              <a:rPr sz="1000" spc="-15" dirty="0" smtClean="0">
                <a:latin typeface="Calibri"/>
                <a:cs typeface="Calibri"/>
              </a:rPr>
              <a:t> </a:t>
            </a:r>
            <a:r>
              <a:rPr sz="1000" spc="-55" dirty="0">
                <a:latin typeface="Calibri"/>
                <a:cs typeface="Calibri"/>
              </a:rPr>
              <a:t>Ø</a:t>
            </a:r>
            <a:r>
              <a:rPr sz="1000" spc="10" dirty="0">
                <a:latin typeface="Calibri"/>
                <a:cs typeface="Calibri"/>
              </a:rPr>
              <a:t> </a:t>
            </a:r>
            <a:r>
              <a:rPr sz="1000" spc="-30" dirty="0">
                <a:latin typeface="Calibri"/>
                <a:cs typeface="Calibri"/>
              </a:rPr>
              <a:t>33,7</a:t>
            </a:r>
            <a:r>
              <a:rPr sz="1000" spc="10" dirty="0">
                <a:latin typeface="Calibri"/>
                <a:cs typeface="Calibri"/>
              </a:rPr>
              <a:t> </a:t>
            </a:r>
            <a:r>
              <a:rPr sz="1000" spc="-15" dirty="0">
                <a:latin typeface="Calibri"/>
                <a:cs typeface="Calibri"/>
              </a:rPr>
              <a:t>-</a:t>
            </a:r>
            <a:r>
              <a:rPr sz="1000" spc="10" dirty="0">
                <a:latin typeface="Calibri"/>
                <a:cs typeface="Calibri"/>
              </a:rPr>
              <a:t> </a:t>
            </a:r>
            <a:r>
              <a:rPr sz="1000" spc="-30" dirty="0">
                <a:latin typeface="Calibri"/>
                <a:cs typeface="Calibri"/>
              </a:rPr>
              <a:t>42,4</a:t>
            </a:r>
            <a:r>
              <a:rPr sz="1000" spc="10" dirty="0">
                <a:latin typeface="Calibri"/>
                <a:cs typeface="Calibri"/>
              </a:rPr>
              <a:t> </a:t>
            </a:r>
            <a:r>
              <a:rPr sz="1000" spc="-15" dirty="0">
                <a:latin typeface="Calibri"/>
                <a:cs typeface="Calibri"/>
              </a:rPr>
              <a:t>-</a:t>
            </a:r>
            <a:r>
              <a:rPr sz="1000" spc="10" dirty="0">
                <a:latin typeface="Calibri"/>
                <a:cs typeface="Calibri"/>
              </a:rPr>
              <a:t> </a:t>
            </a:r>
            <a:r>
              <a:rPr sz="1000" spc="-35" dirty="0">
                <a:latin typeface="Calibri"/>
                <a:cs typeface="Calibri"/>
              </a:rPr>
              <a:t>48</a:t>
            </a:r>
            <a:r>
              <a:rPr sz="1000" spc="10" dirty="0">
                <a:latin typeface="Calibri"/>
                <a:cs typeface="Calibri"/>
              </a:rPr>
              <a:t> </a:t>
            </a:r>
            <a:r>
              <a:rPr sz="1000" spc="-85" dirty="0">
                <a:latin typeface="Calibri"/>
                <a:cs typeface="Calibri"/>
              </a:rPr>
              <a:t>mm</a:t>
            </a:r>
            <a:endParaRPr sz="1000" dirty="0">
              <a:latin typeface="Calibri"/>
              <a:cs typeface="Calibri"/>
            </a:endParaRPr>
          </a:p>
          <a:p>
            <a:pPr>
              <a:lnSpc>
                <a:spcPct val="100000"/>
              </a:lnSpc>
              <a:spcBef>
                <a:spcPts val="50"/>
              </a:spcBef>
            </a:pPr>
            <a:endParaRPr sz="1000" dirty="0">
              <a:latin typeface="Times New Roman"/>
              <a:cs typeface="Times New Roman"/>
            </a:endParaRPr>
          </a:p>
          <a:p>
            <a:pPr marL="12700">
              <a:lnSpc>
                <a:spcPct val="100000"/>
              </a:lnSpc>
            </a:pPr>
            <a:r>
              <a:rPr sz="1000" spc="-55" dirty="0">
                <a:latin typeface="Calibri"/>
                <a:cs typeface="Calibri"/>
              </a:rPr>
              <a:t>M</a:t>
            </a:r>
            <a:r>
              <a:rPr sz="1000" spc="-85" dirty="0">
                <a:latin typeface="Calibri"/>
                <a:cs typeface="Calibri"/>
              </a:rPr>
              <a:t>A</a:t>
            </a:r>
            <a:r>
              <a:rPr sz="1000" spc="-25" dirty="0">
                <a:latin typeface="Calibri"/>
                <a:cs typeface="Calibri"/>
              </a:rPr>
              <a:t>TERIALS</a:t>
            </a:r>
            <a:r>
              <a:rPr sz="1000" spc="10" dirty="0">
                <a:latin typeface="Calibri"/>
                <a:cs typeface="Calibri"/>
              </a:rPr>
              <a:t> </a:t>
            </a:r>
            <a:r>
              <a:rPr sz="1000" spc="-15" dirty="0">
                <a:latin typeface="Calibri"/>
                <a:cs typeface="Calibri"/>
              </a:rPr>
              <a:t>-</a:t>
            </a:r>
            <a:r>
              <a:rPr sz="1000" spc="10" dirty="0">
                <a:latin typeface="Calibri"/>
                <a:cs typeface="Calibri"/>
              </a:rPr>
              <a:t> </a:t>
            </a:r>
            <a:r>
              <a:rPr lang="ru-RU" sz="1000" spc="-55" dirty="0" smtClean="0">
                <a:solidFill>
                  <a:schemeClr val="tx1">
                    <a:lumMod val="65000"/>
                    <a:lumOff val="35000"/>
                  </a:schemeClr>
                </a:solidFill>
                <a:latin typeface="Calibri"/>
                <a:cs typeface="Calibri"/>
              </a:rPr>
              <a:t>МАТЕРИАЛЫ</a:t>
            </a:r>
            <a:r>
              <a:rPr sz="1000" spc="-25" dirty="0" smtClean="0">
                <a:latin typeface="Calibri"/>
                <a:cs typeface="Calibri"/>
              </a:rPr>
              <a:t>:</a:t>
            </a:r>
            <a:endParaRPr sz="1000" dirty="0">
              <a:latin typeface="Calibri"/>
              <a:cs typeface="Calibri"/>
            </a:endParaRPr>
          </a:p>
          <a:p>
            <a:pPr marL="12700" marR="5080">
              <a:lnSpc>
                <a:spcPct val="100000"/>
              </a:lnSpc>
            </a:pPr>
            <a:r>
              <a:rPr sz="1000" spc="-30" dirty="0">
                <a:latin typeface="Calibri"/>
                <a:cs typeface="Calibri"/>
              </a:rPr>
              <a:t>Stainless</a:t>
            </a:r>
            <a:r>
              <a:rPr sz="1000" spc="10" dirty="0">
                <a:latin typeface="Calibri"/>
                <a:cs typeface="Calibri"/>
              </a:rPr>
              <a:t> </a:t>
            </a:r>
            <a:r>
              <a:rPr sz="1000" spc="-45" dirty="0">
                <a:latin typeface="Calibri"/>
                <a:cs typeface="Calibri"/>
              </a:rPr>
              <a:t>stee</a:t>
            </a:r>
            <a:r>
              <a:rPr sz="1000" spc="-25" dirty="0">
                <a:latin typeface="Calibri"/>
                <a:cs typeface="Calibri"/>
              </a:rPr>
              <a:t>l</a:t>
            </a:r>
            <a:r>
              <a:rPr sz="1000" spc="10" dirty="0">
                <a:latin typeface="Calibri"/>
                <a:cs typeface="Calibri"/>
              </a:rPr>
              <a:t> </a:t>
            </a:r>
            <a:r>
              <a:rPr lang="uk-UA" sz="1000" spc="-15" dirty="0" smtClean="0">
                <a:latin typeface="Calibri"/>
                <a:cs typeface="Calibri"/>
              </a:rPr>
              <a:t>–</a:t>
            </a:r>
            <a:r>
              <a:rPr sz="1000" spc="-45" dirty="0" smtClean="0">
                <a:latin typeface="Calibri"/>
                <a:cs typeface="Calibri"/>
              </a:rPr>
              <a:t> </a:t>
            </a:r>
            <a:r>
              <a:rPr lang="ru-RU" sz="1000" spc="-25" dirty="0" smtClean="0">
                <a:solidFill>
                  <a:schemeClr val="tx1">
                    <a:lumMod val="65000"/>
                    <a:lumOff val="35000"/>
                  </a:schemeClr>
                </a:solidFill>
                <a:latin typeface="Calibri"/>
                <a:cs typeface="Calibri"/>
              </a:rPr>
              <a:t>Нержавеющая сталь</a:t>
            </a:r>
            <a:r>
              <a:rPr lang="ru-RU" sz="1000" spc="-25" dirty="0" smtClean="0">
                <a:latin typeface="Calibri"/>
                <a:cs typeface="Calibri"/>
              </a:rPr>
              <a:t> </a:t>
            </a:r>
            <a:r>
              <a:rPr sz="1000" spc="-15" dirty="0" smtClean="0">
                <a:latin typeface="Calibri"/>
                <a:cs typeface="Calibri"/>
              </a:rPr>
              <a:t>AISI</a:t>
            </a:r>
            <a:r>
              <a:rPr sz="1000" spc="10" dirty="0" smtClean="0">
                <a:latin typeface="Calibri"/>
                <a:cs typeface="Calibri"/>
              </a:rPr>
              <a:t> </a:t>
            </a:r>
            <a:r>
              <a:rPr sz="1000" spc="-35" dirty="0">
                <a:latin typeface="Calibri"/>
                <a:cs typeface="Calibri"/>
              </a:rPr>
              <a:t>304</a:t>
            </a:r>
            <a:r>
              <a:rPr sz="1000" spc="-15" dirty="0">
                <a:latin typeface="Calibri"/>
                <a:cs typeface="Calibri"/>
              </a:rPr>
              <a:t> </a:t>
            </a:r>
            <a:r>
              <a:rPr sz="1000" spc="-30" dirty="0">
                <a:latin typeface="Calibri"/>
                <a:cs typeface="Calibri"/>
              </a:rPr>
              <a:t>Stainless</a:t>
            </a:r>
            <a:r>
              <a:rPr sz="1000" spc="10" dirty="0">
                <a:latin typeface="Calibri"/>
                <a:cs typeface="Calibri"/>
              </a:rPr>
              <a:t> </a:t>
            </a:r>
            <a:r>
              <a:rPr sz="1000" spc="-45" dirty="0">
                <a:latin typeface="Calibri"/>
                <a:cs typeface="Calibri"/>
              </a:rPr>
              <a:t>stee</a:t>
            </a:r>
            <a:r>
              <a:rPr sz="1000" spc="-25" dirty="0">
                <a:latin typeface="Calibri"/>
                <a:cs typeface="Calibri"/>
              </a:rPr>
              <a:t>l</a:t>
            </a:r>
            <a:r>
              <a:rPr sz="1000" spc="10" dirty="0">
                <a:latin typeface="Calibri"/>
                <a:cs typeface="Calibri"/>
              </a:rPr>
              <a:t> </a:t>
            </a:r>
            <a:r>
              <a:rPr sz="1000" spc="-15" dirty="0">
                <a:latin typeface="Calibri"/>
                <a:cs typeface="Calibri"/>
              </a:rPr>
              <a:t>-</a:t>
            </a:r>
            <a:r>
              <a:rPr sz="1000" spc="-45" dirty="0">
                <a:latin typeface="Calibri"/>
                <a:cs typeface="Calibri"/>
              </a:rPr>
              <a:t> </a:t>
            </a:r>
            <a:r>
              <a:rPr lang="ru-RU" sz="1000" spc="-25" dirty="0">
                <a:solidFill>
                  <a:schemeClr val="tx1">
                    <a:lumMod val="65000"/>
                    <a:lumOff val="35000"/>
                  </a:schemeClr>
                </a:solidFill>
                <a:latin typeface="Calibri"/>
                <a:cs typeface="Calibri"/>
              </a:rPr>
              <a:t>Нержавеющая сталь </a:t>
            </a:r>
            <a:r>
              <a:rPr sz="1000" spc="-15" dirty="0" smtClean="0">
                <a:latin typeface="Calibri"/>
                <a:cs typeface="Calibri"/>
              </a:rPr>
              <a:t>AISI</a:t>
            </a:r>
            <a:r>
              <a:rPr sz="1000" spc="10" dirty="0" smtClean="0">
                <a:latin typeface="Calibri"/>
                <a:cs typeface="Calibri"/>
              </a:rPr>
              <a:t> </a:t>
            </a:r>
            <a:r>
              <a:rPr sz="1000" spc="-35" dirty="0">
                <a:latin typeface="Calibri"/>
                <a:cs typeface="Calibri"/>
              </a:rPr>
              <a:t>316</a:t>
            </a:r>
            <a:endParaRPr sz="1000" dirty="0">
              <a:latin typeface="Calibri"/>
              <a:cs typeface="Calibri"/>
            </a:endParaRPr>
          </a:p>
        </p:txBody>
      </p:sp>
      <p:sp>
        <p:nvSpPr>
          <p:cNvPr id="144" name="object 144"/>
          <p:cNvSpPr txBox="1"/>
          <p:nvPr/>
        </p:nvSpPr>
        <p:spPr>
          <a:xfrm>
            <a:off x="7563160" y="2580781"/>
            <a:ext cx="2443088" cy="1166986"/>
          </a:xfrm>
          <a:prstGeom prst="rect">
            <a:avLst/>
          </a:prstGeom>
        </p:spPr>
        <p:txBody>
          <a:bodyPr vert="horz" wrap="square" lIns="0" tIns="0" rIns="0" bIns="0" rtlCol="0">
            <a:spAutoFit/>
          </a:bodyPr>
          <a:lstStyle/>
          <a:p>
            <a:pPr marL="12700">
              <a:lnSpc>
                <a:spcPct val="100000"/>
              </a:lnSpc>
            </a:pPr>
            <a:r>
              <a:rPr sz="1000" dirty="0">
                <a:latin typeface="Calibri"/>
                <a:cs typeface="Calibri"/>
              </a:rPr>
              <a:t>FINISHES </a:t>
            </a:r>
            <a:r>
              <a:rPr lang="ru-RU" sz="1000" dirty="0" smtClean="0">
                <a:latin typeface="Calibri"/>
                <a:cs typeface="Calibri"/>
              </a:rPr>
              <a:t>–</a:t>
            </a:r>
            <a:r>
              <a:rPr sz="1000" dirty="0" smtClean="0">
                <a:latin typeface="Calibri"/>
                <a:cs typeface="Calibri"/>
              </a:rPr>
              <a:t> </a:t>
            </a:r>
            <a:r>
              <a:rPr lang="ru-RU" sz="1000" dirty="0" smtClean="0">
                <a:solidFill>
                  <a:schemeClr val="tx1">
                    <a:lumMod val="65000"/>
                    <a:lumOff val="35000"/>
                  </a:schemeClr>
                </a:solidFill>
                <a:latin typeface="Calibri"/>
                <a:cs typeface="Calibri"/>
              </a:rPr>
              <a:t>ПОКРЫТИЕ</a:t>
            </a:r>
            <a:endParaRPr lang="en-US" sz="1000" dirty="0" smtClean="0">
              <a:solidFill>
                <a:schemeClr val="tx1">
                  <a:lumMod val="65000"/>
                  <a:lumOff val="35000"/>
                </a:schemeClr>
              </a:solidFill>
              <a:latin typeface="Calibri"/>
              <a:cs typeface="Calibri"/>
            </a:endParaRPr>
          </a:p>
          <a:p>
            <a:pPr marL="12700" marR="458470">
              <a:lnSpc>
                <a:spcPct val="100000"/>
              </a:lnSpc>
            </a:pPr>
            <a:r>
              <a:rPr sz="1000" dirty="0" smtClean="0">
                <a:latin typeface="Calibri"/>
                <a:cs typeface="Calibri"/>
              </a:rPr>
              <a:t>Satin </a:t>
            </a:r>
            <a:r>
              <a:rPr sz="1000" dirty="0">
                <a:latin typeface="Calibri"/>
                <a:cs typeface="Calibri"/>
              </a:rPr>
              <a:t>finish - </a:t>
            </a:r>
            <a:r>
              <a:rPr lang="ru-RU" sz="1000" dirty="0" smtClean="0">
                <a:solidFill>
                  <a:schemeClr val="tx1">
                    <a:lumMod val="65000"/>
                    <a:lumOff val="35000"/>
                  </a:schemeClr>
                </a:solidFill>
                <a:latin typeface="Calibri"/>
                <a:cs typeface="Calibri"/>
              </a:rPr>
              <a:t>Глянцевое</a:t>
            </a:r>
            <a:r>
              <a:rPr sz="1000" dirty="0" smtClean="0">
                <a:latin typeface="Calibri"/>
                <a:cs typeface="Calibri"/>
              </a:rPr>
              <a:t> </a:t>
            </a:r>
            <a:r>
              <a:rPr sz="1000" dirty="0">
                <a:latin typeface="Calibri"/>
                <a:cs typeface="Calibri"/>
              </a:rPr>
              <a:t>G </a:t>
            </a:r>
            <a:r>
              <a:rPr sz="1000" dirty="0" smtClean="0">
                <a:latin typeface="Calibri"/>
                <a:cs typeface="Calibri"/>
              </a:rPr>
              <a:t>600</a:t>
            </a:r>
            <a:endParaRPr lang="en-US" sz="1000" dirty="0" smtClean="0">
              <a:latin typeface="Calibri"/>
              <a:cs typeface="Calibri"/>
            </a:endParaRPr>
          </a:p>
          <a:p>
            <a:pPr marL="12700" marR="458470">
              <a:lnSpc>
                <a:spcPct val="100000"/>
              </a:lnSpc>
            </a:pPr>
            <a:r>
              <a:rPr sz="1000" dirty="0" smtClean="0">
                <a:latin typeface="Calibri"/>
                <a:cs typeface="Calibri"/>
              </a:rPr>
              <a:t>Mirror </a:t>
            </a:r>
            <a:r>
              <a:rPr sz="1000" dirty="0">
                <a:latin typeface="Calibri"/>
                <a:cs typeface="Calibri"/>
              </a:rPr>
              <a:t>polished - </a:t>
            </a:r>
            <a:r>
              <a:rPr lang="ru-RU" sz="1000" dirty="0" smtClean="0">
                <a:solidFill>
                  <a:schemeClr val="tx1">
                    <a:lumMod val="65000"/>
                    <a:lumOff val="35000"/>
                  </a:schemeClr>
                </a:solidFill>
                <a:latin typeface="Calibri"/>
                <a:cs typeface="Calibri"/>
              </a:rPr>
              <a:t>Зеркальное</a:t>
            </a:r>
            <a:r>
              <a:rPr sz="1000" dirty="0" smtClean="0">
                <a:latin typeface="Calibri"/>
                <a:cs typeface="Calibri"/>
              </a:rPr>
              <a:t> </a:t>
            </a:r>
            <a:r>
              <a:rPr sz="1000" dirty="0">
                <a:latin typeface="Calibri"/>
                <a:cs typeface="Calibri"/>
              </a:rPr>
              <a:t>G </a:t>
            </a:r>
            <a:r>
              <a:rPr sz="1000" dirty="0" smtClean="0">
                <a:latin typeface="Calibri"/>
                <a:cs typeface="Calibri"/>
              </a:rPr>
              <a:t>1200</a:t>
            </a:r>
            <a:endParaRPr lang="en-US" sz="1000" dirty="0" smtClean="0">
              <a:latin typeface="Calibri"/>
              <a:cs typeface="Calibri"/>
            </a:endParaRPr>
          </a:p>
          <a:p>
            <a:pPr marL="12700" marR="458470">
              <a:lnSpc>
                <a:spcPct val="100000"/>
              </a:lnSpc>
            </a:pPr>
            <a:r>
              <a:rPr sz="1000" dirty="0" smtClean="0">
                <a:latin typeface="Calibri"/>
                <a:cs typeface="Calibri"/>
              </a:rPr>
              <a:t>Iron</a:t>
            </a:r>
            <a:endParaRPr sz="1000" dirty="0">
              <a:latin typeface="Calibri"/>
              <a:cs typeface="Calibri"/>
            </a:endParaRPr>
          </a:p>
          <a:p>
            <a:pPr marL="12700">
              <a:lnSpc>
                <a:spcPct val="100000"/>
              </a:lnSpc>
            </a:pPr>
            <a:r>
              <a:rPr sz="1000" dirty="0">
                <a:latin typeface="Calibri"/>
                <a:cs typeface="Calibri"/>
              </a:rPr>
              <a:t>Powder coated </a:t>
            </a:r>
            <a:r>
              <a:rPr lang="uk-UA" sz="1000" dirty="0" smtClean="0">
                <a:latin typeface="Calibri"/>
                <a:cs typeface="Calibri"/>
              </a:rPr>
              <a:t>–</a:t>
            </a:r>
            <a:r>
              <a:rPr sz="1000" dirty="0" smtClean="0">
                <a:latin typeface="Calibri"/>
                <a:cs typeface="Calibri"/>
              </a:rPr>
              <a:t> </a:t>
            </a:r>
            <a:r>
              <a:rPr lang="ru-RU" sz="1000" dirty="0" err="1" smtClean="0">
                <a:solidFill>
                  <a:schemeClr val="tx1">
                    <a:lumMod val="65000"/>
                    <a:lumOff val="35000"/>
                  </a:schemeClr>
                </a:solidFill>
                <a:latin typeface="Calibri"/>
                <a:cs typeface="Calibri"/>
              </a:rPr>
              <a:t>Пудровое</a:t>
            </a:r>
            <a:r>
              <a:rPr lang="ru-RU" sz="1000" dirty="0" smtClean="0">
                <a:solidFill>
                  <a:schemeClr val="tx1">
                    <a:lumMod val="65000"/>
                    <a:lumOff val="35000"/>
                  </a:schemeClr>
                </a:solidFill>
                <a:latin typeface="Calibri"/>
                <a:cs typeface="Calibri"/>
              </a:rPr>
              <a:t> </a:t>
            </a:r>
            <a:r>
              <a:rPr sz="1000" dirty="0" smtClean="0">
                <a:latin typeface="Calibri"/>
                <a:cs typeface="Calibri"/>
              </a:rPr>
              <a:t>RAL</a:t>
            </a:r>
            <a:endParaRPr sz="1000" dirty="0">
              <a:latin typeface="Calibri"/>
              <a:cs typeface="Calibri"/>
            </a:endParaRPr>
          </a:p>
          <a:p>
            <a:pPr marL="12700">
              <a:lnSpc>
                <a:spcPts val="2030"/>
              </a:lnSpc>
              <a:spcBef>
                <a:spcPts val="515"/>
              </a:spcBef>
            </a:pPr>
            <a:r>
              <a:rPr sz="1750" b="1" dirty="0">
                <a:solidFill>
                  <a:srgbClr val="E5007D"/>
                </a:solidFill>
                <a:latin typeface="Calibri"/>
                <a:cs typeface="Calibri"/>
              </a:rPr>
              <a:t>BIM</a:t>
            </a:r>
            <a:endParaRPr sz="1750" dirty="0">
              <a:latin typeface="Calibri"/>
              <a:cs typeface="Calibri"/>
            </a:endParaRPr>
          </a:p>
          <a:p>
            <a:pPr marL="31750">
              <a:lnSpc>
                <a:spcPts val="590"/>
              </a:lnSpc>
            </a:pPr>
            <a:r>
              <a:rPr sz="550" b="1" dirty="0">
                <a:solidFill>
                  <a:srgbClr val="575756"/>
                </a:solidFill>
                <a:latin typeface="Calibri"/>
                <a:cs typeface="Calibri"/>
              </a:rPr>
              <a:t>AVAILABLE</a:t>
            </a:r>
            <a:endParaRPr sz="550" dirty="0">
              <a:latin typeface="Calibri"/>
              <a:cs typeface="Calibri"/>
            </a:endParaRPr>
          </a:p>
        </p:txBody>
      </p:sp>
      <p:sp>
        <p:nvSpPr>
          <p:cNvPr id="145" name="object 145"/>
          <p:cNvSpPr txBox="1">
            <a:spLocks noGrp="1"/>
          </p:cNvSpPr>
          <p:nvPr>
            <p:ph type="title"/>
          </p:nvPr>
        </p:nvSpPr>
        <p:spPr>
          <a:xfrm>
            <a:off x="534670" y="333642"/>
            <a:ext cx="9624060" cy="800219"/>
          </a:xfrm>
          <a:prstGeom prst="rect">
            <a:avLst/>
          </a:prstGeom>
        </p:spPr>
        <p:txBody>
          <a:bodyPr vert="horz" wrap="square" lIns="0" tIns="0" rIns="0" bIns="0" rtlCol="0">
            <a:spAutoFit/>
          </a:bodyPr>
          <a:lstStyle/>
          <a:p>
            <a:pPr algn="r">
              <a:lnSpc>
                <a:spcPct val="100000"/>
              </a:lnSpc>
            </a:pPr>
            <a:r>
              <a:rPr sz="2800" spc="-50" dirty="0" smtClean="0">
                <a:solidFill>
                  <a:schemeClr val="bg1">
                    <a:lumMod val="50000"/>
                  </a:schemeClr>
                </a:solidFill>
              </a:rPr>
              <a:t>T</a:t>
            </a:r>
            <a:r>
              <a:rPr sz="2800" spc="100" dirty="0" smtClean="0">
                <a:solidFill>
                  <a:schemeClr val="bg1">
                    <a:lumMod val="50000"/>
                  </a:schemeClr>
                </a:solidFill>
              </a:rPr>
              <a:t>ONDO</a:t>
            </a:r>
            <a:r>
              <a:rPr lang="en-US" sz="3200" spc="100" dirty="0" smtClean="0"/>
              <a:t/>
            </a:r>
            <a:br>
              <a:rPr lang="en-US" sz="3200" spc="100" dirty="0" smtClean="0"/>
            </a:br>
            <a:r>
              <a:rPr sz="1200" spc="-55" dirty="0" smtClean="0">
                <a:latin typeface="Calibri"/>
                <a:cs typeface="Calibri"/>
              </a:rPr>
              <a:t>HE </a:t>
            </a:r>
            <a:r>
              <a:rPr sz="1200" spc="-40" dirty="0" smtClean="0">
                <a:latin typeface="Calibri"/>
                <a:cs typeface="Calibri"/>
              </a:rPr>
              <a:t>TRADITIONAL</a:t>
            </a:r>
            <a:r>
              <a:rPr lang="en-US" sz="1200" spc="-40" dirty="0" smtClean="0">
                <a:latin typeface="Calibri"/>
                <a:cs typeface="Calibri"/>
              </a:rPr>
              <a:t/>
            </a:r>
            <a:br>
              <a:rPr lang="en-US" sz="1200" spc="-40" dirty="0" smtClean="0">
                <a:latin typeface="Calibri"/>
                <a:cs typeface="Calibri"/>
              </a:rPr>
            </a:br>
            <a:r>
              <a:rPr lang="ru-RU" sz="1200" spc="-20" dirty="0" smtClean="0">
                <a:solidFill>
                  <a:schemeClr val="tx1">
                    <a:lumMod val="65000"/>
                    <a:lumOff val="35000"/>
                  </a:schemeClr>
                </a:solidFill>
                <a:latin typeface="Calibri"/>
                <a:cs typeface="Calibri"/>
              </a:rPr>
              <a:t>ТРАДИЦИОННЫЙ</a:t>
            </a:r>
            <a:endParaRPr sz="1200" dirty="0">
              <a:solidFill>
                <a:schemeClr val="tx1">
                  <a:lumMod val="65000"/>
                  <a:lumOff val="35000"/>
                </a:schemeClr>
              </a:solidFill>
              <a:latin typeface="Calibri"/>
              <a:cs typeface="Calibri"/>
            </a:endParaRPr>
          </a:p>
        </p:txBody>
      </p:sp>
      <p:sp>
        <p:nvSpPr>
          <p:cNvPr id="147" name="object 147"/>
          <p:cNvSpPr txBox="1"/>
          <p:nvPr/>
        </p:nvSpPr>
        <p:spPr>
          <a:xfrm>
            <a:off x="9571819" y="3619445"/>
            <a:ext cx="675640" cy="127000"/>
          </a:xfrm>
          <a:prstGeom prst="rect">
            <a:avLst/>
          </a:prstGeom>
        </p:spPr>
        <p:txBody>
          <a:bodyPr vert="horz" wrap="square" lIns="0" tIns="0" rIns="0" bIns="0" rtlCol="0">
            <a:spAutoFit/>
          </a:bodyPr>
          <a:lstStyle/>
          <a:p>
            <a:pPr marL="12700" algn="ctr">
              <a:lnSpc>
                <a:spcPct val="100000"/>
              </a:lnSpc>
            </a:pPr>
            <a:r>
              <a:rPr lang="uk-UA" sz="800" spc="-45" dirty="0" smtClean="0">
                <a:solidFill>
                  <a:srgbClr val="3C3C3B"/>
                </a:solidFill>
                <a:latin typeface="Calibri"/>
                <a:cs typeface="Calibri"/>
              </a:rPr>
              <a:t>ВИДЕО-УРОК</a:t>
            </a:r>
            <a:endParaRPr sz="800" dirty="0">
              <a:latin typeface="Calibri"/>
              <a:cs typeface="Calibri"/>
            </a:endParaRPr>
          </a:p>
        </p:txBody>
      </p:sp>
      <p:pic>
        <p:nvPicPr>
          <p:cNvPr id="4098" name="Picture 2"/>
          <p:cNvPicPr>
            <a:picLocks noChangeAspect="1" noChangeArrowheads="1"/>
          </p:cNvPicPr>
          <p:nvPr/>
        </p:nvPicPr>
        <p:blipFill>
          <a:blip r:embed="rId8"/>
          <a:srcRect/>
          <a:stretch>
            <a:fillRect/>
          </a:stretch>
        </p:blipFill>
        <p:spPr bwMode="auto">
          <a:xfrm>
            <a:off x="9690652" y="3240157"/>
            <a:ext cx="438150" cy="39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12"/>
            <a:ext cx="4245610" cy="3283585"/>
          </a:xfrm>
          <a:custGeom>
            <a:avLst/>
            <a:gdLst/>
            <a:ahLst/>
            <a:cxnLst/>
            <a:rect l="l" t="t" r="r" b="b"/>
            <a:pathLst>
              <a:path w="4245610" h="3283585">
                <a:moveTo>
                  <a:pt x="0" y="3283369"/>
                </a:moveTo>
                <a:lnTo>
                  <a:pt x="4245368" y="3283369"/>
                </a:lnTo>
                <a:lnTo>
                  <a:pt x="4245368" y="0"/>
                </a:lnTo>
                <a:lnTo>
                  <a:pt x="0" y="0"/>
                </a:lnTo>
                <a:lnTo>
                  <a:pt x="0" y="3283369"/>
                </a:lnTo>
                <a:close/>
              </a:path>
            </a:pathLst>
          </a:custGeom>
          <a:solidFill>
            <a:srgbClr val="83D0F5"/>
          </a:solidFill>
        </p:spPr>
        <p:txBody>
          <a:bodyPr wrap="square" lIns="0" tIns="0" rIns="0" bIns="0" rtlCol="0"/>
          <a:lstStyle/>
          <a:p>
            <a:endParaRPr/>
          </a:p>
        </p:txBody>
      </p:sp>
      <p:sp>
        <p:nvSpPr>
          <p:cNvPr id="3" name="object 3"/>
          <p:cNvSpPr/>
          <p:nvPr/>
        </p:nvSpPr>
        <p:spPr>
          <a:xfrm>
            <a:off x="457200" y="457212"/>
            <a:ext cx="4245368" cy="328336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3812590"/>
            <a:ext cx="4245368" cy="32902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774565" y="457212"/>
            <a:ext cx="2640330" cy="3283585"/>
          </a:xfrm>
          <a:custGeom>
            <a:avLst/>
            <a:gdLst/>
            <a:ahLst/>
            <a:cxnLst/>
            <a:rect l="l" t="t" r="r" b="b"/>
            <a:pathLst>
              <a:path w="2640329" h="3283585">
                <a:moveTo>
                  <a:pt x="0" y="3283369"/>
                </a:moveTo>
                <a:lnTo>
                  <a:pt x="2640025" y="3283369"/>
                </a:lnTo>
                <a:lnTo>
                  <a:pt x="2640025" y="0"/>
                </a:lnTo>
                <a:lnTo>
                  <a:pt x="0" y="0"/>
                </a:lnTo>
                <a:lnTo>
                  <a:pt x="0" y="3283369"/>
                </a:lnTo>
                <a:close/>
              </a:path>
            </a:pathLst>
          </a:custGeom>
          <a:solidFill>
            <a:srgbClr val="83D0F5"/>
          </a:solidFill>
        </p:spPr>
        <p:txBody>
          <a:bodyPr wrap="square" lIns="0" tIns="0" rIns="0" bIns="0" rtlCol="0"/>
          <a:lstStyle/>
          <a:p>
            <a:endParaRPr/>
          </a:p>
        </p:txBody>
      </p:sp>
      <p:sp>
        <p:nvSpPr>
          <p:cNvPr id="6" name="object 6"/>
          <p:cNvSpPr/>
          <p:nvPr/>
        </p:nvSpPr>
        <p:spPr>
          <a:xfrm>
            <a:off x="4774565" y="457212"/>
            <a:ext cx="2640037" cy="328336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923545" y="3812565"/>
            <a:ext cx="5311244" cy="3290214"/>
          </a:xfrm>
          <a:prstGeom prst="rect">
            <a:avLst/>
          </a:prstGeom>
          <a:blipFill>
            <a:blip r:embed="rId6"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534670" y="333642"/>
            <a:ext cx="9624060" cy="862544"/>
          </a:xfrm>
          <a:prstGeom prst="rect">
            <a:avLst/>
          </a:prstGeom>
        </p:spPr>
        <p:txBody>
          <a:bodyPr vert="horz" wrap="square" lIns="0" tIns="0" rIns="0" bIns="0" rtlCol="0">
            <a:spAutoFit/>
          </a:bodyPr>
          <a:lstStyle/>
          <a:p>
            <a:pPr indent="-2492375" algn="r">
              <a:lnSpc>
                <a:spcPct val="100000"/>
              </a:lnSpc>
            </a:pPr>
            <a:r>
              <a:rPr sz="2800" spc="-55" dirty="0">
                <a:solidFill>
                  <a:schemeClr val="bg1">
                    <a:lumMod val="50000"/>
                  </a:schemeClr>
                </a:solidFill>
              </a:rPr>
              <a:t>Q</a:t>
            </a:r>
            <a:r>
              <a:rPr sz="2800" spc="-100" dirty="0">
                <a:solidFill>
                  <a:schemeClr val="bg1">
                    <a:lumMod val="50000"/>
                  </a:schemeClr>
                </a:solidFill>
              </a:rPr>
              <a:t>U</a:t>
            </a:r>
            <a:r>
              <a:rPr sz="2800" spc="-70" dirty="0">
                <a:solidFill>
                  <a:schemeClr val="bg1">
                    <a:lumMod val="50000"/>
                  </a:schemeClr>
                </a:solidFill>
              </a:rPr>
              <a:t>ADRO</a:t>
            </a:r>
            <a:endParaRPr sz="3200" spc="-70" dirty="0">
              <a:solidFill>
                <a:schemeClr val="bg1">
                  <a:lumMod val="50000"/>
                </a:schemeClr>
              </a:solidFill>
            </a:endParaRPr>
          </a:p>
          <a:p>
            <a:pPr marR="5080" indent="-2492375" algn="r">
              <a:lnSpc>
                <a:spcPct val="103299"/>
              </a:lnSpc>
              <a:spcBef>
                <a:spcPts val="420"/>
              </a:spcBef>
            </a:pPr>
            <a:r>
              <a:rPr sz="1200" spc="-55" dirty="0">
                <a:latin typeface="Calibri"/>
                <a:cs typeface="Calibri"/>
              </a:rPr>
              <a:t>THE</a:t>
            </a:r>
            <a:r>
              <a:rPr sz="1200" spc="15" dirty="0">
                <a:latin typeface="Calibri"/>
                <a:cs typeface="Calibri"/>
              </a:rPr>
              <a:t> </a:t>
            </a:r>
            <a:r>
              <a:rPr sz="1200" spc="-55" dirty="0">
                <a:latin typeface="Calibri"/>
                <a:cs typeface="Calibri"/>
              </a:rPr>
              <a:t>MODERN</a:t>
            </a:r>
            <a:r>
              <a:rPr sz="1200" spc="-20" dirty="0">
                <a:latin typeface="Calibri"/>
                <a:cs typeface="Calibri"/>
              </a:rPr>
              <a:t> </a:t>
            </a:r>
            <a:r>
              <a:rPr lang="en-US" sz="1200" spc="-20" dirty="0" smtClean="0">
                <a:latin typeface="Calibri"/>
                <a:cs typeface="Calibri"/>
              </a:rPr>
              <a:t/>
            </a:r>
            <a:br>
              <a:rPr lang="en-US" sz="1200" spc="-20" dirty="0" smtClean="0">
                <a:latin typeface="Calibri"/>
                <a:cs typeface="Calibri"/>
              </a:rPr>
            </a:br>
            <a:r>
              <a:rPr lang="ru-RU" sz="1200" spc="-20" dirty="0" smtClean="0">
                <a:solidFill>
                  <a:schemeClr val="tx1">
                    <a:lumMod val="65000"/>
                    <a:lumOff val="35000"/>
                  </a:schemeClr>
                </a:solidFill>
                <a:latin typeface="Calibri"/>
                <a:cs typeface="Calibri"/>
              </a:rPr>
              <a:t>МОДЕРН</a:t>
            </a:r>
            <a:endParaRPr sz="1200" dirty="0">
              <a:solidFill>
                <a:schemeClr val="tx1">
                  <a:lumMod val="65000"/>
                  <a:lumOff val="35000"/>
                </a:schemeClr>
              </a:solidFill>
              <a:latin typeface="Calibri"/>
              <a:cs typeface="Calibri"/>
            </a:endParaRPr>
          </a:p>
        </p:txBody>
      </p:sp>
      <p:sp>
        <p:nvSpPr>
          <p:cNvPr id="9" name="object 9"/>
          <p:cNvSpPr txBox="1"/>
          <p:nvPr/>
        </p:nvSpPr>
        <p:spPr>
          <a:xfrm>
            <a:off x="7551421" y="1513981"/>
            <a:ext cx="2964180" cy="2269852"/>
          </a:xfrm>
          <a:prstGeom prst="rect">
            <a:avLst/>
          </a:prstGeom>
        </p:spPr>
        <p:txBody>
          <a:bodyPr vert="horz" wrap="square" lIns="0" tIns="0" rIns="0" bIns="0" rtlCol="0">
            <a:spAutoFit/>
          </a:bodyPr>
          <a:lstStyle/>
          <a:p>
            <a:pPr marL="12700">
              <a:lnSpc>
                <a:spcPct val="100000"/>
              </a:lnSpc>
            </a:pPr>
            <a:r>
              <a:rPr sz="1000" dirty="0">
                <a:latin typeface="Calibri"/>
                <a:cs typeface="Calibri"/>
              </a:rPr>
              <a:t>SECTIONS - </a:t>
            </a:r>
            <a:r>
              <a:rPr lang="uk-UA" sz="1000" dirty="0" smtClean="0">
                <a:solidFill>
                  <a:schemeClr val="tx1">
                    <a:lumMod val="65000"/>
                    <a:lumOff val="35000"/>
                  </a:schemeClr>
                </a:solidFill>
                <a:latin typeface="Calibri"/>
                <a:cs typeface="Calibri"/>
              </a:rPr>
              <a:t>СЕЧЕНИЯ</a:t>
            </a:r>
            <a:endParaRPr sz="1000" dirty="0">
              <a:solidFill>
                <a:schemeClr val="tx1">
                  <a:lumMod val="65000"/>
                  <a:lumOff val="35000"/>
                </a:schemeClr>
              </a:solidFill>
              <a:latin typeface="Calibri"/>
              <a:cs typeface="Calibri"/>
            </a:endParaRPr>
          </a:p>
          <a:p>
            <a:pPr marL="12700">
              <a:lnSpc>
                <a:spcPct val="100000"/>
              </a:lnSpc>
            </a:pPr>
            <a:r>
              <a:rPr sz="1000" dirty="0">
                <a:latin typeface="Calibri"/>
                <a:cs typeface="Calibri"/>
              </a:rPr>
              <a:t>40 x 40 mm</a:t>
            </a:r>
          </a:p>
          <a:p>
            <a:pPr>
              <a:lnSpc>
                <a:spcPct val="100000"/>
              </a:lnSpc>
              <a:spcBef>
                <a:spcPts val="50"/>
              </a:spcBef>
            </a:pPr>
            <a:endParaRPr sz="1000" dirty="0">
              <a:latin typeface="Times New Roman"/>
              <a:cs typeface="Times New Roman"/>
            </a:endParaRPr>
          </a:p>
          <a:p>
            <a:pPr marL="12700">
              <a:lnSpc>
                <a:spcPct val="100000"/>
              </a:lnSpc>
            </a:pPr>
            <a:r>
              <a:rPr sz="1000" dirty="0">
                <a:latin typeface="Calibri"/>
                <a:cs typeface="Calibri"/>
              </a:rPr>
              <a:t>MATERIALS - </a:t>
            </a:r>
            <a:r>
              <a:rPr lang="uk-UA" sz="1000" dirty="0" smtClean="0">
                <a:solidFill>
                  <a:schemeClr val="tx1">
                    <a:lumMod val="65000"/>
                    <a:lumOff val="35000"/>
                  </a:schemeClr>
                </a:solidFill>
                <a:latin typeface="Calibri"/>
                <a:cs typeface="Calibri"/>
              </a:rPr>
              <a:t>МАТЕРИАЛЫ</a:t>
            </a:r>
            <a:r>
              <a:rPr sz="1000" dirty="0" smtClean="0">
                <a:solidFill>
                  <a:schemeClr val="tx1">
                    <a:lumMod val="65000"/>
                    <a:lumOff val="35000"/>
                  </a:schemeClr>
                </a:solidFill>
                <a:latin typeface="Calibri"/>
                <a:cs typeface="Calibri"/>
              </a:rPr>
              <a:t>:</a:t>
            </a:r>
            <a:endParaRPr sz="1000" dirty="0">
              <a:solidFill>
                <a:schemeClr val="tx1">
                  <a:lumMod val="65000"/>
                  <a:lumOff val="35000"/>
                </a:schemeClr>
              </a:solidFill>
              <a:latin typeface="Calibri"/>
              <a:cs typeface="Calibri"/>
            </a:endParaRPr>
          </a:p>
          <a:p>
            <a:pPr marL="12700" marR="208915">
              <a:lnSpc>
                <a:spcPct val="100000"/>
              </a:lnSpc>
            </a:pPr>
            <a:r>
              <a:rPr sz="1000" dirty="0">
                <a:latin typeface="Calibri"/>
                <a:cs typeface="Calibri"/>
              </a:rPr>
              <a:t>Stainless steel </a:t>
            </a:r>
            <a:r>
              <a:rPr sz="1000" dirty="0">
                <a:solidFill>
                  <a:schemeClr val="tx1">
                    <a:lumMod val="65000"/>
                    <a:lumOff val="35000"/>
                  </a:schemeClr>
                </a:solidFill>
                <a:latin typeface="Calibri"/>
                <a:cs typeface="Calibri"/>
              </a:rPr>
              <a:t>- </a:t>
            </a:r>
            <a:r>
              <a:rPr lang="uk-UA" sz="1000" dirty="0" err="1" smtClean="0">
                <a:solidFill>
                  <a:schemeClr val="tx1">
                    <a:lumMod val="65000"/>
                    <a:lumOff val="35000"/>
                  </a:schemeClr>
                </a:solidFill>
                <a:latin typeface="Calibri"/>
                <a:cs typeface="Calibri"/>
              </a:rPr>
              <a:t>Нержавеющая</a:t>
            </a:r>
            <a:r>
              <a:rPr lang="uk-UA" sz="1000" dirty="0" smtClean="0">
                <a:solidFill>
                  <a:schemeClr val="tx1">
                    <a:lumMod val="65000"/>
                    <a:lumOff val="35000"/>
                  </a:schemeClr>
                </a:solidFill>
                <a:latin typeface="Calibri"/>
                <a:cs typeface="Calibri"/>
              </a:rPr>
              <a:t> сталь </a:t>
            </a:r>
            <a:r>
              <a:rPr sz="1000" dirty="0" smtClean="0">
                <a:latin typeface="Calibri"/>
                <a:cs typeface="Calibri"/>
              </a:rPr>
              <a:t>AISI </a:t>
            </a:r>
            <a:r>
              <a:rPr sz="1000" dirty="0">
                <a:latin typeface="Calibri"/>
                <a:cs typeface="Calibri"/>
              </a:rPr>
              <a:t>304 </a:t>
            </a:r>
            <a:endParaRPr lang="ru-RU" sz="1000" dirty="0" smtClean="0">
              <a:latin typeface="Calibri"/>
              <a:cs typeface="Calibri"/>
            </a:endParaRPr>
          </a:p>
          <a:p>
            <a:pPr marL="12700" marR="208915">
              <a:lnSpc>
                <a:spcPct val="100000"/>
              </a:lnSpc>
            </a:pPr>
            <a:r>
              <a:rPr sz="1000" dirty="0" smtClean="0">
                <a:latin typeface="Calibri"/>
                <a:cs typeface="Calibri"/>
              </a:rPr>
              <a:t>Stainless </a:t>
            </a:r>
            <a:r>
              <a:rPr sz="1000" dirty="0">
                <a:latin typeface="Calibri"/>
                <a:cs typeface="Calibri"/>
              </a:rPr>
              <a:t>steel - </a:t>
            </a:r>
            <a:r>
              <a:rPr lang="uk-UA" sz="1000" dirty="0" err="1" smtClean="0">
                <a:solidFill>
                  <a:schemeClr val="tx1">
                    <a:lumMod val="65000"/>
                    <a:lumOff val="35000"/>
                  </a:schemeClr>
                </a:solidFill>
                <a:latin typeface="Calibri"/>
                <a:cs typeface="Calibri"/>
              </a:rPr>
              <a:t>Нержавеющая</a:t>
            </a:r>
            <a:r>
              <a:rPr lang="uk-UA" sz="1000" dirty="0" smtClean="0">
                <a:solidFill>
                  <a:schemeClr val="tx1">
                    <a:lumMod val="65000"/>
                    <a:lumOff val="35000"/>
                  </a:schemeClr>
                </a:solidFill>
                <a:latin typeface="Calibri"/>
                <a:cs typeface="Calibri"/>
              </a:rPr>
              <a:t> сталь </a:t>
            </a:r>
            <a:r>
              <a:rPr sz="1000" dirty="0" smtClean="0">
                <a:latin typeface="Calibri"/>
                <a:cs typeface="Calibri"/>
              </a:rPr>
              <a:t>AISI </a:t>
            </a:r>
            <a:r>
              <a:rPr sz="1000" dirty="0">
                <a:latin typeface="Calibri"/>
                <a:cs typeface="Calibri"/>
              </a:rPr>
              <a:t>316</a:t>
            </a:r>
          </a:p>
          <a:p>
            <a:pPr>
              <a:lnSpc>
                <a:spcPct val="100000"/>
              </a:lnSpc>
              <a:spcBef>
                <a:spcPts val="50"/>
              </a:spcBef>
            </a:pPr>
            <a:endParaRPr sz="1000" dirty="0">
              <a:latin typeface="Times New Roman"/>
              <a:cs typeface="Times New Roman"/>
            </a:endParaRPr>
          </a:p>
          <a:p>
            <a:pPr marL="12700">
              <a:lnSpc>
                <a:spcPct val="100000"/>
              </a:lnSpc>
            </a:pPr>
            <a:r>
              <a:rPr sz="1000" dirty="0">
                <a:latin typeface="Calibri"/>
                <a:cs typeface="Calibri"/>
              </a:rPr>
              <a:t>FINISHES - </a:t>
            </a:r>
            <a:r>
              <a:rPr lang="uk-UA" sz="1000" dirty="0" smtClean="0">
                <a:solidFill>
                  <a:schemeClr val="tx1">
                    <a:lumMod val="65000"/>
                    <a:lumOff val="35000"/>
                  </a:schemeClr>
                </a:solidFill>
                <a:latin typeface="Calibri"/>
                <a:cs typeface="Calibri"/>
              </a:rPr>
              <a:t>ПОКРЫТИЯ</a:t>
            </a:r>
            <a:endParaRPr sz="1000" dirty="0">
              <a:solidFill>
                <a:schemeClr val="tx1">
                  <a:lumMod val="65000"/>
                  <a:lumOff val="35000"/>
                </a:schemeClr>
              </a:solidFill>
              <a:latin typeface="Calibri"/>
              <a:cs typeface="Calibri"/>
            </a:endParaRPr>
          </a:p>
          <a:p>
            <a:pPr marL="12700" marR="458470">
              <a:lnSpc>
                <a:spcPct val="100000"/>
              </a:lnSpc>
            </a:pPr>
            <a:r>
              <a:rPr sz="1000" dirty="0">
                <a:latin typeface="Calibri"/>
                <a:cs typeface="Calibri"/>
              </a:rPr>
              <a:t>Satin finish - </a:t>
            </a:r>
            <a:r>
              <a:rPr lang="uk-UA" sz="1000" dirty="0" err="1" smtClean="0">
                <a:solidFill>
                  <a:schemeClr val="tx1">
                    <a:lumMod val="65000"/>
                    <a:lumOff val="35000"/>
                  </a:schemeClr>
                </a:solidFill>
                <a:latin typeface="Calibri"/>
                <a:cs typeface="Calibri"/>
              </a:rPr>
              <a:t>Атласное</a:t>
            </a:r>
            <a:r>
              <a:rPr sz="1000" dirty="0" smtClean="0">
                <a:latin typeface="Calibri"/>
                <a:cs typeface="Calibri"/>
              </a:rPr>
              <a:t> </a:t>
            </a:r>
            <a:r>
              <a:rPr sz="1000" dirty="0">
                <a:latin typeface="Calibri"/>
                <a:cs typeface="Calibri"/>
              </a:rPr>
              <a:t>G 600 </a:t>
            </a:r>
            <a:endParaRPr lang="ru-RU" sz="1000" dirty="0" smtClean="0">
              <a:latin typeface="Calibri"/>
              <a:cs typeface="Calibri"/>
            </a:endParaRPr>
          </a:p>
          <a:p>
            <a:pPr marL="12700" marR="458470">
              <a:lnSpc>
                <a:spcPct val="100000"/>
              </a:lnSpc>
            </a:pPr>
            <a:r>
              <a:rPr sz="1000" dirty="0" smtClean="0">
                <a:latin typeface="Calibri"/>
                <a:cs typeface="Calibri"/>
              </a:rPr>
              <a:t>Mirror </a:t>
            </a:r>
            <a:r>
              <a:rPr sz="1000" dirty="0">
                <a:latin typeface="Calibri"/>
                <a:cs typeface="Calibri"/>
              </a:rPr>
              <a:t>polished - </a:t>
            </a:r>
            <a:r>
              <a:rPr lang="uk-UA" sz="1000" dirty="0" err="1" smtClean="0">
                <a:solidFill>
                  <a:schemeClr val="tx1">
                    <a:lumMod val="65000"/>
                    <a:lumOff val="35000"/>
                  </a:schemeClr>
                </a:solidFill>
                <a:latin typeface="Calibri"/>
                <a:cs typeface="Calibri"/>
              </a:rPr>
              <a:t>Зеркальное</a:t>
            </a:r>
            <a:r>
              <a:rPr sz="1000" dirty="0" smtClean="0">
                <a:latin typeface="Calibri"/>
                <a:cs typeface="Calibri"/>
              </a:rPr>
              <a:t> </a:t>
            </a:r>
            <a:r>
              <a:rPr sz="1000" dirty="0">
                <a:latin typeface="Calibri"/>
                <a:cs typeface="Calibri"/>
              </a:rPr>
              <a:t>G 1200 </a:t>
            </a:r>
            <a:endParaRPr lang="ru-RU" sz="1000" dirty="0" smtClean="0">
              <a:latin typeface="Calibri"/>
              <a:cs typeface="Calibri"/>
            </a:endParaRPr>
          </a:p>
          <a:p>
            <a:pPr marL="12700" marR="458470">
              <a:lnSpc>
                <a:spcPct val="100000"/>
              </a:lnSpc>
            </a:pPr>
            <a:r>
              <a:rPr sz="1000" dirty="0" smtClean="0">
                <a:latin typeface="Calibri"/>
                <a:cs typeface="Calibri"/>
              </a:rPr>
              <a:t>Iron</a:t>
            </a:r>
            <a:endParaRPr sz="1000" dirty="0">
              <a:latin typeface="Calibri"/>
              <a:cs typeface="Calibri"/>
            </a:endParaRPr>
          </a:p>
          <a:p>
            <a:pPr marL="12700">
              <a:lnSpc>
                <a:spcPct val="100000"/>
              </a:lnSpc>
            </a:pPr>
            <a:r>
              <a:rPr sz="1000" dirty="0">
                <a:latin typeface="Calibri"/>
                <a:cs typeface="Calibri"/>
              </a:rPr>
              <a:t>Powder coated </a:t>
            </a:r>
            <a:r>
              <a:rPr lang="uk-UA" sz="1000" dirty="0" smtClean="0">
                <a:latin typeface="Calibri"/>
                <a:cs typeface="Calibri"/>
              </a:rPr>
              <a:t>–</a:t>
            </a:r>
            <a:r>
              <a:rPr sz="1000" dirty="0" smtClean="0">
                <a:latin typeface="Calibri"/>
                <a:cs typeface="Calibri"/>
              </a:rPr>
              <a:t> </a:t>
            </a:r>
            <a:r>
              <a:rPr lang="ru-RU" sz="1000" dirty="0" err="1" smtClean="0">
                <a:solidFill>
                  <a:schemeClr val="tx1">
                    <a:lumMod val="65000"/>
                    <a:lumOff val="35000"/>
                  </a:schemeClr>
                </a:solidFill>
                <a:latin typeface="Calibri"/>
                <a:cs typeface="Calibri"/>
              </a:rPr>
              <a:t>Пудровое</a:t>
            </a:r>
            <a:r>
              <a:rPr lang="ru-RU" sz="1000" dirty="0" smtClean="0">
                <a:solidFill>
                  <a:schemeClr val="tx1">
                    <a:lumMod val="65000"/>
                    <a:lumOff val="35000"/>
                  </a:schemeClr>
                </a:solidFill>
                <a:latin typeface="Calibri"/>
                <a:cs typeface="Calibri"/>
              </a:rPr>
              <a:t> </a:t>
            </a:r>
            <a:r>
              <a:rPr sz="1000" dirty="0" smtClean="0">
                <a:latin typeface="Calibri"/>
                <a:cs typeface="Calibri"/>
              </a:rPr>
              <a:t>RAL</a:t>
            </a:r>
            <a:endParaRPr sz="1000" dirty="0">
              <a:latin typeface="Calibri"/>
              <a:cs typeface="Calibri"/>
            </a:endParaRPr>
          </a:p>
          <a:p>
            <a:pPr marL="12700">
              <a:lnSpc>
                <a:spcPts val="2030"/>
              </a:lnSpc>
              <a:spcBef>
                <a:spcPts val="515"/>
              </a:spcBef>
            </a:pPr>
            <a:r>
              <a:rPr sz="1750" b="1" dirty="0">
                <a:latin typeface="Calibri"/>
                <a:cs typeface="Calibri"/>
              </a:rPr>
              <a:t>BIM</a:t>
            </a:r>
            <a:endParaRPr sz="1750" dirty="0">
              <a:latin typeface="Calibri"/>
              <a:cs typeface="Calibri"/>
            </a:endParaRPr>
          </a:p>
          <a:p>
            <a:pPr marL="31750">
              <a:lnSpc>
                <a:spcPts val="590"/>
              </a:lnSpc>
            </a:pPr>
            <a:r>
              <a:rPr sz="550" b="1" dirty="0">
                <a:latin typeface="Calibri"/>
                <a:cs typeface="Calibri"/>
              </a:rPr>
              <a:t>AVAILABLE</a:t>
            </a:r>
            <a:endParaRPr sz="550" dirty="0">
              <a:latin typeface="Calibri"/>
              <a:cs typeface="Calibri"/>
            </a:endParaRPr>
          </a:p>
        </p:txBody>
      </p:sp>
      <p:sp>
        <p:nvSpPr>
          <p:cNvPr id="10" name="object 10"/>
          <p:cNvSpPr txBox="1"/>
          <p:nvPr/>
        </p:nvSpPr>
        <p:spPr>
          <a:xfrm>
            <a:off x="8248007" y="7217222"/>
            <a:ext cx="200469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65</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25" dirty="0">
                <a:solidFill>
                  <a:srgbClr val="706F6F"/>
                </a:solidFill>
                <a:latin typeface="Calibri"/>
                <a:cs typeface="Calibri"/>
              </a:rPr>
              <a:t>Railing</a:t>
            </a:r>
            <a:r>
              <a:rPr sz="1200" spc="15" dirty="0">
                <a:solidFill>
                  <a:srgbClr val="706F6F"/>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66</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4227360"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756568" y="457212"/>
            <a:ext cx="2630805" cy="3283585"/>
          </a:xfrm>
          <a:custGeom>
            <a:avLst/>
            <a:gdLst/>
            <a:ahLst/>
            <a:cxnLst/>
            <a:rect l="l" t="t" r="r" b="b"/>
            <a:pathLst>
              <a:path w="2630804" h="3283585">
                <a:moveTo>
                  <a:pt x="0" y="3283369"/>
                </a:moveTo>
                <a:lnTo>
                  <a:pt x="2630627" y="3283369"/>
                </a:lnTo>
                <a:lnTo>
                  <a:pt x="2630627" y="0"/>
                </a:lnTo>
                <a:lnTo>
                  <a:pt x="0" y="0"/>
                </a:lnTo>
                <a:lnTo>
                  <a:pt x="0" y="3283369"/>
                </a:lnTo>
                <a:close/>
              </a:path>
            </a:pathLst>
          </a:custGeom>
          <a:solidFill>
            <a:srgbClr val="83D0F5"/>
          </a:solidFill>
        </p:spPr>
        <p:txBody>
          <a:bodyPr wrap="square" lIns="0" tIns="0" rIns="0" bIns="0" rtlCol="0"/>
          <a:lstStyle/>
          <a:p>
            <a:endParaRPr/>
          </a:p>
        </p:txBody>
      </p:sp>
      <p:sp>
        <p:nvSpPr>
          <p:cNvPr id="5" name="object 5"/>
          <p:cNvSpPr/>
          <p:nvPr/>
        </p:nvSpPr>
        <p:spPr>
          <a:xfrm>
            <a:off x="4756568" y="457212"/>
            <a:ext cx="2630627" cy="328336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756568" y="3812590"/>
            <a:ext cx="5478233" cy="3290214"/>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7563160" y="1793133"/>
            <a:ext cx="3130240" cy="2003112"/>
          </a:xfrm>
          <a:prstGeom prst="rect">
            <a:avLst/>
          </a:prstGeom>
        </p:spPr>
        <p:txBody>
          <a:bodyPr vert="horz" wrap="square" lIns="0" tIns="0" rIns="0" bIns="0" rtlCol="0">
            <a:spAutoFit/>
          </a:bodyPr>
          <a:lstStyle/>
          <a:p>
            <a:pPr marL="12700" marR="1670685">
              <a:lnSpc>
                <a:spcPct val="100000"/>
              </a:lnSpc>
            </a:pPr>
            <a:r>
              <a:rPr sz="1000" spc="-25" dirty="0">
                <a:solidFill>
                  <a:srgbClr val="3C3C3B"/>
                </a:solidFill>
                <a:latin typeface="Calibri"/>
                <a:cs typeface="Calibri"/>
              </a:rPr>
              <a:t>SECTIONS</a:t>
            </a:r>
            <a:r>
              <a:rPr sz="1000" spc="10" dirty="0">
                <a:solidFill>
                  <a:srgbClr val="3C3C3B"/>
                </a:solidFill>
                <a:latin typeface="Calibri"/>
                <a:cs typeface="Calibri"/>
              </a:rPr>
              <a:t> </a:t>
            </a:r>
            <a:r>
              <a:rPr lang="ru-RU" sz="1000" spc="-15" dirty="0" smtClean="0">
                <a:solidFill>
                  <a:srgbClr val="3C3C3B"/>
                </a:solidFill>
                <a:latin typeface="Calibri"/>
                <a:cs typeface="Calibri"/>
              </a:rPr>
              <a:t>–</a:t>
            </a:r>
            <a:r>
              <a:rPr sz="1000" spc="10" dirty="0" smtClean="0">
                <a:solidFill>
                  <a:srgbClr val="3C3C3B"/>
                </a:solidFill>
                <a:latin typeface="Calibri"/>
                <a:cs typeface="Calibri"/>
              </a:rPr>
              <a:t> </a:t>
            </a:r>
            <a:r>
              <a:rPr lang="uk-UA" sz="1000" spc="-25" dirty="0" smtClean="0">
                <a:solidFill>
                  <a:srgbClr val="706F6F"/>
                </a:solidFill>
                <a:latin typeface="Calibri"/>
                <a:cs typeface="Calibri"/>
              </a:rPr>
              <a:t>СЕЧЕНИЯ</a:t>
            </a:r>
            <a:endParaRPr lang="en-US" sz="1000" spc="-15" dirty="0" smtClean="0">
              <a:solidFill>
                <a:srgbClr val="706F6F"/>
              </a:solidFill>
              <a:latin typeface="Calibri"/>
              <a:cs typeface="Calibri"/>
            </a:endParaRPr>
          </a:p>
          <a:p>
            <a:pPr marL="12700" marR="1670685">
              <a:lnSpc>
                <a:spcPct val="100000"/>
              </a:lnSpc>
            </a:pPr>
            <a:r>
              <a:rPr sz="1000" spc="-55" dirty="0" smtClean="0">
                <a:solidFill>
                  <a:srgbClr val="3C3C3B"/>
                </a:solidFill>
                <a:latin typeface="Calibri"/>
                <a:cs typeface="Calibri"/>
              </a:rPr>
              <a:t>Ø</a:t>
            </a:r>
            <a:r>
              <a:rPr sz="1000" spc="10" dirty="0" smtClean="0">
                <a:solidFill>
                  <a:srgbClr val="3C3C3B"/>
                </a:solidFill>
                <a:latin typeface="Calibri"/>
                <a:cs typeface="Calibri"/>
              </a:rPr>
              <a:t> </a:t>
            </a:r>
            <a:r>
              <a:rPr sz="1000" spc="-30" dirty="0">
                <a:solidFill>
                  <a:srgbClr val="3C3C3B"/>
                </a:solidFill>
                <a:latin typeface="Calibri"/>
                <a:cs typeface="Calibri"/>
              </a:rPr>
              <a:t>42,4</a:t>
            </a:r>
            <a:r>
              <a:rPr sz="1000" spc="10" dirty="0">
                <a:solidFill>
                  <a:srgbClr val="3C3C3B"/>
                </a:solidFill>
                <a:latin typeface="Calibri"/>
                <a:cs typeface="Calibri"/>
              </a:rPr>
              <a:t> </a:t>
            </a:r>
            <a:r>
              <a:rPr sz="1000" spc="-15" dirty="0">
                <a:solidFill>
                  <a:srgbClr val="3C3C3B"/>
                </a:solidFill>
                <a:latin typeface="Calibri"/>
                <a:cs typeface="Calibri"/>
              </a:rPr>
              <a:t>-</a:t>
            </a:r>
            <a:r>
              <a:rPr sz="1000" spc="10" dirty="0">
                <a:solidFill>
                  <a:srgbClr val="3C3C3B"/>
                </a:solidFill>
                <a:latin typeface="Calibri"/>
                <a:cs typeface="Calibri"/>
              </a:rPr>
              <a:t> </a:t>
            </a:r>
            <a:r>
              <a:rPr sz="1000" spc="-35" dirty="0">
                <a:solidFill>
                  <a:srgbClr val="3C3C3B"/>
                </a:solidFill>
                <a:latin typeface="Calibri"/>
                <a:cs typeface="Calibri"/>
              </a:rPr>
              <a:t>40</a:t>
            </a:r>
            <a:r>
              <a:rPr sz="1000" spc="10" dirty="0">
                <a:solidFill>
                  <a:srgbClr val="3C3C3B"/>
                </a:solidFill>
                <a:latin typeface="Calibri"/>
                <a:cs typeface="Calibri"/>
              </a:rPr>
              <a:t> </a:t>
            </a:r>
            <a:r>
              <a:rPr sz="1000" spc="-10" dirty="0">
                <a:solidFill>
                  <a:srgbClr val="3C3C3B"/>
                </a:solidFill>
                <a:latin typeface="Calibri"/>
                <a:cs typeface="Calibri"/>
              </a:rPr>
              <a:t>x</a:t>
            </a:r>
            <a:r>
              <a:rPr sz="1000" spc="10" dirty="0">
                <a:solidFill>
                  <a:srgbClr val="3C3C3B"/>
                </a:solidFill>
                <a:latin typeface="Calibri"/>
                <a:cs typeface="Calibri"/>
              </a:rPr>
              <a:t> </a:t>
            </a:r>
            <a:r>
              <a:rPr sz="1000" spc="-35" dirty="0">
                <a:solidFill>
                  <a:srgbClr val="3C3C3B"/>
                </a:solidFill>
                <a:latin typeface="Calibri"/>
                <a:cs typeface="Calibri"/>
              </a:rPr>
              <a:t>40</a:t>
            </a:r>
            <a:r>
              <a:rPr sz="1000" spc="10" dirty="0">
                <a:solidFill>
                  <a:srgbClr val="3C3C3B"/>
                </a:solidFill>
                <a:latin typeface="Calibri"/>
                <a:cs typeface="Calibri"/>
              </a:rPr>
              <a:t> </a:t>
            </a:r>
            <a:r>
              <a:rPr sz="1000" spc="-85" dirty="0" smtClean="0">
                <a:solidFill>
                  <a:srgbClr val="3C3C3B"/>
                </a:solidFill>
                <a:latin typeface="Calibri"/>
                <a:cs typeface="Calibri"/>
              </a:rPr>
              <a:t>mm</a:t>
            </a:r>
            <a:endParaRPr lang="en-US" sz="1000" dirty="0" smtClean="0">
              <a:latin typeface="Calibri"/>
              <a:cs typeface="Calibri"/>
            </a:endParaRPr>
          </a:p>
          <a:p>
            <a:pPr>
              <a:lnSpc>
                <a:spcPct val="100000"/>
              </a:lnSpc>
              <a:spcBef>
                <a:spcPts val="50"/>
              </a:spcBef>
            </a:pPr>
            <a:endParaRPr sz="1000" dirty="0">
              <a:latin typeface="Times New Roman"/>
              <a:cs typeface="Times New Roman"/>
            </a:endParaRPr>
          </a:p>
          <a:p>
            <a:pPr marL="12700">
              <a:lnSpc>
                <a:spcPct val="100000"/>
              </a:lnSpc>
            </a:pPr>
            <a:r>
              <a:rPr sz="1000" spc="-55" dirty="0">
                <a:solidFill>
                  <a:srgbClr val="3C3C3B"/>
                </a:solidFill>
                <a:latin typeface="Calibri"/>
                <a:cs typeface="Calibri"/>
              </a:rPr>
              <a:t>M</a:t>
            </a:r>
            <a:r>
              <a:rPr sz="1000" spc="-85" dirty="0">
                <a:solidFill>
                  <a:srgbClr val="3C3C3B"/>
                </a:solidFill>
                <a:latin typeface="Calibri"/>
                <a:cs typeface="Calibri"/>
              </a:rPr>
              <a:t>A</a:t>
            </a:r>
            <a:r>
              <a:rPr sz="1000" spc="-25" dirty="0">
                <a:solidFill>
                  <a:srgbClr val="3C3C3B"/>
                </a:solidFill>
                <a:latin typeface="Calibri"/>
                <a:cs typeface="Calibri"/>
              </a:rPr>
              <a:t>TERIALS</a:t>
            </a:r>
            <a:r>
              <a:rPr sz="1000" spc="10" dirty="0">
                <a:solidFill>
                  <a:srgbClr val="3C3C3B"/>
                </a:solidFill>
                <a:latin typeface="Calibri"/>
                <a:cs typeface="Calibri"/>
              </a:rPr>
              <a:t> </a:t>
            </a:r>
            <a:r>
              <a:rPr sz="1000" spc="-15" dirty="0">
                <a:solidFill>
                  <a:srgbClr val="3C3C3B"/>
                </a:solidFill>
                <a:latin typeface="Calibri"/>
                <a:cs typeface="Calibri"/>
              </a:rPr>
              <a:t>-</a:t>
            </a:r>
            <a:r>
              <a:rPr sz="1000" spc="10" dirty="0">
                <a:solidFill>
                  <a:srgbClr val="3C3C3B"/>
                </a:solidFill>
                <a:latin typeface="Calibri"/>
                <a:cs typeface="Calibri"/>
              </a:rPr>
              <a:t> </a:t>
            </a:r>
            <a:r>
              <a:rPr lang="uk-UA" sz="1000" spc="-55" dirty="0" smtClean="0">
                <a:solidFill>
                  <a:srgbClr val="706F6F"/>
                </a:solidFill>
                <a:latin typeface="Calibri"/>
                <a:cs typeface="Calibri"/>
              </a:rPr>
              <a:t>МАТЕРИАЛЫ</a:t>
            </a:r>
            <a:r>
              <a:rPr sz="1000" spc="-25" dirty="0" smtClean="0">
                <a:solidFill>
                  <a:srgbClr val="706F6F"/>
                </a:solidFill>
                <a:latin typeface="Calibri"/>
                <a:cs typeface="Calibri"/>
              </a:rPr>
              <a:t>:</a:t>
            </a:r>
            <a:endParaRPr lang="en-US" sz="1000" dirty="0" smtClean="0">
              <a:latin typeface="Calibri"/>
              <a:cs typeface="Calibri"/>
            </a:endParaRPr>
          </a:p>
          <a:p>
            <a:pPr marL="12700" marR="884555">
              <a:lnSpc>
                <a:spcPct val="100000"/>
              </a:lnSpc>
            </a:pPr>
            <a:r>
              <a:rPr sz="1000" spc="-30" dirty="0" smtClean="0">
                <a:solidFill>
                  <a:srgbClr val="3C3C3B"/>
                </a:solidFill>
                <a:latin typeface="Calibri"/>
                <a:cs typeface="Calibri"/>
              </a:rPr>
              <a:t>Stainless</a:t>
            </a:r>
            <a:r>
              <a:rPr sz="1000" spc="10" dirty="0" smtClean="0">
                <a:solidFill>
                  <a:srgbClr val="3C3C3B"/>
                </a:solidFill>
                <a:latin typeface="Calibri"/>
                <a:cs typeface="Calibri"/>
              </a:rPr>
              <a:t> </a:t>
            </a:r>
            <a:r>
              <a:rPr sz="1000" spc="-45" dirty="0">
                <a:solidFill>
                  <a:srgbClr val="3C3C3B"/>
                </a:solidFill>
                <a:latin typeface="Calibri"/>
                <a:cs typeface="Calibri"/>
              </a:rPr>
              <a:t>stee</a:t>
            </a:r>
            <a:r>
              <a:rPr sz="1000" spc="-25" dirty="0">
                <a:solidFill>
                  <a:srgbClr val="3C3C3B"/>
                </a:solidFill>
                <a:latin typeface="Calibri"/>
                <a:cs typeface="Calibri"/>
              </a:rPr>
              <a:t>l</a:t>
            </a:r>
            <a:r>
              <a:rPr sz="1000" spc="10" dirty="0">
                <a:solidFill>
                  <a:srgbClr val="3C3C3B"/>
                </a:solidFill>
                <a:latin typeface="Calibri"/>
                <a:cs typeface="Calibri"/>
              </a:rPr>
              <a:t> </a:t>
            </a:r>
            <a:r>
              <a:rPr sz="1000" spc="-15" dirty="0">
                <a:solidFill>
                  <a:srgbClr val="706F6F"/>
                </a:solidFill>
                <a:latin typeface="Calibri"/>
                <a:cs typeface="Calibri"/>
              </a:rPr>
              <a:t>-</a:t>
            </a:r>
            <a:r>
              <a:rPr sz="1000" spc="-45" dirty="0">
                <a:solidFill>
                  <a:srgbClr val="706F6F"/>
                </a:solidFill>
                <a:latin typeface="Calibri"/>
                <a:cs typeface="Calibri"/>
              </a:rPr>
              <a:t> </a:t>
            </a:r>
            <a:r>
              <a:rPr lang="uk-UA" sz="1000" spc="-25" dirty="0" err="1" smtClean="0">
                <a:solidFill>
                  <a:srgbClr val="706F6F"/>
                </a:solidFill>
                <a:latin typeface="Calibri"/>
                <a:cs typeface="Calibri"/>
              </a:rPr>
              <a:t>Нержавеющая</a:t>
            </a:r>
            <a:r>
              <a:rPr lang="uk-UA" sz="1000" spc="-25" dirty="0" smtClean="0">
                <a:solidFill>
                  <a:srgbClr val="706F6F"/>
                </a:solidFill>
                <a:latin typeface="Calibri"/>
                <a:cs typeface="Calibri"/>
              </a:rPr>
              <a:t> сталь </a:t>
            </a:r>
            <a:r>
              <a:rPr sz="1000" spc="-15" dirty="0" smtClean="0">
                <a:solidFill>
                  <a:srgbClr val="3C3C3B"/>
                </a:solidFill>
                <a:latin typeface="Calibri"/>
                <a:cs typeface="Calibri"/>
              </a:rPr>
              <a:t>AISI</a:t>
            </a:r>
            <a:r>
              <a:rPr sz="1000" spc="10" dirty="0" smtClean="0">
                <a:solidFill>
                  <a:srgbClr val="3C3C3B"/>
                </a:solidFill>
                <a:latin typeface="Calibri"/>
                <a:cs typeface="Calibri"/>
              </a:rPr>
              <a:t> </a:t>
            </a:r>
            <a:r>
              <a:rPr sz="1000" spc="-35" dirty="0" smtClean="0">
                <a:solidFill>
                  <a:srgbClr val="3C3C3B"/>
                </a:solidFill>
                <a:latin typeface="Calibri"/>
                <a:cs typeface="Calibri"/>
              </a:rPr>
              <a:t>304</a:t>
            </a:r>
            <a:endParaRPr lang="en-US" sz="1000" spc="-15" dirty="0" smtClean="0">
              <a:solidFill>
                <a:srgbClr val="3C3C3B"/>
              </a:solidFill>
              <a:latin typeface="Calibri"/>
              <a:cs typeface="Calibri"/>
            </a:endParaRPr>
          </a:p>
          <a:p>
            <a:pPr marL="12700" marR="884555">
              <a:lnSpc>
                <a:spcPct val="100000"/>
              </a:lnSpc>
            </a:pPr>
            <a:r>
              <a:rPr sz="1000" spc="-30" dirty="0" smtClean="0">
                <a:solidFill>
                  <a:srgbClr val="3C3C3B"/>
                </a:solidFill>
                <a:latin typeface="Calibri"/>
                <a:cs typeface="Calibri"/>
              </a:rPr>
              <a:t>Stainless</a:t>
            </a:r>
            <a:r>
              <a:rPr sz="1000" spc="10" dirty="0" smtClean="0">
                <a:solidFill>
                  <a:srgbClr val="3C3C3B"/>
                </a:solidFill>
                <a:latin typeface="Calibri"/>
                <a:cs typeface="Calibri"/>
              </a:rPr>
              <a:t> </a:t>
            </a:r>
            <a:r>
              <a:rPr sz="1000" spc="-45" dirty="0">
                <a:solidFill>
                  <a:srgbClr val="3C3C3B"/>
                </a:solidFill>
                <a:latin typeface="Calibri"/>
                <a:cs typeface="Calibri"/>
              </a:rPr>
              <a:t>stee</a:t>
            </a:r>
            <a:r>
              <a:rPr sz="1000" spc="-25" dirty="0">
                <a:solidFill>
                  <a:srgbClr val="3C3C3B"/>
                </a:solidFill>
                <a:latin typeface="Calibri"/>
                <a:cs typeface="Calibri"/>
              </a:rPr>
              <a:t>l</a:t>
            </a:r>
            <a:r>
              <a:rPr sz="1000" spc="10" dirty="0">
                <a:solidFill>
                  <a:srgbClr val="3C3C3B"/>
                </a:solidFill>
                <a:latin typeface="Calibri"/>
                <a:cs typeface="Calibri"/>
              </a:rPr>
              <a:t> </a:t>
            </a:r>
            <a:r>
              <a:rPr sz="1000" spc="-15" dirty="0">
                <a:solidFill>
                  <a:srgbClr val="706F6F"/>
                </a:solidFill>
                <a:latin typeface="Calibri"/>
                <a:cs typeface="Calibri"/>
              </a:rPr>
              <a:t>-</a:t>
            </a:r>
            <a:r>
              <a:rPr sz="1000" spc="-45" dirty="0">
                <a:solidFill>
                  <a:srgbClr val="706F6F"/>
                </a:solidFill>
                <a:latin typeface="Calibri"/>
                <a:cs typeface="Calibri"/>
              </a:rPr>
              <a:t> </a:t>
            </a:r>
            <a:r>
              <a:rPr lang="uk-UA" sz="1000" spc="-25" dirty="0" err="1" smtClean="0">
                <a:solidFill>
                  <a:srgbClr val="706F6F"/>
                </a:solidFill>
                <a:latin typeface="Calibri"/>
                <a:cs typeface="Calibri"/>
              </a:rPr>
              <a:t>Нержавеющая</a:t>
            </a:r>
            <a:r>
              <a:rPr lang="uk-UA" sz="1000" spc="-25" dirty="0" smtClean="0">
                <a:solidFill>
                  <a:srgbClr val="706F6F"/>
                </a:solidFill>
                <a:latin typeface="Calibri"/>
                <a:cs typeface="Calibri"/>
              </a:rPr>
              <a:t> сталь </a:t>
            </a:r>
            <a:r>
              <a:rPr sz="1000" spc="-15" dirty="0" smtClean="0">
                <a:solidFill>
                  <a:srgbClr val="3C3C3B"/>
                </a:solidFill>
                <a:latin typeface="Calibri"/>
                <a:cs typeface="Calibri"/>
              </a:rPr>
              <a:t>AISI</a:t>
            </a:r>
            <a:r>
              <a:rPr sz="1000" spc="10" dirty="0" smtClean="0">
                <a:solidFill>
                  <a:srgbClr val="3C3C3B"/>
                </a:solidFill>
                <a:latin typeface="Calibri"/>
                <a:cs typeface="Calibri"/>
              </a:rPr>
              <a:t> </a:t>
            </a:r>
            <a:r>
              <a:rPr sz="1000" spc="-35" dirty="0" smtClean="0">
                <a:solidFill>
                  <a:srgbClr val="3C3C3B"/>
                </a:solidFill>
                <a:latin typeface="Calibri"/>
                <a:cs typeface="Calibri"/>
              </a:rPr>
              <a:t>316</a:t>
            </a:r>
            <a:endParaRPr lang="en-US" sz="1000" dirty="0" smtClean="0">
              <a:latin typeface="Calibri"/>
              <a:cs typeface="Calibri"/>
            </a:endParaRPr>
          </a:p>
          <a:p>
            <a:pPr>
              <a:lnSpc>
                <a:spcPct val="100000"/>
              </a:lnSpc>
              <a:spcBef>
                <a:spcPts val="50"/>
              </a:spcBef>
            </a:pPr>
            <a:endParaRPr sz="1000" dirty="0">
              <a:latin typeface="Times New Roman"/>
              <a:cs typeface="Times New Roman"/>
            </a:endParaRPr>
          </a:p>
          <a:p>
            <a:pPr marL="12700">
              <a:lnSpc>
                <a:spcPct val="100000"/>
              </a:lnSpc>
            </a:pPr>
            <a:r>
              <a:rPr sz="1000" spc="-30" dirty="0">
                <a:solidFill>
                  <a:srgbClr val="3C3C3B"/>
                </a:solidFill>
                <a:latin typeface="Calibri"/>
                <a:cs typeface="Calibri"/>
              </a:rPr>
              <a:t>FINISHES</a:t>
            </a:r>
            <a:r>
              <a:rPr sz="1000" spc="10" dirty="0">
                <a:solidFill>
                  <a:srgbClr val="3C3C3B"/>
                </a:solidFill>
                <a:latin typeface="Calibri"/>
                <a:cs typeface="Calibri"/>
              </a:rPr>
              <a:t> </a:t>
            </a:r>
            <a:r>
              <a:rPr lang="ru-RU" sz="1000" spc="-15" dirty="0" smtClean="0">
                <a:solidFill>
                  <a:srgbClr val="3C3C3B"/>
                </a:solidFill>
                <a:latin typeface="Calibri"/>
                <a:cs typeface="Calibri"/>
              </a:rPr>
              <a:t>–</a:t>
            </a:r>
            <a:r>
              <a:rPr sz="1000" spc="10" dirty="0" smtClean="0">
                <a:solidFill>
                  <a:srgbClr val="3C3C3B"/>
                </a:solidFill>
                <a:latin typeface="Calibri"/>
                <a:cs typeface="Calibri"/>
              </a:rPr>
              <a:t> </a:t>
            </a:r>
            <a:r>
              <a:rPr lang="uk-UA" sz="1000" spc="-35" dirty="0" smtClean="0">
                <a:solidFill>
                  <a:srgbClr val="706F6F"/>
                </a:solidFill>
                <a:latin typeface="Calibri"/>
                <a:cs typeface="Calibri"/>
              </a:rPr>
              <a:t>ПОКРЫТИЯ</a:t>
            </a:r>
            <a:endParaRPr lang="en-US" sz="1000" dirty="0" smtClean="0">
              <a:latin typeface="Calibri"/>
              <a:cs typeface="Calibri"/>
            </a:endParaRPr>
          </a:p>
          <a:p>
            <a:pPr marL="12700" marR="1134110">
              <a:lnSpc>
                <a:spcPct val="100000"/>
              </a:lnSpc>
            </a:pPr>
            <a:r>
              <a:rPr sz="1000" spc="-25" dirty="0" smtClean="0">
                <a:solidFill>
                  <a:srgbClr val="3C3C3B"/>
                </a:solidFill>
                <a:latin typeface="Calibri"/>
                <a:cs typeface="Calibri"/>
              </a:rPr>
              <a:t>Satin</a:t>
            </a:r>
            <a:r>
              <a:rPr sz="1000" spc="10" dirty="0" smtClean="0">
                <a:solidFill>
                  <a:srgbClr val="3C3C3B"/>
                </a:solidFill>
                <a:latin typeface="Calibri"/>
                <a:cs typeface="Calibri"/>
              </a:rPr>
              <a:t> </a:t>
            </a:r>
            <a:r>
              <a:rPr sz="1000" spc="-30" dirty="0">
                <a:solidFill>
                  <a:srgbClr val="3C3C3B"/>
                </a:solidFill>
                <a:latin typeface="Calibri"/>
                <a:cs typeface="Calibri"/>
              </a:rPr>
              <a:t>finish</a:t>
            </a:r>
            <a:r>
              <a:rPr sz="1000" spc="10" dirty="0">
                <a:solidFill>
                  <a:srgbClr val="3C3C3B"/>
                </a:solidFill>
                <a:latin typeface="Calibri"/>
                <a:cs typeface="Calibri"/>
              </a:rPr>
              <a:t> </a:t>
            </a:r>
            <a:r>
              <a:rPr sz="1000" spc="-15" dirty="0">
                <a:solidFill>
                  <a:srgbClr val="3C3C3B"/>
                </a:solidFill>
                <a:latin typeface="Calibri"/>
                <a:cs typeface="Calibri"/>
              </a:rPr>
              <a:t>-</a:t>
            </a:r>
            <a:r>
              <a:rPr sz="1000" spc="10" dirty="0">
                <a:solidFill>
                  <a:srgbClr val="3C3C3B"/>
                </a:solidFill>
                <a:latin typeface="Calibri"/>
                <a:cs typeface="Calibri"/>
              </a:rPr>
              <a:t> </a:t>
            </a:r>
            <a:r>
              <a:rPr lang="ru-RU" sz="1000" spc="-30" dirty="0" smtClean="0">
                <a:solidFill>
                  <a:srgbClr val="706F6F"/>
                </a:solidFill>
                <a:latin typeface="Calibri"/>
                <a:cs typeface="Calibri"/>
              </a:rPr>
              <a:t>Атласное</a:t>
            </a:r>
            <a:r>
              <a:rPr sz="1000" spc="10" dirty="0" smtClean="0">
                <a:solidFill>
                  <a:srgbClr val="706F6F"/>
                </a:solidFill>
                <a:latin typeface="Calibri"/>
                <a:cs typeface="Calibri"/>
              </a:rPr>
              <a:t> </a:t>
            </a:r>
            <a:r>
              <a:rPr sz="1000" spc="-30" dirty="0">
                <a:solidFill>
                  <a:srgbClr val="3C3C3B"/>
                </a:solidFill>
                <a:latin typeface="Calibri"/>
                <a:cs typeface="Calibri"/>
              </a:rPr>
              <a:t>G</a:t>
            </a:r>
            <a:r>
              <a:rPr sz="1000" spc="10" dirty="0">
                <a:solidFill>
                  <a:srgbClr val="3C3C3B"/>
                </a:solidFill>
                <a:latin typeface="Calibri"/>
                <a:cs typeface="Calibri"/>
              </a:rPr>
              <a:t> </a:t>
            </a:r>
            <a:r>
              <a:rPr sz="1000" spc="-35" dirty="0" smtClean="0">
                <a:solidFill>
                  <a:srgbClr val="3C3C3B"/>
                </a:solidFill>
                <a:latin typeface="Calibri"/>
                <a:cs typeface="Calibri"/>
              </a:rPr>
              <a:t>600</a:t>
            </a:r>
            <a:endParaRPr lang="en-US" sz="1000" spc="-15" dirty="0" smtClean="0">
              <a:solidFill>
                <a:srgbClr val="3C3C3B"/>
              </a:solidFill>
              <a:latin typeface="Calibri"/>
              <a:cs typeface="Calibri"/>
            </a:endParaRPr>
          </a:p>
          <a:p>
            <a:pPr marL="12700" marR="1134110">
              <a:lnSpc>
                <a:spcPct val="100000"/>
              </a:lnSpc>
            </a:pPr>
            <a:r>
              <a:rPr sz="1000" spc="-50" dirty="0" smtClean="0">
                <a:solidFill>
                  <a:srgbClr val="3C3C3B"/>
                </a:solidFill>
                <a:latin typeface="Calibri"/>
                <a:cs typeface="Calibri"/>
              </a:rPr>
              <a:t>Mirror</a:t>
            </a:r>
            <a:r>
              <a:rPr sz="1000" spc="10" dirty="0" smtClean="0">
                <a:solidFill>
                  <a:srgbClr val="3C3C3B"/>
                </a:solidFill>
                <a:latin typeface="Calibri"/>
                <a:cs typeface="Calibri"/>
              </a:rPr>
              <a:t> </a:t>
            </a:r>
            <a:r>
              <a:rPr sz="1000" spc="-35" dirty="0">
                <a:solidFill>
                  <a:srgbClr val="3C3C3B"/>
                </a:solidFill>
                <a:latin typeface="Calibri"/>
                <a:cs typeface="Calibri"/>
              </a:rPr>
              <a:t>polished</a:t>
            </a:r>
            <a:r>
              <a:rPr sz="1000" spc="10" dirty="0">
                <a:solidFill>
                  <a:srgbClr val="3C3C3B"/>
                </a:solidFill>
                <a:latin typeface="Calibri"/>
                <a:cs typeface="Calibri"/>
              </a:rPr>
              <a:t> </a:t>
            </a:r>
            <a:r>
              <a:rPr sz="1000" spc="-15" dirty="0">
                <a:solidFill>
                  <a:srgbClr val="3C3C3B"/>
                </a:solidFill>
                <a:latin typeface="Calibri"/>
                <a:cs typeface="Calibri"/>
              </a:rPr>
              <a:t>-</a:t>
            </a:r>
            <a:r>
              <a:rPr sz="1000" spc="10" dirty="0">
                <a:solidFill>
                  <a:srgbClr val="3C3C3B"/>
                </a:solidFill>
                <a:latin typeface="Calibri"/>
                <a:cs typeface="Calibri"/>
              </a:rPr>
              <a:t> </a:t>
            </a:r>
            <a:r>
              <a:rPr lang="ru-RU" sz="1000" spc="-40" dirty="0" smtClean="0">
                <a:solidFill>
                  <a:srgbClr val="706F6F"/>
                </a:solidFill>
                <a:latin typeface="Calibri"/>
                <a:cs typeface="Calibri"/>
              </a:rPr>
              <a:t>Зеркальное</a:t>
            </a:r>
            <a:r>
              <a:rPr sz="1000" spc="10" dirty="0" smtClean="0">
                <a:solidFill>
                  <a:srgbClr val="706F6F"/>
                </a:solidFill>
                <a:latin typeface="Calibri"/>
                <a:cs typeface="Calibri"/>
              </a:rPr>
              <a:t> </a:t>
            </a:r>
            <a:r>
              <a:rPr sz="1000" spc="-30" dirty="0">
                <a:solidFill>
                  <a:srgbClr val="3C3C3B"/>
                </a:solidFill>
                <a:latin typeface="Calibri"/>
                <a:cs typeface="Calibri"/>
              </a:rPr>
              <a:t>G</a:t>
            </a:r>
            <a:r>
              <a:rPr sz="1000" spc="10" dirty="0">
                <a:solidFill>
                  <a:srgbClr val="3C3C3B"/>
                </a:solidFill>
                <a:latin typeface="Calibri"/>
                <a:cs typeface="Calibri"/>
              </a:rPr>
              <a:t> </a:t>
            </a:r>
            <a:r>
              <a:rPr sz="1000" spc="-35" dirty="0" smtClean="0">
                <a:solidFill>
                  <a:srgbClr val="3C3C3B"/>
                </a:solidFill>
                <a:latin typeface="Calibri"/>
                <a:cs typeface="Calibri"/>
              </a:rPr>
              <a:t>1200</a:t>
            </a:r>
            <a:endParaRPr lang="en-US" sz="1000" dirty="0" smtClean="0">
              <a:latin typeface="Calibri"/>
              <a:cs typeface="Calibri"/>
            </a:endParaRPr>
          </a:p>
          <a:p>
            <a:pPr>
              <a:lnSpc>
                <a:spcPct val="100000"/>
              </a:lnSpc>
            </a:pPr>
            <a:endParaRPr sz="1000" dirty="0">
              <a:latin typeface="Times New Roman"/>
              <a:cs typeface="Times New Roman"/>
            </a:endParaRPr>
          </a:p>
          <a:p>
            <a:pPr>
              <a:lnSpc>
                <a:spcPct val="100000"/>
              </a:lnSpc>
              <a:spcBef>
                <a:spcPts val="44"/>
              </a:spcBef>
            </a:pPr>
            <a:endParaRPr sz="1050" dirty="0">
              <a:latin typeface="Times New Roman"/>
              <a:cs typeface="Times New Roman"/>
            </a:endParaRPr>
          </a:p>
          <a:p>
            <a:pPr marR="5080" indent="1619250" algn="ctr">
              <a:lnSpc>
                <a:spcPct val="100000"/>
              </a:lnSpc>
            </a:pPr>
            <a:r>
              <a:rPr lang="uk-UA" sz="800" spc="-45" dirty="0" smtClean="0">
                <a:solidFill>
                  <a:srgbClr val="3C3C3B"/>
                </a:solidFill>
                <a:latin typeface="Calibri"/>
                <a:cs typeface="Calibri"/>
              </a:rPr>
              <a:t>ВИДЕО-УРОК</a:t>
            </a:r>
            <a:endParaRPr sz="800" dirty="0">
              <a:latin typeface="Calibri"/>
              <a:cs typeface="Calibri"/>
            </a:endParaRPr>
          </a:p>
        </p:txBody>
      </p:sp>
      <p:sp>
        <p:nvSpPr>
          <p:cNvPr id="8" name="object 8"/>
          <p:cNvSpPr txBox="1">
            <a:spLocks noGrp="1"/>
          </p:cNvSpPr>
          <p:nvPr>
            <p:ph type="title"/>
          </p:nvPr>
        </p:nvSpPr>
        <p:spPr>
          <a:xfrm>
            <a:off x="426573" y="458711"/>
            <a:ext cx="9840253" cy="862800"/>
          </a:xfrm>
          <a:prstGeom prst="rect">
            <a:avLst/>
          </a:prstGeom>
        </p:spPr>
        <p:txBody>
          <a:bodyPr vert="horz" wrap="square" lIns="0" tIns="0" rIns="0" bIns="0" rtlCol="0">
            <a:spAutoFit/>
          </a:bodyPr>
          <a:lstStyle/>
          <a:p>
            <a:pPr marL="6364288" algn="r">
              <a:lnSpc>
                <a:spcPct val="100000"/>
              </a:lnSpc>
            </a:pPr>
            <a:r>
              <a:rPr sz="2800" dirty="0">
                <a:solidFill>
                  <a:schemeClr val="bg1">
                    <a:lumMod val="50000"/>
                  </a:schemeClr>
                </a:solidFill>
              </a:rPr>
              <a:t>LED RAILING</a:t>
            </a:r>
          </a:p>
          <a:p>
            <a:pPr marL="6364288" marR="5080" algn="r">
              <a:lnSpc>
                <a:spcPct val="109700"/>
              </a:lnSpc>
              <a:spcBef>
                <a:spcPts val="235"/>
              </a:spcBef>
            </a:pPr>
            <a:r>
              <a:rPr sz="1200" dirty="0">
                <a:latin typeface="Calibri"/>
                <a:cs typeface="Calibri"/>
              </a:rPr>
              <a:t>THE INNOVATIVE AND </a:t>
            </a:r>
            <a:r>
              <a:rPr sz="1200" dirty="0" smtClean="0">
                <a:latin typeface="Calibri"/>
                <a:cs typeface="Calibri"/>
              </a:rPr>
              <a:t>TECHNOLOGICAL</a:t>
            </a:r>
            <a:r>
              <a:rPr lang="en-US" sz="1200" dirty="0" smtClean="0">
                <a:solidFill>
                  <a:srgbClr val="3C3C3B"/>
                </a:solidFill>
                <a:latin typeface="Calibri"/>
                <a:cs typeface="Calibri"/>
              </a:rPr>
              <a:t/>
            </a:r>
            <a:br>
              <a:rPr lang="en-US" sz="1200" dirty="0" smtClean="0">
                <a:solidFill>
                  <a:srgbClr val="3C3C3B"/>
                </a:solidFill>
                <a:latin typeface="Calibri"/>
                <a:cs typeface="Calibri"/>
              </a:rPr>
            </a:br>
            <a:r>
              <a:rPr lang="ru-RU" sz="1200" dirty="0" smtClean="0">
                <a:solidFill>
                  <a:schemeClr val="tx1">
                    <a:lumMod val="65000"/>
                    <a:lumOff val="35000"/>
                  </a:schemeClr>
                </a:solidFill>
                <a:latin typeface="Calibri"/>
                <a:cs typeface="Calibri"/>
              </a:rPr>
              <a:t>ИННОВАЦИОННЫЙ И ТЕХНОЛОГИЧНЫЙ</a:t>
            </a:r>
            <a:endParaRPr sz="1200" dirty="0">
              <a:solidFill>
                <a:schemeClr val="tx1">
                  <a:lumMod val="65000"/>
                  <a:lumOff val="35000"/>
                </a:schemeClr>
              </a:solidFill>
              <a:latin typeface="Calibri"/>
              <a:cs typeface="Calibri"/>
            </a:endParaRPr>
          </a:p>
        </p:txBody>
      </p:sp>
      <p:pic>
        <p:nvPicPr>
          <p:cNvPr id="3074" name="Picture 2"/>
          <p:cNvPicPr>
            <a:picLocks noChangeAspect="1" noChangeArrowheads="1"/>
          </p:cNvPicPr>
          <p:nvPr/>
        </p:nvPicPr>
        <p:blipFill>
          <a:blip r:embed="rId6"/>
          <a:srcRect/>
          <a:stretch>
            <a:fillRect/>
          </a:stretch>
        </p:blipFill>
        <p:spPr bwMode="auto">
          <a:xfrm>
            <a:off x="9666040" y="3251939"/>
            <a:ext cx="438150" cy="39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12"/>
            <a:ext cx="4227830" cy="3283585"/>
          </a:xfrm>
          <a:custGeom>
            <a:avLst/>
            <a:gdLst/>
            <a:ahLst/>
            <a:cxnLst/>
            <a:rect l="l" t="t" r="r" b="b"/>
            <a:pathLst>
              <a:path w="4227830" h="3283585">
                <a:moveTo>
                  <a:pt x="0" y="3283369"/>
                </a:moveTo>
                <a:lnTo>
                  <a:pt x="4227372" y="3283369"/>
                </a:lnTo>
                <a:lnTo>
                  <a:pt x="4227372" y="0"/>
                </a:lnTo>
                <a:lnTo>
                  <a:pt x="0" y="0"/>
                </a:lnTo>
                <a:lnTo>
                  <a:pt x="0" y="3283369"/>
                </a:lnTo>
                <a:close/>
              </a:path>
            </a:pathLst>
          </a:custGeom>
          <a:solidFill>
            <a:srgbClr val="83D0F5"/>
          </a:solidFill>
        </p:spPr>
        <p:txBody>
          <a:bodyPr wrap="square" lIns="0" tIns="0" rIns="0" bIns="0" rtlCol="0"/>
          <a:lstStyle/>
          <a:p>
            <a:endParaRPr/>
          </a:p>
        </p:txBody>
      </p:sp>
      <p:sp>
        <p:nvSpPr>
          <p:cNvPr id="3" name="object 3"/>
          <p:cNvSpPr/>
          <p:nvPr/>
        </p:nvSpPr>
        <p:spPr>
          <a:xfrm>
            <a:off x="457200" y="457212"/>
            <a:ext cx="4227360" cy="328336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3812590"/>
            <a:ext cx="4227360" cy="32902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756568" y="457212"/>
            <a:ext cx="2640330" cy="6645909"/>
          </a:xfrm>
          <a:custGeom>
            <a:avLst/>
            <a:gdLst/>
            <a:ahLst/>
            <a:cxnLst/>
            <a:rect l="l" t="t" r="r" b="b"/>
            <a:pathLst>
              <a:path w="2640329" h="6645909">
                <a:moveTo>
                  <a:pt x="0" y="6645592"/>
                </a:moveTo>
                <a:lnTo>
                  <a:pt x="2640025" y="6645592"/>
                </a:lnTo>
                <a:lnTo>
                  <a:pt x="2640025" y="0"/>
                </a:lnTo>
                <a:lnTo>
                  <a:pt x="0" y="0"/>
                </a:lnTo>
                <a:lnTo>
                  <a:pt x="0" y="6645592"/>
                </a:lnTo>
                <a:close/>
              </a:path>
            </a:pathLst>
          </a:custGeom>
          <a:solidFill>
            <a:srgbClr val="83D0F5"/>
          </a:solidFill>
        </p:spPr>
        <p:txBody>
          <a:bodyPr wrap="square" lIns="0" tIns="0" rIns="0" bIns="0" rtlCol="0"/>
          <a:lstStyle/>
          <a:p>
            <a:endParaRPr/>
          </a:p>
        </p:txBody>
      </p:sp>
      <p:sp>
        <p:nvSpPr>
          <p:cNvPr id="6" name="object 6"/>
          <p:cNvSpPr/>
          <p:nvPr/>
        </p:nvSpPr>
        <p:spPr>
          <a:xfrm>
            <a:off x="4756568" y="457212"/>
            <a:ext cx="2640025" cy="664559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468590" y="3851977"/>
            <a:ext cx="3223412" cy="3250802"/>
          </a:xfrm>
          <a:prstGeom prst="rect">
            <a:avLst/>
          </a:prstGeom>
          <a:blipFill>
            <a:blip r:embed="rId6"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534670" y="333642"/>
            <a:ext cx="9624060" cy="862544"/>
          </a:xfrm>
          <a:prstGeom prst="rect">
            <a:avLst/>
          </a:prstGeom>
        </p:spPr>
        <p:txBody>
          <a:bodyPr vert="horz" wrap="square" lIns="0" tIns="0" rIns="0" bIns="0" rtlCol="0">
            <a:spAutoFit/>
          </a:bodyPr>
          <a:lstStyle/>
          <a:p>
            <a:pPr marL="8288338" indent="-1385888" algn="r">
              <a:lnSpc>
                <a:spcPct val="100000"/>
              </a:lnSpc>
            </a:pPr>
            <a:r>
              <a:rPr sz="2800" dirty="0">
                <a:solidFill>
                  <a:schemeClr val="bg1">
                    <a:lumMod val="50000"/>
                  </a:schemeClr>
                </a:solidFill>
              </a:rPr>
              <a:t>EVOLUTION</a:t>
            </a:r>
            <a:endParaRPr sz="3200" dirty="0">
              <a:solidFill>
                <a:schemeClr val="bg1">
                  <a:lumMod val="50000"/>
                </a:schemeClr>
              </a:solidFill>
            </a:endParaRPr>
          </a:p>
          <a:p>
            <a:pPr marL="6902450" marR="5080" algn="r">
              <a:lnSpc>
                <a:spcPct val="103299"/>
              </a:lnSpc>
              <a:spcBef>
                <a:spcPts val="420"/>
              </a:spcBef>
            </a:pPr>
            <a:r>
              <a:rPr sz="1200" dirty="0">
                <a:solidFill>
                  <a:srgbClr val="3C3C3B"/>
                </a:solidFill>
                <a:latin typeface="Calibri"/>
                <a:cs typeface="Calibri"/>
              </a:rPr>
              <a:t>THE TIMELESS </a:t>
            </a:r>
            <a:r>
              <a:rPr sz="1200" dirty="0" smtClean="0">
                <a:solidFill>
                  <a:srgbClr val="3C3C3B"/>
                </a:solidFill>
                <a:latin typeface="Calibri"/>
                <a:cs typeface="Calibri"/>
              </a:rPr>
              <a:t>AESTHETIC</a:t>
            </a:r>
            <a:r>
              <a:rPr lang="en-US" sz="1200" dirty="0" smtClean="0">
                <a:solidFill>
                  <a:srgbClr val="3C3C3B"/>
                </a:solidFill>
                <a:latin typeface="Calibri"/>
                <a:cs typeface="Calibri"/>
              </a:rPr>
              <a:t/>
            </a:r>
            <a:br>
              <a:rPr lang="en-US" sz="1200" dirty="0" smtClean="0">
                <a:solidFill>
                  <a:srgbClr val="3C3C3B"/>
                </a:solidFill>
                <a:latin typeface="Calibri"/>
                <a:cs typeface="Calibri"/>
              </a:rPr>
            </a:br>
            <a:r>
              <a:rPr lang="ru-RU" sz="1200" dirty="0" smtClean="0">
                <a:latin typeface="Calibri"/>
                <a:cs typeface="Calibri"/>
              </a:rPr>
              <a:t>ВЕЧНАЯ  ЭСТЕТИКА</a:t>
            </a:r>
            <a:endParaRPr sz="1200" dirty="0">
              <a:latin typeface="Calibri"/>
              <a:cs typeface="Calibri"/>
            </a:endParaRPr>
          </a:p>
        </p:txBody>
      </p:sp>
      <p:sp>
        <p:nvSpPr>
          <p:cNvPr id="9" name="object 9"/>
          <p:cNvSpPr txBox="1"/>
          <p:nvPr/>
        </p:nvSpPr>
        <p:spPr>
          <a:xfrm>
            <a:off x="7559300" y="1793133"/>
            <a:ext cx="1660900" cy="1154162"/>
          </a:xfrm>
          <a:prstGeom prst="rect">
            <a:avLst/>
          </a:prstGeom>
        </p:spPr>
        <p:txBody>
          <a:bodyPr vert="horz" wrap="square" lIns="0" tIns="0" rIns="0" bIns="0" rtlCol="0">
            <a:spAutoFit/>
          </a:bodyPr>
          <a:lstStyle/>
          <a:p>
            <a:pPr marL="16510">
              <a:lnSpc>
                <a:spcPct val="100000"/>
              </a:lnSpc>
            </a:pPr>
            <a:r>
              <a:rPr sz="1000" dirty="0">
                <a:solidFill>
                  <a:srgbClr val="3C3C3B"/>
                </a:solidFill>
                <a:latin typeface="Calibri"/>
                <a:cs typeface="Calibri"/>
              </a:rPr>
              <a:t>SECTIONS - </a:t>
            </a:r>
            <a:r>
              <a:rPr lang="uk-UA" sz="1000" dirty="0" smtClean="0">
                <a:solidFill>
                  <a:srgbClr val="706F6F"/>
                </a:solidFill>
                <a:latin typeface="Calibri"/>
                <a:cs typeface="Calibri"/>
              </a:rPr>
              <a:t>СЕЧЕНИЯ</a:t>
            </a:r>
            <a:endParaRPr sz="1000" dirty="0">
              <a:latin typeface="Calibri"/>
              <a:cs typeface="Calibri"/>
            </a:endParaRPr>
          </a:p>
          <a:p>
            <a:pPr marL="16510">
              <a:lnSpc>
                <a:spcPct val="100000"/>
              </a:lnSpc>
            </a:pPr>
            <a:r>
              <a:rPr sz="1000" dirty="0">
                <a:solidFill>
                  <a:srgbClr val="3C3C3B"/>
                </a:solidFill>
                <a:latin typeface="Calibri"/>
                <a:cs typeface="Calibri"/>
              </a:rPr>
              <a:t>48 x 20 mm</a:t>
            </a:r>
            <a:endParaRPr sz="1000" dirty="0">
              <a:latin typeface="Calibri"/>
              <a:cs typeface="Calibri"/>
            </a:endParaRPr>
          </a:p>
          <a:p>
            <a:pPr>
              <a:lnSpc>
                <a:spcPct val="100000"/>
              </a:lnSpc>
              <a:spcBef>
                <a:spcPts val="50"/>
              </a:spcBef>
            </a:pPr>
            <a:endParaRPr sz="1000" dirty="0">
              <a:latin typeface="Times New Roman"/>
              <a:cs typeface="Times New Roman"/>
            </a:endParaRPr>
          </a:p>
          <a:p>
            <a:pPr marL="16510">
              <a:lnSpc>
                <a:spcPct val="100000"/>
              </a:lnSpc>
            </a:pPr>
            <a:r>
              <a:rPr sz="1000" dirty="0">
                <a:solidFill>
                  <a:srgbClr val="3C3C3B"/>
                </a:solidFill>
                <a:latin typeface="Calibri"/>
                <a:cs typeface="Calibri"/>
              </a:rPr>
              <a:t>MATERIALS - </a:t>
            </a:r>
            <a:r>
              <a:rPr lang="uk-UA" sz="1000" dirty="0" smtClean="0">
                <a:solidFill>
                  <a:srgbClr val="706F6F"/>
                </a:solidFill>
                <a:latin typeface="Calibri"/>
                <a:cs typeface="Calibri"/>
              </a:rPr>
              <a:t>МАТЕРИАЛЫ</a:t>
            </a:r>
            <a:r>
              <a:rPr sz="1000" dirty="0" smtClean="0">
                <a:solidFill>
                  <a:srgbClr val="706F6F"/>
                </a:solidFill>
                <a:latin typeface="Calibri"/>
                <a:cs typeface="Calibri"/>
              </a:rPr>
              <a:t>:</a:t>
            </a:r>
            <a:endParaRPr sz="1000" dirty="0">
              <a:latin typeface="Calibri"/>
              <a:cs typeface="Calibri"/>
            </a:endParaRPr>
          </a:p>
          <a:p>
            <a:pPr marL="16510">
              <a:lnSpc>
                <a:spcPct val="100000"/>
              </a:lnSpc>
            </a:pPr>
            <a:r>
              <a:rPr sz="1000" dirty="0" err="1">
                <a:solidFill>
                  <a:srgbClr val="3C3C3B"/>
                </a:solidFill>
                <a:latin typeface="Calibri"/>
                <a:cs typeface="Calibri"/>
              </a:rPr>
              <a:t>Aluminium</a:t>
            </a:r>
            <a:r>
              <a:rPr sz="1000" dirty="0">
                <a:solidFill>
                  <a:srgbClr val="3C3C3B"/>
                </a:solidFill>
                <a:latin typeface="Calibri"/>
                <a:cs typeface="Calibri"/>
              </a:rPr>
              <a:t> </a:t>
            </a:r>
            <a:r>
              <a:rPr lang="uk-UA" sz="1000" dirty="0" smtClean="0">
                <a:solidFill>
                  <a:srgbClr val="3C3C3B"/>
                </a:solidFill>
                <a:latin typeface="Calibri"/>
                <a:cs typeface="Calibri"/>
              </a:rPr>
              <a:t>–</a:t>
            </a:r>
            <a:r>
              <a:rPr sz="1000" dirty="0" smtClean="0">
                <a:solidFill>
                  <a:srgbClr val="3C3C3B"/>
                </a:solidFill>
                <a:latin typeface="Calibri"/>
                <a:cs typeface="Calibri"/>
              </a:rPr>
              <a:t> </a:t>
            </a:r>
            <a:r>
              <a:rPr lang="ru-RU" sz="1000" dirty="0" smtClean="0">
                <a:solidFill>
                  <a:srgbClr val="706F6F"/>
                </a:solidFill>
                <a:latin typeface="Calibri"/>
                <a:cs typeface="Calibri"/>
              </a:rPr>
              <a:t>Алюминий</a:t>
            </a:r>
            <a:endParaRPr sz="1000" dirty="0">
              <a:latin typeface="Calibri"/>
              <a:cs typeface="Calibri"/>
            </a:endParaRPr>
          </a:p>
          <a:p>
            <a:pPr marL="12700">
              <a:lnSpc>
                <a:spcPts val="2030"/>
              </a:lnSpc>
              <a:spcBef>
                <a:spcPts val="275"/>
              </a:spcBef>
            </a:pPr>
            <a:r>
              <a:rPr sz="1750" b="1" dirty="0">
                <a:solidFill>
                  <a:srgbClr val="E5007D"/>
                </a:solidFill>
                <a:latin typeface="Calibri"/>
                <a:cs typeface="Calibri"/>
              </a:rPr>
              <a:t>BIM</a:t>
            </a:r>
            <a:endParaRPr sz="1750" dirty="0">
              <a:latin typeface="Calibri"/>
              <a:cs typeface="Calibri"/>
            </a:endParaRPr>
          </a:p>
          <a:p>
            <a:pPr marL="31750">
              <a:lnSpc>
                <a:spcPts val="590"/>
              </a:lnSpc>
            </a:pPr>
            <a:r>
              <a:rPr sz="550" b="1" dirty="0">
                <a:solidFill>
                  <a:srgbClr val="575756"/>
                </a:solidFill>
                <a:latin typeface="Calibri"/>
                <a:cs typeface="Calibri"/>
              </a:rPr>
              <a:t>AVAILABLE</a:t>
            </a:r>
            <a:endParaRPr sz="550" dirty="0">
              <a:latin typeface="Calibri"/>
              <a:cs typeface="Calibri"/>
            </a:endParaRPr>
          </a:p>
        </p:txBody>
      </p:sp>
      <p:sp>
        <p:nvSpPr>
          <p:cNvPr id="10" name="object 10"/>
          <p:cNvSpPr txBox="1"/>
          <p:nvPr/>
        </p:nvSpPr>
        <p:spPr>
          <a:xfrm>
            <a:off x="8078771" y="7217222"/>
            <a:ext cx="2173931" cy="184666"/>
          </a:xfrm>
          <a:prstGeom prst="rect">
            <a:avLst/>
          </a:prstGeom>
        </p:spPr>
        <p:txBody>
          <a:bodyPr vert="horz" wrap="square" lIns="0" tIns="0" rIns="0" bIns="0" rtlCol="0">
            <a:spAutoFit/>
          </a:bodyPr>
          <a:lstStyle/>
          <a:p>
            <a:pPr marL="12700" algn="r">
              <a:lnSpc>
                <a:spcPct val="100000"/>
              </a:lnSpc>
            </a:pPr>
            <a:r>
              <a:rPr sz="1200" b="1" dirty="0">
                <a:solidFill>
                  <a:srgbClr val="E5007D"/>
                </a:solidFill>
                <a:latin typeface="Calibri"/>
                <a:cs typeface="Calibri"/>
              </a:rPr>
              <a:t>67 IAM Design </a:t>
            </a:r>
            <a:r>
              <a:rPr sz="1200" dirty="0">
                <a:solidFill>
                  <a:srgbClr val="706F6F"/>
                </a:solidFill>
                <a:latin typeface="Calibri"/>
                <a:cs typeface="Calibri"/>
              </a:rPr>
              <a:t>Railing Collection</a:t>
            </a:r>
            <a:endParaRPr sz="1200">
              <a:latin typeface="Calibri"/>
              <a:cs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03172" y="7217222"/>
            <a:ext cx="1949566" cy="184666"/>
          </a:xfrm>
          <a:prstGeom prst="rect">
            <a:avLst/>
          </a:prstGeom>
        </p:spPr>
        <p:txBody>
          <a:bodyPr vert="horz" wrap="square" lIns="0" tIns="0" rIns="0" bIns="0" rtlCol="0">
            <a:spAutoFit/>
          </a:bodyPr>
          <a:lstStyle/>
          <a:p>
            <a:pPr marL="12700" algn="r">
              <a:lnSpc>
                <a:spcPct val="100000"/>
              </a:lnSpc>
            </a:pPr>
            <a:r>
              <a:rPr sz="1200" b="1" dirty="0">
                <a:solidFill>
                  <a:srgbClr val="E5007D"/>
                </a:solidFill>
                <a:latin typeface="Calibri"/>
                <a:cs typeface="Calibri"/>
              </a:rPr>
              <a:t>5 IAM Design </a:t>
            </a:r>
            <a:r>
              <a:rPr sz="120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33133" y="457212"/>
            <a:ext cx="3738141"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26573" y="458711"/>
            <a:ext cx="9840253" cy="430887"/>
          </a:xfrm>
          <a:prstGeom prst="rect">
            <a:avLst/>
          </a:prstGeom>
        </p:spPr>
        <p:txBody>
          <a:bodyPr vert="horz" wrap="square" lIns="0" tIns="0" rIns="0" bIns="0" rtlCol="0">
            <a:spAutoFit/>
          </a:bodyPr>
          <a:lstStyle/>
          <a:p>
            <a:pPr marL="8208963" indent="-4175125" algn="r">
              <a:lnSpc>
                <a:spcPct val="100000"/>
              </a:lnSpc>
            </a:pPr>
            <a:r>
              <a:rPr sz="2800" dirty="0">
                <a:solidFill>
                  <a:schemeClr val="bg1">
                    <a:lumMod val="50000"/>
                  </a:schemeClr>
                </a:solidFill>
                <a:latin typeface="Futura Bk BT" panose="020B0502020204020303" pitchFamily="34" charset="0"/>
              </a:rPr>
              <a:t>GLASS-U</a:t>
            </a:r>
          </a:p>
        </p:txBody>
      </p:sp>
      <p:sp>
        <p:nvSpPr>
          <p:cNvPr id="5" name="object 5"/>
          <p:cNvSpPr txBox="1"/>
          <p:nvPr/>
        </p:nvSpPr>
        <p:spPr>
          <a:xfrm>
            <a:off x="4523299" y="2633505"/>
            <a:ext cx="2480945" cy="759375"/>
          </a:xfrm>
          <a:prstGeom prst="rect">
            <a:avLst/>
          </a:prstGeom>
        </p:spPr>
        <p:txBody>
          <a:bodyPr vert="horz" wrap="square" lIns="0" tIns="0" rIns="0" bIns="0" rtlCol="0">
            <a:spAutoFit/>
          </a:bodyPr>
          <a:lstStyle/>
          <a:p>
            <a:pPr marL="12700">
              <a:lnSpc>
                <a:spcPct val="100000"/>
              </a:lnSpc>
            </a:pPr>
            <a:r>
              <a:rPr sz="800" dirty="0">
                <a:solidFill>
                  <a:schemeClr val="tx1">
                    <a:lumMod val="75000"/>
                    <a:lumOff val="25000"/>
                  </a:schemeClr>
                </a:solidFill>
                <a:latin typeface="Calibri"/>
                <a:cs typeface="Calibri"/>
              </a:rPr>
              <a:t>Maximum versatility</a:t>
            </a:r>
          </a:p>
          <a:p>
            <a:pPr marL="12700" marR="5080">
              <a:lnSpc>
                <a:spcPts val="1000"/>
              </a:lnSpc>
            </a:pPr>
            <a:r>
              <a:rPr sz="800" dirty="0">
                <a:solidFill>
                  <a:schemeClr val="tx1">
                    <a:lumMod val="75000"/>
                    <a:lumOff val="25000"/>
                  </a:schemeClr>
                </a:solidFill>
                <a:latin typeface="Calibri"/>
                <a:cs typeface="Calibri"/>
              </a:rPr>
              <a:t>The elegant minimal design makes Glass-U systems suitable for any type of environment, from the most modern to the most classic. At the same time, the wide range of accessories makes it possible to meet all the technical and construction requirements.</a:t>
            </a:r>
          </a:p>
        </p:txBody>
      </p:sp>
      <p:sp>
        <p:nvSpPr>
          <p:cNvPr id="6" name="object 6"/>
          <p:cNvSpPr txBox="1"/>
          <p:nvPr/>
        </p:nvSpPr>
        <p:spPr>
          <a:xfrm>
            <a:off x="7918101" y="1279319"/>
            <a:ext cx="2330173" cy="380361"/>
          </a:xfrm>
          <a:prstGeom prst="rect">
            <a:avLst/>
          </a:prstGeom>
        </p:spPr>
        <p:txBody>
          <a:bodyPr vert="horz" wrap="square" lIns="0" tIns="0" rIns="0" bIns="0" rtlCol="0">
            <a:spAutoFit/>
          </a:bodyPr>
          <a:lstStyle/>
          <a:p>
            <a:pPr marL="12700" marR="5080" indent="173355" algn="r">
              <a:lnSpc>
                <a:spcPct val="103299"/>
              </a:lnSpc>
            </a:pPr>
            <a:r>
              <a:rPr sz="1200" dirty="0">
                <a:solidFill>
                  <a:srgbClr val="3C3C3B"/>
                </a:solidFill>
                <a:latin typeface="Calibri"/>
                <a:cs typeface="Calibri"/>
              </a:rPr>
              <a:t>THE FRAMELESS </a:t>
            </a:r>
            <a:r>
              <a:rPr sz="1200" dirty="0" smtClean="0">
                <a:solidFill>
                  <a:srgbClr val="3C3C3B"/>
                </a:solidFill>
                <a:latin typeface="Calibri"/>
                <a:cs typeface="Calibri"/>
              </a:rPr>
              <a:t>RAILING</a:t>
            </a:r>
            <a:endParaRPr lang="en-US" sz="1200" dirty="0" smtClean="0">
              <a:solidFill>
                <a:srgbClr val="3C3C3B"/>
              </a:solidFill>
              <a:latin typeface="Calibri"/>
              <a:cs typeface="Calibri"/>
            </a:endParaRPr>
          </a:p>
          <a:p>
            <a:pPr marL="12700" marR="5080" indent="173355" algn="r">
              <a:lnSpc>
                <a:spcPct val="103299"/>
              </a:lnSpc>
            </a:pPr>
            <a:r>
              <a:rPr lang="uk-UA" sz="1200" dirty="0" smtClean="0">
                <a:solidFill>
                  <a:srgbClr val="706F6F"/>
                </a:solidFill>
                <a:latin typeface="Calibri"/>
                <a:cs typeface="Calibri"/>
              </a:rPr>
              <a:t>БЕСКАРКАСНЫЕ ИЗГОРОДИ</a:t>
            </a:r>
            <a:endParaRPr sz="1200" dirty="0">
              <a:latin typeface="Calibri"/>
              <a:cs typeface="Calibri"/>
            </a:endParaRPr>
          </a:p>
        </p:txBody>
      </p:sp>
      <p:sp>
        <p:nvSpPr>
          <p:cNvPr id="7" name="object 7"/>
          <p:cNvSpPr txBox="1"/>
          <p:nvPr/>
        </p:nvSpPr>
        <p:spPr>
          <a:xfrm>
            <a:off x="7770659" y="2633505"/>
            <a:ext cx="2477135" cy="861774"/>
          </a:xfrm>
          <a:prstGeom prst="rect">
            <a:avLst/>
          </a:prstGeom>
        </p:spPr>
        <p:txBody>
          <a:bodyPr vert="horz" wrap="square" lIns="0" tIns="0" rIns="0" bIns="0" rtlCol="0">
            <a:spAutoFit/>
          </a:bodyPr>
          <a:lstStyle/>
          <a:p>
            <a:pPr marL="12700" algn="just">
              <a:lnSpc>
                <a:spcPct val="100000"/>
              </a:lnSpc>
            </a:pPr>
            <a:r>
              <a:rPr lang="uk-UA" sz="800" dirty="0" err="1">
                <a:solidFill>
                  <a:schemeClr val="bg1">
                    <a:lumMod val="50000"/>
                  </a:schemeClr>
                </a:solidFill>
                <a:latin typeface="Calibri" panose="020F0502020204030204" pitchFamily="34" charset="0"/>
              </a:rPr>
              <a:t>Максимальное</a:t>
            </a:r>
            <a:r>
              <a:rPr lang="uk-UA" sz="800" dirty="0">
                <a:solidFill>
                  <a:schemeClr val="bg1">
                    <a:lumMod val="50000"/>
                  </a:schemeClr>
                </a:solidFill>
                <a:latin typeface="Calibri" panose="020F0502020204030204" pitchFamily="34" charset="0"/>
              </a:rPr>
              <a:t> </a:t>
            </a:r>
            <a:r>
              <a:rPr lang="uk-UA" sz="800" dirty="0" err="1" smtClean="0">
                <a:solidFill>
                  <a:schemeClr val="bg1">
                    <a:lumMod val="50000"/>
                  </a:schemeClr>
                </a:solidFill>
                <a:latin typeface="Calibri" panose="020F0502020204030204" pitchFamily="34" charset="0"/>
              </a:rPr>
              <a:t>разнообразие</a:t>
            </a:r>
            <a:endParaRPr lang="uk-UA" sz="800" dirty="0" smtClean="0">
              <a:solidFill>
                <a:schemeClr val="bg1">
                  <a:lumMod val="50000"/>
                </a:schemeClr>
              </a:solidFill>
              <a:latin typeface="Calibri" panose="020F0502020204030204" pitchFamily="34" charset="0"/>
            </a:endParaRPr>
          </a:p>
          <a:p>
            <a:pPr marL="12700" algn="just">
              <a:lnSpc>
                <a:spcPct val="100000"/>
              </a:lnSpc>
            </a:pPr>
            <a:r>
              <a:rPr lang="ru-RU" sz="800" dirty="0">
                <a:solidFill>
                  <a:schemeClr val="bg1">
                    <a:lumMod val="50000"/>
                  </a:schemeClr>
                </a:solidFill>
                <a:latin typeface="Calibri" panose="020F0502020204030204" pitchFamily="34" charset="0"/>
              </a:rPr>
              <a:t>Благодаря элегантному </a:t>
            </a:r>
            <a:r>
              <a:rPr lang="ru-RU" sz="800" dirty="0" err="1">
                <a:solidFill>
                  <a:schemeClr val="bg1">
                    <a:lumMod val="50000"/>
                  </a:schemeClr>
                </a:solidFill>
                <a:latin typeface="Calibri" panose="020F0502020204030204" pitchFamily="34" charset="0"/>
              </a:rPr>
              <a:t>минималистичному</a:t>
            </a:r>
            <a:r>
              <a:rPr lang="ru-RU" sz="800" dirty="0">
                <a:solidFill>
                  <a:schemeClr val="bg1">
                    <a:lumMod val="50000"/>
                  </a:schemeClr>
                </a:solidFill>
                <a:latin typeface="Calibri" panose="020F0502020204030204" pitchFamily="34" charset="0"/>
              </a:rPr>
              <a:t> дизайну, системы </a:t>
            </a:r>
            <a:r>
              <a:rPr lang="ru-RU" sz="800" dirty="0" err="1">
                <a:solidFill>
                  <a:schemeClr val="bg1">
                    <a:lumMod val="50000"/>
                  </a:schemeClr>
                </a:solidFill>
                <a:latin typeface="Calibri" panose="020F0502020204030204" pitchFamily="34" charset="0"/>
              </a:rPr>
              <a:t>Glass</a:t>
            </a:r>
            <a:r>
              <a:rPr lang="ru-RU" sz="800" dirty="0">
                <a:solidFill>
                  <a:schemeClr val="bg1">
                    <a:lumMod val="50000"/>
                  </a:schemeClr>
                </a:solidFill>
                <a:latin typeface="Calibri" panose="020F0502020204030204" pitchFamily="34" charset="0"/>
              </a:rPr>
              <a:t>-U подходят для любого интерьера, от самого современного до классического. В то же время широкий ассортимент комплектующих позволяет удовлетворить все технические и строительные требования.</a:t>
            </a:r>
            <a:endParaRPr sz="800" dirty="0">
              <a:solidFill>
                <a:schemeClr val="bg1">
                  <a:lumMod val="50000"/>
                </a:schemeClr>
              </a:solidFill>
              <a:latin typeface="Calibri" panose="020F0502020204030204" pitchFamily="34" charset="0"/>
              <a:cs typeface="Calibri"/>
            </a:endParaRPr>
          </a:p>
        </p:txBody>
      </p:sp>
      <p:sp>
        <p:nvSpPr>
          <p:cNvPr id="8" name="object 8"/>
          <p:cNvSpPr/>
          <p:nvPr/>
        </p:nvSpPr>
        <p:spPr>
          <a:xfrm>
            <a:off x="4535995" y="3762006"/>
            <a:ext cx="5698807" cy="334079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954882" cy="184666"/>
          </a:xfrm>
          <a:prstGeom prst="rect">
            <a:avLst/>
          </a:prstGeom>
        </p:spPr>
        <p:txBody>
          <a:bodyPr vert="horz" wrap="square" lIns="0" tIns="0" rIns="0" bIns="0" rtlCol="0">
            <a:spAutoFit/>
          </a:bodyPr>
          <a:lstStyle/>
          <a:p>
            <a:pPr marL="12700">
              <a:lnSpc>
                <a:spcPct val="100000"/>
              </a:lnSpc>
            </a:pPr>
            <a:r>
              <a:rPr sz="1200" b="1" dirty="0">
                <a:solidFill>
                  <a:srgbClr val="E5007D"/>
                </a:solidFill>
                <a:latin typeface="Calibri"/>
                <a:cs typeface="Calibri"/>
              </a:rPr>
              <a:t>68 IAM Design </a:t>
            </a:r>
            <a:r>
              <a:rPr sz="120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187"/>
            <a:ext cx="6939394" cy="32833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3812590"/>
            <a:ext cx="4227360" cy="32902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756568" y="3812590"/>
            <a:ext cx="2640025" cy="329021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459192" y="3812590"/>
            <a:ext cx="2775610" cy="329021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563160" y="1621980"/>
            <a:ext cx="2595570" cy="2180084"/>
          </a:xfrm>
          <a:prstGeom prst="rect">
            <a:avLst/>
          </a:prstGeom>
        </p:spPr>
        <p:txBody>
          <a:bodyPr vert="horz" wrap="square" lIns="0" tIns="0" rIns="0" bIns="0" rtlCol="0">
            <a:spAutoFit/>
          </a:bodyPr>
          <a:lstStyle/>
          <a:p>
            <a:pPr marL="12700" marR="812165">
              <a:lnSpc>
                <a:spcPct val="100000"/>
              </a:lnSpc>
            </a:pPr>
            <a:r>
              <a:rPr sz="1000" dirty="0">
                <a:solidFill>
                  <a:srgbClr val="3C3C3B"/>
                </a:solidFill>
                <a:latin typeface="Calibri"/>
                <a:cs typeface="Calibri"/>
              </a:rPr>
              <a:t>SECTIONS - </a:t>
            </a:r>
            <a:r>
              <a:rPr lang="uk-UA" sz="1000" dirty="0" smtClean="0">
                <a:solidFill>
                  <a:srgbClr val="706F6F"/>
                </a:solidFill>
                <a:latin typeface="Calibri"/>
                <a:cs typeface="Calibri"/>
              </a:rPr>
              <a:t>СЕЧЕНИЯ</a:t>
            </a:r>
            <a:r>
              <a:rPr sz="1000" dirty="0" smtClean="0">
                <a:solidFill>
                  <a:srgbClr val="706F6F"/>
                </a:solidFill>
                <a:latin typeface="Calibri"/>
                <a:cs typeface="Calibri"/>
              </a:rPr>
              <a:t> </a:t>
            </a:r>
            <a:endParaRPr lang="ru-RU" sz="1000" dirty="0" smtClean="0">
              <a:solidFill>
                <a:srgbClr val="706F6F"/>
              </a:solidFill>
              <a:latin typeface="Calibri"/>
              <a:cs typeface="Calibri"/>
            </a:endParaRPr>
          </a:p>
          <a:p>
            <a:pPr marL="12700" marR="812165">
              <a:lnSpc>
                <a:spcPct val="100000"/>
              </a:lnSpc>
            </a:pPr>
            <a:r>
              <a:rPr sz="1000" dirty="0" smtClean="0">
                <a:solidFill>
                  <a:srgbClr val="3C3C3B"/>
                </a:solidFill>
                <a:latin typeface="Calibri"/>
                <a:cs typeface="Calibri"/>
              </a:rPr>
              <a:t>42,4 </a:t>
            </a:r>
            <a:r>
              <a:rPr sz="1000" dirty="0">
                <a:solidFill>
                  <a:srgbClr val="3C3C3B"/>
                </a:solidFill>
                <a:latin typeface="Calibri"/>
                <a:cs typeface="Calibri"/>
              </a:rPr>
              <a:t>- 48 mm</a:t>
            </a:r>
            <a:endParaRPr sz="1000" dirty="0">
              <a:latin typeface="Calibri"/>
              <a:cs typeface="Calibri"/>
            </a:endParaRPr>
          </a:p>
          <a:p>
            <a:pPr>
              <a:lnSpc>
                <a:spcPct val="100000"/>
              </a:lnSpc>
              <a:spcBef>
                <a:spcPts val="50"/>
              </a:spcBef>
            </a:pPr>
            <a:endParaRPr sz="1000" dirty="0">
              <a:latin typeface="Times New Roman"/>
              <a:cs typeface="Times New Roman"/>
            </a:endParaRPr>
          </a:p>
          <a:p>
            <a:pPr marL="12700">
              <a:lnSpc>
                <a:spcPct val="100000"/>
              </a:lnSpc>
            </a:pPr>
            <a:r>
              <a:rPr sz="1000" dirty="0">
                <a:solidFill>
                  <a:srgbClr val="3C3C3B"/>
                </a:solidFill>
                <a:latin typeface="Calibri"/>
                <a:cs typeface="Calibri"/>
              </a:rPr>
              <a:t>MATERIALS - </a:t>
            </a:r>
            <a:r>
              <a:rPr lang="uk-UA" sz="1000" dirty="0" smtClean="0">
                <a:solidFill>
                  <a:srgbClr val="706F6F"/>
                </a:solidFill>
                <a:latin typeface="Calibri"/>
                <a:cs typeface="Calibri"/>
              </a:rPr>
              <a:t>МАТЕРИАЛЫ</a:t>
            </a:r>
            <a:r>
              <a:rPr sz="1000" dirty="0" smtClean="0">
                <a:solidFill>
                  <a:srgbClr val="706F6F"/>
                </a:solidFill>
                <a:latin typeface="Calibri"/>
                <a:cs typeface="Calibri"/>
              </a:rPr>
              <a:t>:</a:t>
            </a:r>
            <a:endParaRPr sz="1000" dirty="0">
              <a:latin typeface="Calibri"/>
              <a:cs typeface="Calibri"/>
            </a:endParaRPr>
          </a:p>
          <a:p>
            <a:pPr marL="12700" marR="5080">
              <a:lnSpc>
                <a:spcPct val="100000"/>
              </a:lnSpc>
            </a:pPr>
            <a:r>
              <a:rPr sz="1000" dirty="0">
                <a:solidFill>
                  <a:srgbClr val="3C3C3B"/>
                </a:solidFill>
                <a:latin typeface="Calibri"/>
                <a:cs typeface="Calibri"/>
              </a:rPr>
              <a:t>Stainless steel </a:t>
            </a:r>
            <a:r>
              <a:rPr sz="1000" dirty="0">
                <a:solidFill>
                  <a:srgbClr val="706F6F"/>
                </a:solidFill>
                <a:latin typeface="Calibri"/>
                <a:cs typeface="Calibri"/>
              </a:rPr>
              <a:t>- </a:t>
            </a:r>
            <a:r>
              <a:rPr lang="uk-UA" sz="1000" dirty="0" err="1" smtClean="0">
                <a:solidFill>
                  <a:srgbClr val="706F6F"/>
                </a:solidFill>
                <a:latin typeface="Calibri"/>
                <a:cs typeface="Calibri"/>
              </a:rPr>
              <a:t>Нержавеющая</a:t>
            </a:r>
            <a:r>
              <a:rPr lang="uk-UA" sz="1000" dirty="0" smtClean="0">
                <a:solidFill>
                  <a:srgbClr val="706F6F"/>
                </a:solidFill>
                <a:latin typeface="Calibri"/>
                <a:cs typeface="Calibri"/>
              </a:rPr>
              <a:t> сталь </a:t>
            </a:r>
            <a:r>
              <a:rPr sz="1000" dirty="0" smtClean="0">
                <a:solidFill>
                  <a:srgbClr val="3C3C3B"/>
                </a:solidFill>
                <a:latin typeface="Calibri"/>
                <a:cs typeface="Calibri"/>
              </a:rPr>
              <a:t>AISI </a:t>
            </a:r>
            <a:r>
              <a:rPr sz="1000" dirty="0">
                <a:solidFill>
                  <a:srgbClr val="3C3C3B"/>
                </a:solidFill>
                <a:latin typeface="Calibri"/>
                <a:cs typeface="Calibri"/>
              </a:rPr>
              <a:t>304 Stainless steel </a:t>
            </a:r>
            <a:r>
              <a:rPr sz="1000" dirty="0">
                <a:solidFill>
                  <a:srgbClr val="706F6F"/>
                </a:solidFill>
                <a:latin typeface="Calibri"/>
                <a:cs typeface="Calibri"/>
              </a:rPr>
              <a:t>- </a:t>
            </a:r>
            <a:r>
              <a:rPr lang="uk-UA" sz="1000" dirty="0" err="1" smtClean="0">
                <a:solidFill>
                  <a:srgbClr val="706F6F"/>
                </a:solidFill>
                <a:latin typeface="Calibri"/>
                <a:cs typeface="Calibri"/>
              </a:rPr>
              <a:t>Нержавеющая</a:t>
            </a:r>
            <a:r>
              <a:rPr lang="uk-UA" sz="1000" dirty="0" smtClean="0">
                <a:solidFill>
                  <a:srgbClr val="706F6F"/>
                </a:solidFill>
                <a:latin typeface="Calibri"/>
                <a:cs typeface="Calibri"/>
              </a:rPr>
              <a:t> сталь </a:t>
            </a:r>
            <a:r>
              <a:rPr sz="1000" dirty="0" smtClean="0">
                <a:solidFill>
                  <a:srgbClr val="3C3C3B"/>
                </a:solidFill>
                <a:latin typeface="Calibri"/>
                <a:cs typeface="Calibri"/>
              </a:rPr>
              <a:t>AISI </a:t>
            </a:r>
            <a:r>
              <a:rPr sz="1000" dirty="0">
                <a:solidFill>
                  <a:srgbClr val="3C3C3B"/>
                </a:solidFill>
                <a:latin typeface="Calibri"/>
                <a:cs typeface="Calibri"/>
              </a:rPr>
              <a:t>316</a:t>
            </a:r>
            <a:endParaRPr sz="1000" dirty="0">
              <a:latin typeface="Calibri"/>
              <a:cs typeface="Calibri"/>
            </a:endParaRPr>
          </a:p>
          <a:p>
            <a:pPr>
              <a:lnSpc>
                <a:spcPct val="100000"/>
              </a:lnSpc>
              <a:spcBef>
                <a:spcPts val="50"/>
              </a:spcBef>
            </a:pPr>
            <a:endParaRPr sz="1000" dirty="0">
              <a:latin typeface="Times New Roman"/>
              <a:cs typeface="Times New Roman"/>
            </a:endParaRPr>
          </a:p>
          <a:p>
            <a:pPr marL="12700">
              <a:lnSpc>
                <a:spcPct val="100000"/>
              </a:lnSpc>
            </a:pPr>
            <a:r>
              <a:rPr sz="1000" dirty="0">
                <a:solidFill>
                  <a:srgbClr val="3C3C3B"/>
                </a:solidFill>
                <a:latin typeface="Calibri"/>
                <a:cs typeface="Calibri"/>
              </a:rPr>
              <a:t>FINISHES - </a:t>
            </a:r>
            <a:r>
              <a:rPr lang="uk-UA" sz="1000" dirty="0" smtClean="0">
                <a:solidFill>
                  <a:srgbClr val="706F6F"/>
                </a:solidFill>
                <a:latin typeface="Calibri"/>
                <a:cs typeface="Calibri"/>
              </a:rPr>
              <a:t>ПОКРЫТИЯ</a:t>
            </a:r>
            <a:endParaRPr sz="1000" dirty="0">
              <a:latin typeface="Calibri"/>
              <a:cs typeface="Calibri"/>
            </a:endParaRPr>
          </a:p>
          <a:p>
            <a:pPr marL="12700" marR="254000">
              <a:lnSpc>
                <a:spcPct val="100000"/>
              </a:lnSpc>
            </a:pPr>
            <a:r>
              <a:rPr sz="1000" dirty="0">
                <a:solidFill>
                  <a:srgbClr val="3C3C3B"/>
                </a:solidFill>
                <a:latin typeface="Calibri"/>
                <a:cs typeface="Calibri"/>
              </a:rPr>
              <a:t>Satin finish - </a:t>
            </a:r>
            <a:r>
              <a:rPr lang="uk-UA" sz="1000" dirty="0" err="1" smtClean="0">
                <a:solidFill>
                  <a:srgbClr val="706F6F"/>
                </a:solidFill>
                <a:latin typeface="Calibri"/>
                <a:cs typeface="Calibri"/>
              </a:rPr>
              <a:t>Атласное</a:t>
            </a:r>
            <a:r>
              <a:rPr sz="1000" dirty="0" smtClean="0">
                <a:solidFill>
                  <a:srgbClr val="706F6F"/>
                </a:solidFill>
                <a:latin typeface="Calibri"/>
                <a:cs typeface="Calibri"/>
              </a:rPr>
              <a:t> </a:t>
            </a:r>
            <a:r>
              <a:rPr sz="1000" dirty="0">
                <a:solidFill>
                  <a:srgbClr val="3C3C3B"/>
                </a:solidFill>
                <a:latin typeface="Calibri"/>
                <a:cs typeface="Calibri"/>
              </a:rPr>
              <a:t>G 600 </a:t>
            </a:r>
            <a:endParaRPr lang="ru-RU" sz="1000" dirty="0" smtClean="0">
              <a:solidFill>
                <a:srgbClr val="3C3C3B"/>
              </a:solidFill>
              <a:latin typeface="Calibri"/>
              <a:cs typeface="Calibri"/>
            </a:endParaRPr>
          </a:p>
          <a:p>
            <a:pPr marL="12700" marR="254000">
              <a:lnSpc>
                <a:spcPct val="100000"/>
              </a:lnSpc>
            </a:pPr>
            <a:r>
              <a:rPr sz="1000" dirty="0" smtClean="0">
                <a:solidFill>
                  <a:srgbClr val="3C3C3B"/>
                </a:solidFill>
                <a:latin typeface="Calibri"/>
                <a:cs typeface="Calibri"/>
              </a:rPr>
              <a:t>Mirror </a:t>
            </a:r>
            <a:r>
              <a:rPr sz="1000" dirty="0">
                <a:solidFill>
                  <a:srgbClr val="3C3C3B"/>
                </a:solidFill>
                <a:latin typeface="Calibri"/>
                <a:cs typeface="Calibri"/>
              </a:rPr>
              <a:t>polished - </a:t>
            </a:r>
            <a:r>
              <a:rPr lang="uk-UA" sz="1000" dirty="0" err="1" smtClean="0">
                <a:solidFill>
                  <a:srgbClr val="706F6F"/>
                </a:solidFill>
                <a:latin typeface="Calibri"/>
                <a:cs typeface="Calibri"/>
              </a:rPr>
              <a:t>Зеркальное</a:t>
            </a:r>
            <a:r>
              <a:rPr sz="1000" dirty="0" smtClean="0">
                <a:solidFill>
                  <a:srgbClr val="706F6F"/>
                </a:solidFill>
                <a:latin typeface="Calibri"/>
                <a:cs typeface="Calibri"/>
              </a:rPr>
              <a:t> </a:t>
            </a:r>
            <a:r>
              <a:rPr sz="1000" dirty="0">
                <a:solidFill>
                  <a:srgbClr val="3C3C3B"/>
                </a:solidFill>
                <a:latin typeface="Calibri"/>
                <a:cs typeface="Calibri"/>
              </a:rPr>
              <a:t>G 1200</a:t>
            </a:r>
            <a:endParaRPr sz="1000" dirty="0">
              <a:latin typeface="Calibri"/>
              <a:cs typeface="Calibri"/>
            </a:endParaRPr>
          </a:p>
          <a:p>
            <a:pPr>
              <a:lnSpc>
                <a:spcPct val="100000"/>
              </a:lnSpc>
            </a:pPr>
            <a:endParaRPr sz="1000" dirty="0">
              <a:latin typeface="Times New Roman"/>
              <a:cs typeface="Times New Roman"/>
            </a:endParaRPr>
          </a:p>
          <a:p>
            <a:pPr>
              <a:lnSpc>
                <a:spcPct val="100000"/>
              </a:lnSpc>
              <a:spcBef>
                <a:spcPts val="53"/>
              </a:spcBef>
            </a:pPr>
            <a:endParaRPr sz="750" dirty="0">
              <a:latin typeface="Times New Roman"/>
              <a:cs typeface="Times New Roman"/>
            </a:endParaRPr>
          </a:p>
          <a:p>
            <a:pPr marL="12700">
              <a:lnSpc>
                <a:spcPts val="2030"/>
              </a:lnSpc>
            </a:pPr>
            <a:r>
              <a:rPr sz="1750" b="1" dirty="0">
                <a:solidFill>
                  <a:srgbClr val="E5007D"/>
                </a:solidFill>
                <a:latin typeface="Calibri"/>
                <a:cs typeface="Calibri"/>
              </a:rPr>
              <a:t>BIM</a:t>
            </a:r>
            <a:endParaRPr sz="1750" dirty="0">
              <a:latin typeface="Calibri"/>
              <a:cs typeface="Calibri"/>
            </a:endParaRPr>
          </a:p>
          <a:p>
            <a:pPr marL="31750">
              <a:lnSpc>
                <a:spcPts val="590"/>
              </a:lnSpc>
            </a:pPr>
            <a:r>
              <a:rPr sz="550" b="1" dirty="0">
                <a:solidFill>
                  <a:srgbClr val="575756"/>
                </a:solidFill>
                <a:latin typeface="Calibri"/>
                <a:cs typeface="Calibri"/>
              </a:rPr>
              <a:t>AVAILABLE</a:t>
            </a:r>
            <a:endParaRPr sz="550" dirty="0">
              <a:latin typeface="Calibri"/>
              <a:cs typeface="Calibri"/>
            </a:endParaRPr>
          </a:p>
        </p:txBody>
      </p:sp>
      <p:sp>
        <p:nvSpPr>
          <p:cNvPr id="8" name="object 8"/>
          <p:cNvSpPr txBox="1">
            <a:spLocks noGrp="1"/>
          </p:cNvSpPr>
          <p:nvPr>
            <p:ph type="title"/>
          </p:nvPr>
        </p:nvSpPr>
        <p:spPr>
          <a:xfrm>
            <a:off x="534670" y="330212"/>
            <a:ext cx="9624060" cy="862544"/>
          </a:xfrm>
          <a:prstGeom prst="rect">
            <a:avLst/>
          </a:prstGeom>
        </p:spPr>
        <p:txBody>
          <a:bodyPr vert="horz" wrap="square" lIns="0" tIns="0" rIns="0" bIns="0" rtlCol="0">
            <a:spAutoFit/>
          </a:bodyPr>
          <a:lstStyle/>
          <a:p>
            <a:pPr marL="6813550" algn="r">
              <a:lnSpc>
                <a:spcPct val="100000"/>
              </a:lnSpc>
            </a:pPr>
            <a:r>
              <a:rPr sz="2800" dirty="0">
                <a:solidFill>
                  <a:schemeClr val="bg1">
                    <a:lumMod val="50000"/>
                  </a:schemeClr>
                </a:solidFill>
              </a:rPr>
              <a:t>ROUND</a:t>
            </a:r>
            <a:endParaRPr sz="3200" dirty="0">
              <a:solidFill>
                <a:schemeClr val="bg1">
                  <a:lumMod val="50000"/>
                </a:schemeClr>
              </a:solidFill>
            </a:endParaRPr>
          </a:p>
          <a:p>
            <a:pPr marL="6813550" marR="5080" algn="r">
              <a:lnSpc>
                <a:spcPct val="103299"/>
              </a:lnSpc>
              <a:spcBef>
                <a:spcPts val="420"/>
              </a:spcBef>
            </a:pPr>
            <a:r>
              <a:rPr sz="1200" dirty="0">
                <a:solidFill>
                  <a:srgbClr val="3C3C3B"/>
                </a:solidFill>
                <a:latin typeface="Calibri"/>
                <a:cs typeface="Calibri"/>
              </a:rPr>
              <a:t>THE MOST KNOWN </a:t>
            </a:r>
            <a:r>
              <a:rPr lang="en-US" sz="1200" dirty="0" smtClean="0">
                <a:solidFill>
                  <a:srgbClr val="3C3C3B"/>
                </a:solidFill>
                <a:latin typeface="Calibri"/>
                <a:cs typeface="Calibri"/>
              </a:rPr>
              <a:t/>
            </a:r>
            <a:br>
              <a:rPr lang="en-US" sz="1200" dirty="0" smtClean="0">
                <a:solidFill>
                  <a:srgbClr val="3C3C3B"/>
                </a:solidFill>
                <a:latin typeface="Calibri"/>
                <a:cs typeface="Calibri"/>
              </a:rPr>
            </a:br>
            <a:r>
              <a:rPr lang="ru-RU" sz="1200" dirty="0" smtClean="0">
                <a:solidFill>
                  <a:schemeClr val="tx1">
                    <a:lumMod val="65000"/>
                    <a:lumOff val="35000"/>
                  </a:schemeClr>
                </a:solidFill>
                <a:latin typeface="Calibri"/>
                <a:cs typeface="Calibri"/>
              </a:rPr>
              <a:t>НАИБОЛЕЕ ИЗВЕСТНЫЙ</a:t>
            </a:r>
            <a:endParaRPr sz="1200" dirty="0">
              <a:solidFill>
                <a:schemeClr val="tx1">
                  <a:lumMod val="65000"/>
                  <a:lumOff val="35000"/>
                </a:schemeClr>
              </a:solidFill>
              <a:latin typeface="Calibri"/>
              <a:cs typeface="Calibri"/>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33295" y="7217222"/>
            <a:ext cx="1919571" cy="184666"/>
          </a:xfrm>
          <a:prstGeom prst="rect">
            <a:avLst/>
          </a:prstGeom>
        </p:spPr>
        <p:txBody>
          <a:bodyPr vert="horz" wrap="square" lIns="0" tIns="0" rIns="0" bIns="0" rtlCol="0">
            <a:spAutoFit/>
          </a:bodyPr>
          <a:lstStyle/>
          <a:p>
            <a:pPr marL="12700" algn="r">
              <a:lnSpc>
                <a:spcPct val="100000"/>
              </a:lnSpc>
            </a:pPr>
            <a:r>
              <a:rPr sz="1200" b="1" dirty="0">
                <a:solidFill>
                  <a:srgbClr val="E5007D"/>
                </a:solidFill>
                <a:latin typeface="Calibri"/>
                <a:cs typeface="Calibri"/>
              </a:rPr>
              <a:t>69 IAM Design </a:t>
            </a:r>
            <a:r>
              <a:rPr sz="120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6939394" cy="328336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295408" y="3812590"/>
            <a:ext cx="6939394" cy="32902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7200" y="3812565"/>
            <a:ext cx="2766212" cy="3290214"/>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534670" y="330212"/>
            <a:ext cx="9624060" cy="862544"/>
          </a:xfrm>
          <a:prstGeom prst="rect">
            <a:avLst/>
          </a:prstGeom>
        </p:spPr>
        <p:txBody>
          <a:bodyPr vert="horz" wrap="square" lIns="0" tIns="0" rIns="0" bIns="0" rtlCol="0">
            <a:spAutoFit/>
          </a:bodyPr>
          <a:lstStyle/>
          <a:p>
            <a:pPr marL="6902450" algn="r">
              <a:lnSpc>
                <a:spcPct val="100000"/>
              </a:lnSpc>
            </a:pPr>
            <a:r>
              <a:rPr sz="2800" dirty="0">
                <a:solidFill>
                  <a:schemeClr val="bg1">
                    <a:lumMod val="50000"/>
                  </a:schemeClr>
                </a:solidFill>
              </a:rPr>
              <a:t>CUBE</a:t>
            </a:r>
            <a:endParaRPr sz="3200" dirty="0">
              <a:solidFill>
                <a:schemeClr val="bg1">
                  <a:lumMod val="50000"/>
                </a:schemeClr>
              </a:solidFill>
            </a:endParaRPr>
          </a:p>
          <a:p>
            <a:pPr marL="6902450" marR="5080" algn="r">
              <a:lnSpc>
                <a:spcPct val="103299"/>
              </a:lnSpc>
              <a:spcBef>
                <a:spcPts val="420"/>
              </a:spcBef>
            </a:pPr>
            <a:r>
              <a:rPr sz="1200" dirty="0">
                <a:solidFill>
                  <a:srgbClr val="3C3C3B"/>
                </a:solidFill>
                <a:latin typeface="Calibri"/>
                <a:cs typeface="Calibri"/>
              </a:rPr>
              <a:t>THE CONTEMPORARY </a:t>
            </a:r>
            <a:r>
              <a:rPr lang="en-US" sz="1200" dirty="0" smtClean="0">
                <a:solidFill>
                  <a:srgbClr val="3C3C3B"/>
                </a:solidFill>
                <a:latin typeface="Calibri"/>
                <a:cs typeface="Calibri"/>
              </a:rPr>
              <a:t/>
            </a:r>
            <a:br>
              <a:rPr lang="en-US" sz="1200" dirty="0" smtClean="0">
                <a:solidFill>
                  <a:srgbClr val="3C3C3B"/>
                </a:solidFill>
                <a:latin typeface="Calibri"/>
                <a:cs typeface="Calibri"/>
              </a:rPr>
            </a:br>
            <a:r>
              <a:rPr lang="ru-RU" sz="1200" dirty="0" smtClean="0">
                <a:latin typeface="Calibri"/>
                <a:cs typeface="Calibri"/>
              </a:rPr>
              <a:t>СОВРЕМЕННЫЙ</a:t>
            </a:r>
            <a:endParaRPr sz="1200" dirty="0">
              <a:latin typeface="Calibri"/>
              <a:cs typeface="Calibri"/>
            </a:endParaRPr>
          </a:p>
        </p:txBody>
      </p:sp>
      <p:sp>
        <p:nvSpPr>
          <p:cNvPr id="7" name="object 7"/>
          <p:cNvSpPr txBox="1"/>
          <p:nvPr/>
        </p:nvSpPr>
        <p:spPr>
          <a:xfrm>
            <a:off x="7563160" y="1621980"/>
            <a:ext cx="2595570" cy="1410643"/>
          </a:xfrm>
          <a:prstGeom prst="rect">
            <a:avLst/>
          </a:prstGeom>
        </p:spPr>
        <p:txBody>
          <a:bodyPr vert="horz" wrap="square" lIns="0" tIns="0" rIns="0" bIns="0" rtlCol="0">
            <a:spAutoFit/>
          </a:bodyPr>
          <a:lstStyle/>
          <a:p>
            <a:pPr marL="12700">
              <a:lnSpc>
                <a:spcPct val="100000"/>
              </a:lnSpc>
            </a:pPr>
            <a:r>
              <a:rPr lang="uk-UA" sz="1000" dirty="0" smtClean="0">
                <a:solidFill>
                  <a:srgbClr val="706F6F"/>
                </a:solidFill>
                <a:latin typeface="Calibri"/>
                <a:cs typeface="Calibri"/>
              </a:rPr>
              <a:t>СЕЧЕНИЯ</a:t>
            </a:r>
            <a:r>
              <a:rPr sz="1000" dirty="0" smtClean="0">
                <a:solidFill>
                  <a:srgbClr val="706F6F"/>
                </a:solidFill>
                <a:latin typeface="Calibri"/>
                <a:cs typeface="Calibri"/>
              </a:rPr>
              <a:t> </a:t>
            </a:r>
            <a:r>
              <a:rPr sz="1000" dirty="0">
                <a:solidFill>
                  <a:srgbClr val="706F6F"/>
                </a:solidFill>
                <a:latin typeface="Calibri"/>
                <a:cs typeface="Calibri"/>
              </a:rPr>
              <a:t>- SECTIONS</a:t>
            </a:r>
            <a:endParaRPr sz="1000" dirty="0">
              <a:latin typeface="Calibri"/>
              <a:cs typeface="Calibri"/>
            </a:endParaRPr>
          </a:p>
          <a:p>
            <a:pPr marL="12700">
              <a:lnSpc>
                <a:spcPct val="100000"/>
              </a:lnSpc>
            </a:pPr>
            <a:r>
              <a:rPr sz="1000" dirty="0">
                <a:solidFill>
                  <a:srgbClr val="3C3C3B"/>
                </a:solidFill>
                <a:latin typeface="Calibri"/>
                <a:cs typeface="Calibri"/>
              </a:rPr>
              <a:t>40 x 40 mm</a:t>
            </a:r>
            <a:endParaRPr sz="1000" dirty="0">
              <a:latin typeface="Calibri"/>
              <a:cs typeface="Calibri"/>
            </a:endParaRPr>
          </a:p>
          <a:p>
            <a:pPr>
              <a:lnSpc>
                <a:spcPct val="100000"/>
              </a:lnSpc>
              <a:spcBef>
                <a:spcPts val="50"/>
              </a:spcBef>
            </a:pPr>
            <a:endParaRPr sz="1000" dirty="0">
              <a:latin typeface="Times New Roman"/>
              <a:cs typeface="Times New Roman"/>
            </a:endParaRPr>
          </a:p>
          <a:p>
            <a:pPr marL="12700">
              <a:lnSpc>
                <a:spcPct val="100000"/>
              </a:lnSpc>
            </a:pPr>
            <a:r>
              <a:rPr sz="1000" dirty="0">
                <a:solidFill>
                  <a:srgbClr val="3C3C3B"/>
                </a:solidFill>
                <a:latin typeface="Calibri"/>
                <a:cs typeface="Calibri"/>
              </a:rPr>
              <a:t>MATERIALS - </a:t>
            </a:r>
            <a:r>
              <a:rPr lang="uk-UA" sz="1000" dirty="0" smtClean="0">
                <a:solidFill>
                  <a:srgbClr val="706F6F"/>
                </a:solidFill>
                <a:latin typeface="Calibri"/>
                <a:cs typeface="Calibri"/>
              </a:rPr>
              <a:t>МАТЕРИАЛЫ</a:t>
            </a:r>
            <a:r>
              <a:rPr sz="1000" dirty="0" smtClean="0">
                <a:solidFill>
                  <a:srgbClr val="706F6F"/>
                </a:solidFill>
                <a:latin typeface="Calibri"/>
                <a:cs typeface="Calibri"/>
              </a:rPr>
              <a:t>:</a:t>
            </a:r>
            <a:endParaRPr sz="1000" dirty="0">
              <a:latin typeface="Calibri"/>
              <a:cs typeface="Calibri"/>
            </a:endParaRPr>
          </a:p>
          <a:p>
            <a:pPr marL="12700">
              <a:lnSpc>
                <a:spcPct val="100000"/>
              </a:lnSpc>
            </a:pPr>
            <a:r>
              <a:rPr sz="1000" dirty="0">
                <a:solidFill>
                  <a:srgbClr val="3C3C3B"/>
                </a:solidFill>
                <a:latin typeface="Calibri"/>
                <a:cs typeface="Calibri"/>
              </a:rPr>
              <a:t>Stainless steel - </a:t>
            </a:r>
            <a:r>
              <a:rPr lang="uk-UA" sz="1000" dirty="0" err="1" smtClean="0">
                <a:solidFill>
                  <a:srgbClr val="706F6F"/>
                </a:solidFill>
                <a:latin typeface="Calibri"/>
                <a:cs typeface="Calibri"/>
              </a:rPr>
              <a:t>Нержавеющая</a:t>
            </a:r>
            <a:r>
              <a:rPr lang="uk-UA" sz="1000" dirty="0" smtClean="0">
                <a:solidFill>
                  <a:srgbClr val="706F6F"/>
                </a:solidFill>
                <a:latin typeface="Calibri"/>
                <a:cs typeface="Calibri"/>
              </a:rPr>
              <a:t> сталь </a:t>
            </a:r>
            <a:r>
              <a:rPr sz="1000" dirty="0" smtClean="0">
                <a:solidFill>
                  <a:srgbClr val="3C3C3B"/>
                </a:solidFill>
                <a:latin typeface="Calibri"/>
                <a:cs typeface="Calibri"/>
              </a:rPr>
              <a:t>AISI </a:t>
            </a:r>
            <a:r>
              <a:rPr sz="1000" dirty="0">
                <a:solidFill>
                  <a:srgbClr val="3C3C3B"/>
                </a:solidFill>
                <a:latin typeface="Calibri"/>
                <a:cs typeface="Calibri"/>
              </a:rPr>
              <a:t>316</a:t>
            </a:r>
            <a:endParaRPr sz="1000" dirty="0">
              <a:latin typeface="Calibri"/>
              <a:cs typeface="Calibri"/>
            </a:endParaRPr>
          </a:p>
          <a:p>
            <a:pPr>
              <a:lnSpc>
                <a:spcPct val="100000"/>
              </a:lnSpc>
              <a:spcBef>
                <a:spcPts val="50"/>
              </a:spcBef>
            </a:pPr>
            <a:endParaRPr sz="1000" dirty="0">
              <a:latin typeface="Times New Roman"/>
              <a:cs typeface="Times New Roman"/>
            </a:endParaRPr>
          </a:p>
          <a:p>
            <a:pPr marL="12700">
              <a:lnSpc>
                <a:spcPct val="100000"/>
              </a:lnSpc>
            </a:pPr>
            <a:r>
              <a:rPr sz="1000" dirty="0">
                <a:solidFill>
                  <a:srgbClr val="3C3C3B"/>
                </a:solidFill>
                <a:latin typeface="Calibri"/>
                <a:cs typeface="Calibri"/>
              </a:rPr>
              <a:t>FINISHES </a:t>
            </a:r>
            <a:r>
              <a:rPr lang="uk-UA" sz="1000" dirty="0" smtClean="0">
                <a:solidFill>
                  <a:srgbClr val="3C3C3B"/>
                </a:solidFill>
                <a:latin typeface="Calibri"/>
                <a:cs typeface="Calibri"/>
              </a:rPr>
              <a:t>–</a:t>
            </a:r>
            <a:r>
              <a:rPr sz="1000" dirty="0" smtClean="0">
                <a:solidFill>
                  <a:srgbClr val="3C3C3B"/>
                </a:solidFill>
                <a:latin typeface="Calibri"/>
                <a:cs typeface="Calibri"/>
              </a:rPr>
              <a:t> </a:t>
            </a:r>
            <a:r>
              <a:rPr lang="uk-UA" sz="1000" dirty="0" smtClean="0">
                <a:solidFill>
                  <a:srgbClr val="706F6F"/>
                </a:solidFill>
                <a:latin typeface="Calibri"/>
                <a:cs typeface="Calibri"/>
              </a:rPr>
              <a:t>ПОКРЫТИЯ</a:t>
            </a:r>
          </a:p>
          <a:p>
            <a:pPr marL="12700">
              <a:lnSpc>
                <a:spcPct val="100000"/>
              </a:lnSpc>
            </a:pPr>
            <a:r>
              <a:rPr sz="1000" dirty="0" smtClean="0">
                <a:solidFill>
                  <a:srgbClr val="3C3C3B"/>
                </a:solidFill>
                <a:latin typeface="Calibri"/>
                <a:cs typeface="Calibri"/>
              </a:rPr>
              <a:t>Satin </a:t>
            </a:r>
            <a:r>
              <a:rPr sz="1000" dirty="0">
                <a:solidFill>
                  <a:srgbClr val="3C3C3B"/>
                </a:solidFill>
                <a:latin typeface="Calibri"/>
                <a:cs typeface="Calibri"/>
              </a:rPr>
              <a:t>finish - </a:t>
            </a:r>
            <a:r>
              <a:rPr lang="uk-UA" sz="1000" dirty="0" err="1" smtClean="0">
                <a:solidFill>
                  <a:srgbClr val="706F6F"/>
                </a:solidFill>
                <a:latin typeface="Calibri"/>
                <a:cs typeface="Calibri"/>
              </a:rPr>
              <a:t>Атласное</a:t>
            </a:r>
            <a:r>
              <a:rPr sz="1000" dirty="0" smtClean="0">
                <a:solidFill>
                  <a:srgbClr val="706F6F"/>
                </a:solidFill>
                <a:latin typeface="Calibri"/>
                <a:cs typeface="Calibri"/>
              </a:rPr>
              <a:t> </a:t>
            </a:r>
            <a:r>
              <a:rPr sz="1000" dirty="0">
                <a:solidFill>
                  <a:srgbClr val="3C3C3B"/>
                </a:solidFill>
                <a:latin typeface="Calibri"/>
                <a:cs typeface="Calibri"/>
              </a:rPr>
              <a:t>G </a:t>
            </a:r>
            <a:r>
              <a:rPr sz="1000" dirty="0" smtClean="0">
                <a:solidFill>
                  <a:srgbClr val="3C3C3B"/>
                </a:solidFill>
                <a:latin typeface="Calibri"/>
                <a:cs typeface="Calibri"/>
              </a:rPr>
              <a:t>600</a:t>
            </a:r>
            <a:endParaRPr lang="ru-RU" sz="1000" dirty="0">
              <a:solidFill>
                <a:srgbClr val="3C3C3B"/>
              </a:solidFill>
              <a:latin typeface="Calibri"/>
              <a:cs typeface="Calibri"/>
            </a:endParaRPr>
          </a:p>
          <a:p>
            <a:pPr marL="12700">
              <a:lnSpc>
                <a:spcPct val="100000"/>
              </a:lnSpc>
            </a:pPr>
            <a:r>
              <a:rPr sz="1000" dirty="0" smtClean="0">
                <a:solidFill>
                  <a:srgbClr val="3C3C3B"/>
                </a:solidFill>
                <a:latin typeface="Calibri"/>
                <a:cs typeface="Calibri"/>
              </a:rPr>
              <a:t>Mirror </a:t>
            </a:r>
            <a:r>
              <a:rPr sz="1000" dirty="0">
                <a:solidFill>
                  <a:srgbClr val="3C3C3B"/>
                </a:solidFill>
                <a:latin typeface="Calibri"/>
                <a:cs typeface="Calibri"/>
              </a:rPr>
              <a:t>polished - </a:t>
            </a:r>
            <a:r>
              <a:rPr lang="uk-UA" sz="1000" dirty="0" err="1" smtClean="0">
                <a:solidFill>
                  <a:srgbClr val="706F6F"/>
                </a:solidFill>
                <a:latin typeface="Calibri"/>
                <a:cs typeface="Calibri"/>
              </a:rPr>
              <a:t>Зеркальное</a:t>
            </a:r>
            <a:r>
              <a:rPr sz="1000" dirty="0" smtClean="0">
                <a:solidFill>
                  <a:srgbClr val="706F6F"/>
                </a:solidFill>
                <a:latin typeface="Calibri"/>
                <a:cs typeface="Calibri"/>
              </a:rPr>
              <a:t> </a:t>
            </a:r>
            <a:r>
              <a:rPr sz="1000" dirty="0">
                <a:solidFill>
                  <a:srgbClr val="3C3C3B"/>
                </a:solidFill>
                <a:latin typeface="Calibri"/>
                <a:cs typeface="Calibri"/>
              </a:rPr>
              <a:t>G 1200</a:t>
            </a:r>
            <a:endParaRPr sz="1000" dirty="0">
              <a:latin typeface="Calibri"/>
              <a:cs typeface="Calibri"/>
            </a:endParaRPr>
          </a:p>
        </p:txBody>
      </p:sp>
      <p:sp>
        <p:nvSpPr>
          <p:cNvPr id="8" name="object 8"/>
          <p:cNvSpPr txBox="1"/>
          <p:nvPr/>
        </p:nvSpPr>
        <p:spPr>
          <a:xfrm>
            <a:off x="7563160" y="3424486"/>
            <a:ext cx="396240" cy="333425"/>
          </a:xfrm>
          <a:prstGeom prst="rect">
            <a:avLst/>
          </a:prstGeom>
        </p:spPr>
        <p:txBody>
          <a:bodyPr vert="horz" wrap="square" lIns="0" tIns="0" rIns="0" bIns="0" rtlCol="0">
            <a:spAutoFit/>
          </a:bodyPr>
          <a:lstStyle/>
          <a:p>
            <a:pPr marL="12700">
              <a:lnSpc>
                <a:spcPts val="2030"/>
              </a:lnSpc>
            </a:pPr>
            <a:r>
              <a:rPr sz="1750" b="1" dirty="0">
                <a:solidFill>
                  <a:srgbClr val="E5007D"/>
                </a:solidFill>
                <a:latin typeface="Calibri"/>
                <a:cs typeface="Calibri"/>
              </a:rPr>
              <a:t>BIM</a:t>
            </a:r>
            <a:endParaRPr sz="1750">
              <a:latin typeface="Calibri"/>
              <a:cs typeface="Calibri"/>
            </a:endParaRPr>
          </a:p>
          <a:p>
            <a:pPr marL="31750">
              <a:lnSpc>
                <a:spcPts val="590"/>
              </a:lnSpc>
            </a:pPr>
            <a:r>
              <a:rPr sz="550" b="1" dirty="0">
                <a:solidFill>
                  <a:srgbClr val="575756"/>
                </a:solidFill>
                <a:latin typeface="Calibri"/>
                <a:cs typeface="Calibri"/>
              </a:rPr>
              <a:t>AVAILABLE</a:t>
            </a:r>
            <a:endParaRPr sz="550">
              <a:latin typeface="Calibri"/>
              <a:cs typeface="Calibri"/>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2068004" cy="184666"/>
          </a:xfrm>
          <a:prstGeom prst="rect">
            <a:avLst/>
          </a:prstGeom>
        </p:spPr>
        <p:txBody>
          <a:bodyPr vert="horz" wrap="square" lIns="0" tIns="0" rIns="0" bIns="0" rtlCol="0">
            <a:spAutoFit/>
          </a:bodyPr>
          <a:lstStyle/>
          <a:p>
            <a:pPr marL="12700">
              <a:lnSpc>
                <a:spcPct val="100000"/>
              </a:lnSpc>
            </a:pPr>
            <a:r>
              <a:rPr sz="1200" b="1" dirty="0">
                <a:solidFill>
                  <a:srgbClr val="E5007D"/>
                </a:solidFill>
                <a:latin typeface="Calibri"/>
                <a:cs typeface="Calibri"/>
              </a:rPr>
              <a:t>70 IAM Design </a:t>
            </a:r>
            <a:r>
              <a:rPr sz="120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4227360" cy="328336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3812590"/>
            <a:ext cx="6939394" cy="32902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756568" y="457212"/>
            <a:ext cx="2640025" cy="328336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468590" y="3812590"/>
            <a:ext cx="2766212" cy="3290214"/>
          </a:xfrm>
          <a:prstGeom prst="rect">
            <a:avLst/>
          </a:prstGeom>
          <a:blipFill>
            <a:blip r:embed="rId6"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534670" y="330212"/>
            <a:ext cx="9624060" cy="862544"/>
          </a:xfrm>
          <a:prstGeom prst="rect">
            <a:avLst/>
          </a:prstGeom>
        </p:spPr>
        <p:txBody>
          <a:bodyPr vert="horz" wrap="square" lIns="0" tIns="0" rIns="0" bIns="0" rtlCol="0">
            <a:spAutoFit/>
          </a:bodyPr>
          <a:lstStyle/>
          <a:p>
            <a:pPr marL="6902450" algn="r">
              <a:lnSpc>
                <a:spcPct val="100000"/>
              </a:lnSpc>
            </a:pPr>
            <a:r>
              <a:rPr sz="2800" dirty="0">
                <a:solidFill>
                  <a:schemeClr val="bg1">
                    <a:lumMod val="50000"/>
                  </a:schemeClr>
                </a:solidFill>
              </a:rPr>
              <a:t>ESSENTIAL</a:t>
            </a:r>
            <a:endParaRPr sz="3200" dirty="0">
              <a:solidFill>
                <a:schemeClr val="bg1">
                  <a:lumMod val="50000"/>
                </a:schemeClr>
              </a:solidFill>
            </a:endParaRPr>
          </a:p>
          <a:p>
            <a:pPr marL="6902450" marR="5080" algn="r">
              <a:lnSpc>
                <a:spcPct val="103299"/>
              </a:lnSpc>
              <a:spcBef>
                <a:spcPts val="420"/>
              </a:spcBef>
            </a:pPr>
            <a:r>
              <a:rPr sz="1200" dirty="0">
                <a:solidFill>
                  <a:srgbClr val="3C3C3B"/>
                </a:solidFill>
                <a:latin typeface="Calibri"/>
                <a:cs typeface="Calibri"/>
              </a:rPr>
              <a:t>THE MINIMAL </a:t>
            </a:r>
            <a:r>
              <a:rPr lang="en-US" sz="1200" dirty="0" smtClean="0">
                <a:solidFill>
                  <a:srgbClr val="3C3C3B"/>
                </a:solidFill>
                <a:latin typeface="Calibri"/>
                <a:cs typeface="Calibri"/>
              </a:rPr>
              <a:t/>
            </a:r>
            <a:br>
              <a:rPr lang="en-US" sz="1200" dirty="0" smtClean="0">
                <a:solidFill>
                  <a:srgbClr val="3C3C3B"/>
                </a:solidFill>
                <a:latin typeface="Calibri"/>
                <a:cs typeface="Calibri"/>
              </a:rPr>
            </a:br>
            <a:r>
              <a:rPr lang="ru-RU" sz="1200" dirty="0" smtClean="0">
                <a:latin typeface="Calibri"/>
                <a:cs typeface="Calibri"/>
              </a:rPr>
              <a:t>МИНИМАЛИСТИЧНЫЙ</a:t>
            </a:r>
            <a:endParaRPr sz="1200" dirty="0">
              <a:latin typeface="Calibri"/>
              <a:cs typeface="Calibri"/>
            </a:endParaRPr>
          </a:p>
        </p:txBody>
      </p:sp>
      <p:sp>
        <p:nvSpPr>
          <p:cNvPr id="8" name="object 8"/>
          <p:cNvSpPr txBox="1"/>
          <p:nvPr/>
        </p:nvSpPr>
        <p:spPr>
          <a:xfrm>
            <a:off x="7468590" y="1648980"/>
            <a:ext cx="2429790" cy="1410643"/>
          </a:xfrm>
          <a:prstGeom prst="rect">
            <a:avLst/>
          </a:prstGeom>
        </p:spPr>
        <p:txBody>
          <a:bodyPr vert="horz" wrap="square" lIns="0" tIns="0" rIns="0" bIns="0" rtlCol="0">
            <a:spAutoFit/>
          </a:bodyPr>
          <a:lstStyle/>
          <a:p>
            <a:pPr marL="12700">
              <a:lnSpc>
                <a:spcPct val="100000"/>
              </a:lnSpc>
            </a:pPr>
            <a:r>
              <a:rPr sz="1000" dirty="0">
                <a:solidFill>
                  <a:srgbClr val="3C3C3B"/>
                </a:solidFill>
                <a:latin typeface="Calibri"/>
                <a:cs typeface="Calibri"/>
              </a:rPr>
              <a:t>SECTIONS </a:t>
            </a:r>
            <a:r>
              <a:rPr lang="uk-UA" sz="1000" dirty="0" smtClean="0">
                <a:solidFill>
                  <a:srgbClr val="3C3C3B"/>
                </a:solidFill>
                <a:latin typeface="Calibri"/>
                <a:cs typeface="Calibri"/>
              </a:rPr>
              <a:t>–</a:t>
            </a:r>
            <a:r>
              <a:rPr sz="1000" dirty="0" smtClean="0">
                <a:solidFill>
                  <a:srgbClr val="3C3C3B"/>
                </a:solidFill>
                <a:latin typeface="Calibri"/>
                <a:cs typeface="Calibri"/>
              </a:rPr>
              <a:t> </a:t>
            </a:r>
            <a:r>
              <a:rPr lang="uk-UA" sz="1000" dirty="0" smtClean="0">
                <a:solidFill>
                  <a:srgbClr val="706F6F"/>
                </a:solidFill>
                <a:latin typeface="Calibri"/>
                <a:cs typeface="Calibri"/>
              </a:rPr>
              <a:t>СЕЧЕНИЯ</a:t>
            </a:r>
          </a:p>
          <a:p>
            <a:pPr marL="12700">
              <a:lnSpc>
                <a:spcPct val="100000"/>
              </a:lnSpc>
            </a:pPr>
            <a:r>
              <a:rPr sz="1000" dirty="0" smtClean="0">
                <a:solidFill>
                  <a:srgbClr val="3C3C3B"/>
                </a:solidFill>
                <a:latin typeface="Calibri"/>
                <a:cs typeface="Calibri"/>
              </a:rPr>
              <a:t>27 </a:t>
            </a:r>
            <a:r>
              <a:rPr sz="1000" dirty="0">
                <a:solidFill>
                  <a:srgbClr val="3C3C3B"/>
                </a:solidFill>
                <a:latin typeface="Calibri"/>
                <a:cs typeface="Calibri"/>
              </a:rPr>
              <a:t>x 24 mm</a:t>
            </a:r>
            <a:endParaRPr sz="1000" dirty="0">
              <a:latin typeface="Calibri"/>
              <a:cs typeface="Calibri"/>
            </a:endParaRPr>
          </a:p>
          <a:p>
            <a:pPr>
              <a:lnSpc>
                <a:spcPct val="100000"/>
              </a:lnSpc>
              <a:spcBef>
                <a:spcPts val="50"/>
              </a:spcBef>
            </a:pPr>
            <a:endParaRPr sz="1000" dirty="0">
              <a:latin typeface="Times New Roman"/>
              <a:cs typeface="Times New Roman"/>
            </a:endParaRPr>
          </a:p>
          <a:p>
            <a:pPr marL="12700">
              <a:lnSpc>
                <a:spcPct val="100000"/>
              </a:lnSpc>
            </a:pPr>
            <a:r>
              <a:rPr sz="1000" dirty="0">
                <a:solidFill>
                  <a:srgbClr val="3C3C3B"/>
                </a:solidFill>
                <a:latin typeface="Calibri"/>
                <a:cs typeface="Calibri"/>
              </a:rPr>
              <a:t>MATERIALS - </a:t>
            </a:r>
            <a:r>
              <a:rPr lang="uk-UA" sz="1000" dirty="0" smtClean="0">
                <a:solidFill>
                  <a:srgbClr val="706F6F"/>
                </a:solidFill>
                <a:latin typeface="Calibri"/>
                <a:cs typeface="Calibri"/>
              </a:rPr>
              <a:t>МАТЕРИАЛЫ</a:t>
            </a:r>
            <a:r>
              <a:rPr sz="1000" dirty="0" smtClean="0">
                <a:solidFill>
                  <a:srgbClr val="706F6F"/>
                </a:solidFill>
                <a:latin typeface="Calibri"/>
                <a:cs typeface="Calibri"/>
              </a:rPr>
              <a:t>:</a:t>
            </a:r>
            <a:endParaRPr sz="1000" dirty="0">
              <a:latin typeface="Calibri"/>
              <a:cs typeface="Calibri"/>
            </a:endParaRPr>
          </a:p>
          <a:p>
            <a:pPr marL="12700">
              <a:lnSpc>
                <a:spcPct val="100000"/>
              </a:lnSpc>
            </a:pPr>
            <a:r>
              <a:rPr sz="1000" dirty="0">
                <a:solidFill>
                  <a:srgbClr val="3C3C3B"/>
                </a:solidFill>
                <a:latin typeface="Calibri"/>
                <a:cs typeface="Calibri"/>
              </a:rPr>
              <a:t>Stainless steel </a:t>
            </a:r>
            <a:r>
              <a:rPr sz="1000" dirty="0">
                <a:solidFill>
                  <a:srgbClr val="706F6F"/>
                </a:solidFill>
                <a:latin typeface="Calibri"/>
                <a:cs typeface="Calibri"/>
              </a:rPr>
              <a:t>- </a:t>
            </a:r>
            <a:r>
              <a:rPr lang="uk-UA" sz="1000" dirty="0" err="1" smtClean="0">
                <a:solidFill>
                  <a:srgbClr val="706F6F"/>
                </a:solidFill>
                <a:latin typeface="Calibri"/>
                <a:cs typeface="Calibri"/>
              </a:rPr>
              <a:t>Нержавеющая</a:t>
            </a:r>
            <a:r>
              <a:rPr lang="uk-UA" sz="1000" dirty="0" smtClean="0">
                <a:solidFill>
                  <a:srgbClr val="706F6F"/>
                </a:solidFill>
                <a:latin typeface="Calibri"/>
                <a:cs typeface="Calibri"/>
              </a:rPr>
              <a:t> сталь </a:t>
            </a:r>
            <a:r>
              <a:rPr sz="1000" dirty="0" smtClean="0">
                <a:solidFill>
                  <a:srgbClr val="706F6F"/>
                </a:solidFill>
                <a:latin typeface="Calibri"/>
                <a:cs typeface="Calibri"/>
              </a:rPr>
              <a:t>AISI </a:t>
            </a:r>
            <a:r>
              <a:rPr sz="1000" dirty="0">
                <a:solidFill>
                  <a:srgbClr val="706F6F"/>
                </a:solidFill>
                <a:latin typeface="Calibri"/>
                <a:cs typeface="Calibri"/>
              </a:rPr>
              <a:t>316</a:t>
            </a:r>
            <a:endParaRPr sz="1000" dirty="0">
              <a:latin typeface="Calibri"/>
              <a:cs typeface="Calibri"/>
            </a:endParaRPr>
          </a:p>
          <a:p>
            <a:pPr>
              <a:lnSpc>
                <a:spcPct val="100000"/>
              </a:lnSpc>
              <a:spcBef>
                <a:spcPts val="50"/>
              </a:spcBef>
            </a:pPr>
            <a:endParaRPr sz="1000" dirty="0">
              <a:latin typeface="Times New Roman"/>
              <a:cs typeface="Times New Roman"/>
            </a:endParaRPr>
          </a:p>
          <a:p>
            <a:pPr marL="12700">
              <a:lnSpc>
                <a:spcPct val="100000"/>
              </a:lnSpc>
            </a:pPr>
            <a:r>
              <a:rPr lang="uk-UA" sz="1000" dirty="0" smtClean="0">
                <a:solidFill>
                  <a:srgbClr val="3C3C3B"/>
                </a:solidFill>
                <a:latin typeface="Calibri"/>
                <a:cs typeface="Calibri"/>
              </a:rPr>
              <a:t>ПОКРЫТИЯ</a:t>
            </a:r>
            <a:r>
              <a:rPr sz="1000" dirty="0" smtClean="0">
                <a:solidFill>
                  <a:srgbClr val="3C3C3B"/>
                </a:solidFill>
                <a:latin typeface="Calibri"/>
                <a:cs typeface="Calibri"/>
              </a:rPr>
              <a:t> </a:t>
            </a:r>
            <a:r>
              <a:rPr sz="1000" dirty="0">
                <a:solidFill>
                  <a:srgbClr val="3C3C3B"/>
                </a:solidFill>
                <a:latin typeface="Calibri"/>
                <a:cs typeface="Calibri"/>
              </a:rPr>
              <a:t>- </a:t>
            </a:r>
            <a:r>
              <a:rPr sz="1000" dirty="0">
                <a:solidFill>
                  <a:srgbClr val="706F6F"/>
                </a:solidFill>
                <a:latin typeface="Calibri"/>
                <a:cs typeface="Calibri"/>
              </a:rPr>
              <a:t>FINISHES</a:t>
            </a:r>
            <a:endParaRPr sz="1000" dirty="0">
              <a:latin typeface="Calibri"/>
              <a:cs typeface="Calibri"/>
            </a:endParaRPr>
          </a:p>
          <a:p>
            <a:pPr marL="12700" marR="254000">
              <a:lnSpc>
                <a:spcPct val="100000"/>
              </a:lnSpc>
            </a:pPr>
            <a:r>
              <a:rPr sz="1000" dirty="0">
                <a:solidFill>
                  <a:srgbClr val="3C3C3B"/>
                </a:solidFill>
                <a:latin typeface="Calibri"/>
                <a:cs typeface="Calibri"/>
              </a:rPr>
              <a:t>Satin finish </a:t>
            </a:r>
            <a:r>
              <a:rPr lang="uk-UA" sz="1000" dirty="0" smtClean="0">
                <a:solidFill>
                  <a:srgbClr val="3C3C3B"/>
                </a:solidFill>
                <a:latin typeface="Calibri"/>
                <a:cs typeface="Calibri"/>
              </a:rPr>
              <a:t>–</a:t>
            </a:r>
            <a:r>
              <a:rPr sz="1000" dirty="0" smtClean="0">
                <a:solidFill>
                  <a:srgbClr val="3C3C3B"/>
                </a:solidFill>
                <a:latin typeface="Calibri"/>
                <a:cs typeface="Calibri"/>
              </a:rPr>
              <a:t> </a:t>
            </a:r>
            <a:r>
              <a:rPr lang="ru-RU" sz="1000" dirty="0" smtClean="0">
                <a:solidFill>
                  <a:srgbClr val="706F6F"/>
                </a:solidFill>
                <a:latin typeface="Calibri"/>
                <a:cs typeface="Calibri"/>
              </a:rPr>
              <a:t>Атласное </a:t>
            </a:r>
            <a:r>
              <a:rPr sz="1000" dirty="0" smtClean="0">
                <a:solidFill>
                  <a:srgbClr val="3C3C3B"/>
                </a:solidFill>
                <a:latin typeface="Calibri"/>
                <a:cs typeface="Calibri"/>
              </a:rPr>
              <a:t>G </a:t>
            </a:r>
            <a:r>
              <a:rPr sz="1000" dirty="0">
                <a:solidFill>
                  <a:srgbClr val="3C3C3B"/>
                </a:solidFill>
                <a:latin typeface="Calibri"/>
                <a:cs typeface="Calibri"/>
              </a:rPr>
              <a:t>600 </a:t>
            </a:r>
            <a:endParaRPr lang="ru-RU" sz="1000" dirty="0" smtClean="0">
              <a:solidFill>
                <a:srgbClr val="3C3C3B"/>
              </a:solidFill>
              <a:latin typeface="Calibri"/>
              <a:cs typeface="Calibri"/>
            </a:endParaRPr>
          </a:p>
          <a:p>
            <a:pPr marL="12700" marR="254000">
              <a:lnSpc>
                <a:spcPct val="100000"/>
              </a:lnSpc>
            </a:pPr>
            <a:r>
              <a:rPr sz="1000" dirty="0" smtClean="0">
                <a:solidFill>
                  <a:srgbClr val="3C3C3B"/>
                </a:solidFill>
                <a:latin typeface="Calibri"/>
                <a:cs typeface="Calibri"/>
              </a:rPr>
              <a:t>Mirror </a:t>
            </a:r>
            <a:r>
              <a:rPr sz="1000" dirty="0">
                <a:solidFill>
                  <a:srgbClr val="3C3C3B"/>
                </a:solidFill>
                <a:latin typeface="Calibri"/>
                <a:cs typeface="Calibri"/>
              </a:rPr>
              <a:t>polished - </a:t>
            </a:r>
            <a:r>
              <a:rPr lang="ru-RU" sz="1000" dirty="0" smtClean="0">
                <a:solidFill>
                  <a:srgbClr val="706F6F"/>
                </a:solidFill>
                <a:latin typeface="Calibri"/>
                <a:cs typeface="Calibri"/>
              </a:rPr>
              <a:t>Зеркальное</a:t>
            </a:r>
            <a:r>
              <a:rPr sz="1000" dirty="0" smtClean="0">
                <a:solidFill>
                  <a:srgbClr val="706F6F"/>
                </a:solidFill>
                <a:latin typeface="Calibri"/>
                <a:cs typeface="Calibri"/>
              </a:rPr>
              <a:t> </a:t>
            </a:r>
            <a:r>
              <a:rPr sz="1000" dirty="0">
                <a:solidFill>
                  <a:srgbClr val="3C3C3B"/>
                </a:solidFill>
                <a:latin typeface="Calibri"/>
                <a:cs typeface="Calibri"/>
              </a:rPr>
              <a:t>G 1200</a:t>
            </a:r>
            <a:endParaRPr sz="1000" dirty="0">
              <a:latin typeface="Calibri"/>
              <a:cs typeface="Calibri"/>
            </a:endParaRPr>
          </a:p>
        </p:txBody>
      </p:sp>
      <p:sp>
        <p:nvSpPr>
          <p:cNvPr id="9" name="object 9"/>
          <p:cNvSpPr txBox="1"/>
          <p:nvPr/>
        </p:nvSpPr>
        <p:spPr>
          <a:xfrm>
            <a:off x="7563160" y="3424486"/>
            <a:ext cx="396240" cy="333425"/>
          </a:xfrm>
          <a:prstGeom prst="rect">
            <a:avLst/>
          </a:prstGeom>
        </p:spPr>
        <p:txBody>
          <a:bodyPr vert="horz" wrap="square" lIns="0" tIns="0" rIns="0" bIns="0" rtlCol="0">
            <a:spAutoFit/>
          </a:bodyPr>
          <a:lstStyle/>
          <a:p>
            <a:pPr marL="12700">
              <a:lnSpc>
                <a:spcPts val="2030"/>
              </a:lnSpc>
            </a:pPr>
            <a:r>
              <a:rPr sz="1750" b="1" dirty="0">
                <a:solidFill>
                  <a:srgbClr val="E5007D"/>
                </a:solidFill>
                <a:latin typeface="Calibri"/>
                <a:cs typeface="Calibri"/>
              </a:rPr>
              <a:t>BIM</a:t>
            </a:r>
            <a:endParaRPr sz="1750">
              <a:latin typeface="Calibri"/>
              <a:cs typeface="Calibri"/>
            </a:endParaRPr>
          </a:p>
          <a:p>
            <a:pPr marL="31750">
              <a:lnSpc>
                <a:spcPts val="590"/>
              </a:lnSpc>
            </a:pPr>
            <a:r>
              <a:rPr sz="550" b="1" dirty="0">
                <a:solidFill>
                  <a:srgbClr val="575756"/>
                </a:solidFill>
                <a:latin typeface="Calibri"/>
                <a:cs typeface="Calibri"/>
              </a:rPr>
              <a:t>AVAILABLE</a:t>
            </a:r>
            <a:endParaRPr sz="550">
              <a:latin typeface="Calibri"/>
              <a:cs typeface="Calibri"/>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050491" y="7217222"/>
            <a:ext cx="2202375" cy="184666"/>
          </a:xfrm>
          <a:prstGeom prst="rect">
            <a:avLst/>
          </a:prstGeom>
        </p:spPr>
        <p:txBody>
          <a:bodyPr vert="horz" wrap="square" lIns="0" tIns="0" rIns="0" bIns="0" rtlCol="0">
            <a:spAutoFit/>
          </a:bodyPr>
          <a:lstStyle/>
          <a:p>
            <a:pPr marL="12700" algn="r">
              <a:lnSpc>
                <a:spcPct val="100000"/>
              </a:lnSpc>
            </a:pPr>
            <a:r>
              <a:rPr sz="1200" b="1" dirty="0">
                <a:solidFill>
                  <a:srgbClr val="E5007D"/>
                </a:solidFill>
                <a:latin typeface="Calibri"/>
                <a:cs typeface="Calibri"/>
              </a:rPr>
              <a:t>71 IAM Design </a:t>
            </a:r>
            <a:r>
              <a:rPr sz="120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457200" y="457212"/>
            <a:ext cx="3670795" cy="66455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192803" y="457212"/>
            <a:ext cx="3295205" cy="328336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192803" y="3812565"/>
            <a:ext cx="3295205" cy="329021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567193" y="3812590"/>
            <a:ext cx="2667596" cy="329021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725600" y="2568003"/>
            <a:ext cx="462673" cy="46267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695829" y="2568003"/>
            <a:ext cx="462673" cy="46267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661411" y="2568003"/>
            <a:ext cx="462673" cy="462673"/>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8947759" y="427933"/>
            <a:ext cx="1453541" cy="862544"/>
          </a:xfrm>
          <a:prstGeom prst="rect">
            <a:avLst/>
          </a:prstGeom>
        </p:spPr>
        <p:txBody>
          <a:bodyPr vert="horz" wrap="square" lIns="0" tIns="0" rIns="0" bIns="0" rtlCol="0">
            <a:spAutoFit/>
          </a:bodyPr>
          <a:lstStyle/>
          <a:p>
            <a:pPr algn="ctr">
              <a:lnSpc>
                <a:spcPct val="100000"/>
              </a:lnSpc>
            </a:pPr>
            <a:r>
              <a:rPr sz="2800" dirty="0">
                <a:solidFill>
                  <a:srgbClr val="706F6F"/>
                </a:solidFill>
                <a:latin typeface="Futura Bk BT"/>
                <a:cs typeface="Futura Bk BT"/>
              </a:rPr>
              <a:t>WOOD</a:t>
            </a:r>
            <a:endParaRPr sz="2800" dirty="0">
              <a:latin typeface="Futura Bk BT"/>
              <a:cs typeface="Futura Bk BT"/>
            </a:endParaRPr>
          </a:p>
          <a:p>
            <a:pPr marL="104775" marR="5080" indent="-635" algn="ctr">
              <a:lnSpc>
                <a:spcPct val="103299"/>
              </a:lnSpc>
              <a:spcBef>
                <a:spcPts val="420"/>
              </a:spcBef>
            </a:pPr>
            <a:r>
              <a:rPr sz="1200" dirty="0">
                <a:latin typeface="Calibri"/>
                <a:cs typeface="Calibri"/>
              </a:rPr>
              <a:t>THE WARM CLASSIC </a:t>
            </a:r>
            <a:r>
              <a:rPr lang="ru-RU" sz="1200" dirty="0" smtClean="0">
                <a:solidFill>
                  <a:schemeClr val="tx1">
                    <a:lumMod val="65000"/>
                    <a:lumOff val="35000"/>
                  </a:schemeClr>
                </a:solidFill>
                <a:latin typeface="Calibri"/>
                <a:cs typeface="Calibri"/>
              </a:rPr>
              <a:t>ТЕПЛАЯ КЛАССИКА</a:t>
            </a:r>
            <a:endParaRPr sz="1200" dirty="0">
              <a:solidFill>
                <a:schemeClr val="tx1">
                  <a:lumMod val="65000"/>
                  <a:lumOff val="35000"/>
                </a:schemeClr>
              </a:solidFill>
              <a:latin typeface="Calibri"/>
              <a:cs typeface="Calibri"/>
            </a:endParaRPr>
          </a:p>
        </p:txBody>
      </p:sp>
      <p:sp>
        <p:nvSpPr>
          <p:cNvPr id="11" name="object 11"/>
          <p:cNvSpPr txBox="1"/>
          <p:nvPr/>
        </p:nvSpPr>
        <p:spPr>
          <a:xfrm>
            <a:off x="7694821" y="1315876"/>
            <a:ext cx="2539968" cy="1213153"/>
          </a:xfrm>
          <a:prstGeom prst="rect">
            <a:avLst/>
          </a:prstGeom>
        </p:spPr>
        <p:txBody>
          <a:bodyPr vert="horz" wrap="square" lIns="0" tIns="0" rIns="0" bIns="0" rtlCol="0">
            <a:spAutoFit/>
          </a:bodyPr>
          <a:lstStyle/>
          <a:p>
            <a:pPr marL="12700" marR="1148715">
              <a:lnSpc>
                <a:spcPct val="100000"/>
              </a:lnSpc>
            </a:pPr>
            <a:r>
              <a:rPr sz="1000" dirty="0">
                <a:solidFill>
                  <a:srgbClr val="3C3C3B"/>
                </a:solidFill>
                <a:latin typeface="Calibri"/>
                <a:cs typeface="Calibri"/>
              </a:rPr>
              <a:t>SECTIONS - </a:t>
            </a:r>
            <a:r>
              <a:rPr lang="uk-UA" sz="1000" dirty="0" smtClean="0">
                <a:solidFill>
                  <a:srgbClr val="706F6F"/>
                </a:solidFill>
                <a:latin typeface="Calibri"/>
                <a:cs typeface="Calibri"/>
              </a:rPr>
              <a:t>СЕЧЕНИЯ</a:t>
            </a:r>
            <a:r>
              <a:rPr sz="1000" smtClean="0">
                <a:solidFill>
                  <a:srgbClr val="706F6F"/>
                </a:solidFill>
                <a:latin typeface="Calibri"/>
                <a:cs typeface="Calibri"/>
              </a:rPr>
              <a:t> </a:t>
            </a:r>
            <a:r>
              <a:rPr lang="ru-RU" sz="1000" dirty="0" smtClean="0">
                <a:solidFill>
                  <a:srgbClr val="706F6F"/>
                </a:solidFill>
                <a:latin typeface="Calibri"/>
                <a:cs typeface="Calibri"/>
              </a:rPr>
              <a:t/>
            </a:r>
            <a:br>
              <a:rPr lang="ru-RU" sz="1000" dirty="0" smtClean="0">
                <a:solidFill>
                  <a:srgbClr val="706F6F"/>
                </a:solidFill>
                <a:latin typeface="Calibri"/>
                <a:cs typeface="Calibri"/>
              </a:rPr>
            </a:br>
            <a:r>
              <a:rPr sz="1000" smtClean="0">
                <a:solidFill>
                  <a:srgbClr val="3C3C3B"/>
                </a:solidFill>
                <a:latin typeface="Calibri"/>
                <a:cs typeface="Calibri"/>
              </a:rPr>
              <a:t>Ø </a:t>
            </a:r>
            <a:r>
              <a:rPr sz="1000" dirty="0">
                <a:solidFill>
                  <a:srgbClr val="3C3C3B"/>
                </a:solidFill>
                <a:latin typeface="Calibri"/>
                <a:cs typeface="Calibri"/>
              </a:rPr>
              <a:t>42,4 - 45 mm</a:t>
            </a:r>
            <a:endParaRPr sz="1000" dirty="0">
              <a:latin typeface="Calibri"/>
              <a:cs typeface="Calibri"/>
            </a:endParaRPr>
          </a:p>
          <a:p>
            <a:pPr>
              <a:lnSpc>
                <a:spcPct val="100000"/>
              </a:lnSpc>
              <a:spcBef>
                <a:spcPts val="50"/>
              </a:spcBef>
            </a:pPr>
            <a:endParaRPr sz="1000" dirty="0">
              <a:latin typeface="Times New Roman"/>
              <a:cs typeface="Times New Roman"/>
            </a:endParaRPr>
          </a:p>
          <a:p>
            <a:pPr marL="12700">
              <a:lnSpc>
                <a:spcPct val="100000"/>
              </a:lnSpc>
            </a:pPr>
            <a:r>
              <a:rPr sz="1000" dirty="0">
                <a:solidFill>
                  <a:srgbClr val="3C3C3B"/>
                </a:solidFill>
                <a:latin typeface="Calibri"/>
                <a:cs typeface="Calibri"/>
              </a:rPr>
              <a:t>MATERIALS - </a:t>
            </a:r>
            <a:r>
              <a:rPr lang="uk-UA" sz="1000" dirty="0" smtClean="0">
                <a:solidFill>
                  <a:srgbClr val="706F6F"/>
                </a:solidFill>
                <a:latin typeface="Calibri"/>
                <a:cs typeface="Calibri"/>
              </a:rPr>
              <a:t>МАТЕРИАЛЫ</a:t>
            </a:r>
            <a:r>
              <a:rPr sz="1000" dirty="0" smtClean="0">
                <a:solidFill>
                  <a:srgbClr val="706F6F"/>
                </a:solidFill>
                <a:latin typeface="Calibri"/>
                <a:cs typeface="Calibri"/>
              </a:rPr>
              <a:t>:</a:t>
            </a:r>
            <a:endParaRPr sz="1000" dirty="0">
              <a:latin typeface="Calibri"/>
              <a:cs typeface="Calibri"/>
            </a:endParaRPr>
          </a:p>
          <a:p>
            <a:pPr marL="12700">
              <a:lnSpc>
                <a:spcPct val="100000"/>
              </a:lnSpc>
            </a:pPr>
            <a:r>
              <a:rPr sz="1000" dirty="0">
                <a:solidFill>
                  <a:srgbClr val="3C3C3B"/>
                </a:solidFill>
                <a:latin typeface="Calibri"/>
                <a:cs typeface="Calibri"/>
              </a:rPr>
              <a:t>Stainless steel - Wood </a:t>
            </a:r>
            <a:r>
              <a:rPr lang="uk-UA" sz="1000" dirty="0" smtClean="0">
                <a:solidFill>
                  <a:srgbClr val="3C3C3B"/>
                </a:solidFill>
                <a:latin typeface="Calibri"/>
                <a:cs typeface="Calibri"/>
              </a:rPr>
              <a:t>–</a:t>
            </a:r>
            <a:r>
              <a:rPr sz="1000" smtClean="0">
                <a:solidFill>
                  <a:srgbClr val="3C3C3B"/>
                </a:solidFill>
                <a:latin typeface="Calibri"/>
                <a:cs typeface="Calibri"/>
              </a:rPr>
              <a:t> </a:t>
            </a:r>
            <a:r>
              <a:rPr lang="ru-RU" sz="1000" dirty="0" smtClean="0">
                <a:solidFill>
                  <a:srgbClr val="3C3C3B"/>
                </a:solidFill>
                <a:latin typeface="Calibri"/>
                <a:cs typeface="Calibri"/>
              </a:rPr>
              <a:t/>
            </a:r>
            <a:br>
              <a:rPr lang="ru-RU" sz="1000" dirty="0" smtClean="0">
                <a:solidFill>
                  <a:srgbClr val="3C3C3B"/>
                </a:solidFill>
                <a:latin typeface="Calibri"/>
                <a:cs typeface="Calibri"/>
              </a:rPr>
            </a:br>
            <a:r>
              <a:rPr lang="ru-RU" sz="1000" dirty="0" smtClean="0">
                <a:solidFill>
                  <a:srgbClr val="706F6F"/>
                </a:solidFill>
                <a:latin typeface="Calibri"/>
                <a:cs typeface="Calibri"/>
              </a:rPr>
              <a:t>Нержавеющая сталь</a:t>
            </a:r>
            <a:r>
              <a:rPr sz="1000" dirty="0" smtClean="0">
                <a:solidFill>
                  <a:srgbClr val="706F6F"/>
                </a:solidFill>
                <a:latin typeface="Calibri"/>
                <a:cs typeface="Calibri"/>
              </a:rPr>
              <a:t>- </a:t>
            </a:r>
            <a:r>
              <a:rPr lang="ru-RU" sz="1000" dirty="0" smtClean="0">
                <a:solidFill>
                  <a:srgbClr val="706F6F"/>
                </a:solidFill>
                <a:latin typeface="Calibri"/>
                <a:cs typeface="Calibri"/>
              </a:rPr>
              <a:t>Дерево</a:t>
            </a:r>
            <a:endParaRPr sz="1000" dirty="0">
              <a:latin typeface="Calibri"/>
              <a:cs typeface="Calibri"/>
            </a:endParaRPr>
          </a:p>
          <a:p>
            <a:pPr>
              <a:lnSpc>
                <a:spcPct val="100000"/>
              </a:lnSpc>
              <a:spcBef>
                <a:spcPts val="43"/>
              </a:spcBef>
            </a:pPr>
            <a:endParaRPr sz="800" dirty="0">
              <a:latin typeface="Times New Roman"/>
              <a:cs typeface="Times New Roman"/>
            </a:endParaRPr>
          </a:p>
          <a:p>
            <a:pPr marL="12700">
              <a:lnSpc>
                <a:spcPct val="100000"/>
              </a:lnSpc>
            </a:pPr>
            <a:r>
              <a:rPr lang="uk-UA" sz="1000" dirty="0" smtClean="0">
                <a:solidFill>
                  <a:srgbClr val="3C3C3B"/>
                </a:solidFill>
                <a:latin typeface="Calibri"/>
                <a:cs typeface="Calibri"/>
              </a:rPr>
              <a:t>ПОКРЫТИЯ</a:t>
            </a:r>
            <a:r>
              <a:rPr sz="1000" dirty="0" smtClean="0">
                <a:solidFill>
                  <a:srgbClr val="3C3C3B"/>
                </a:solidFill>
                <a:latin typeface="Calibri"/>
                <a:cs typeface="Calibri"/>
              </a:rPr>
              <a:t> </a:t>
            </a:r>
            <a:r>
              <a:rPr sz="1000" dirty="0">
                <a:solidFill>
                  <a:srgbClr val="3C3C3B"/>
                </a:solidFill>
                <a:latin typeface="Calibri"/>
                <a:cs typeface="Calibri"/>
              </a:rPr>
              <a:t>- </a:t>
            </a:r>
            <a:r>
              <a:rPr sz="1000" dirty="0">
                <a:solidFill>
                  <a:srgbClr val="706F6F"/>
                </a:solidFill>
                <a:latin typeface="Calibri"/>
                <a:cs typeface="Calibri"/>
              </a:rPr>
              <a:t>FINISHES</a:t>
            </a:r>
            <a:endParaRPr sz="1000" dirty="0">
              <a:latin typeface="Calibri"/>
              <a:cs typeface="Calibri"/>
            </a:endParaRPr>
          </a:p>
        </p:txBody>
      </p:sp>
      <p:sp>
        <p:nvSpPr>
          <p:cNvPr id="12" name="object 12"/>
          <p:cNvSpPr txBox="1"/>
          <p:nvPr/>
        </p:nvSpPr>
        <p:spPr>
          <a:xfrm>
            <a:off x="7735179" y="3090349"/>
            <a:ext cx="595760" cy="307777"/>
          </a:xfrm>
          <a:prstGeom prst="rect">
            <a:avLst/>
          </a:prstGeom>
        </p:spPr>
        <p:txBody>
          <a:bodyPr vert="horz" wrap="square" lIns="0" tIns="0" rIns="0" bIns="0" rtlCol="0">
            <a:spAutoFit/>
          </a:bodyPr>
          <a:lstStyle/>
          <a:p>
            <a:pPr marL="12700" marR="5080" indent="27940">
              <a:lnSpc>
                <a:spcPct val="100000"/>
              </a:lnSpc>
            </a:pPr>
            <a:r>
              <a:rPr sz="1000" dirty="0">
                <a:solidFill>
                  <a:srgbClr val="3C3C3B"/>
                </a:solidFill>
                <a:latin typeface="Calibri"/>
                <a:cs typeface="Calibri"/>
              </a:rPr>
              <a:t>Natural </a:t>
            </a:r>
            <a:r>
              <a:rPr lang="ru-RU" sz="1000" dirty="0" smtClean="0">
                <a:solidFill>
                  <a:srgbClr val="706F6F"/>
                </a:solidFill>
                <a:latin typeface="Calibri"/>
                <a:cs typeface="Calibri"/>
              </a:rPr>
              <a:t>Телесный</a:t>
            </a:r>
            <a:endParaRPr sz="1000" dirty="0">
              <a:latin typeface="Calibri"/>
              <a:cs typeface="Calibri"/>
            </a:endParaRPr>
          </a:p>
        </p:txBody>
      </p:sp>
      <p:sp>
        <p:nvSpPr>
          <p:cNvPr id="13" name="object 13"/>
          <p:cNvSpPr txBox="1"/>
          <p:nvPr/>
        </p:nvSpPr>
        <p:spPr>
          <a:xfrm>
            <a:off x="8758671" y="3090349"/>
            <a:ext cx="344805" cy="304800"/>
          </a:xfrm>
          <a:prstGeom prst="rect">
            <a:avLst/>
          </a:prstGeom>
        </p:spPr>
        <p:txBody>
          <a:bodyPr vert="horz" wrap="square" lIns="0" tIns="0" rIns="0" bIns="0" rtlCol="0">
            <a:spAutoFit/>
          </a:bodyPr>
          <a:lstStyle/>
          <a:p>
            <a:pPr marL="12700" marR="5080" indent="14604">
              <a:lnSpc>
                <a:spcPct val="100000"/>
              </a:lnSpc>
            </a:pPr>
            <a:r>
              <a:rPr sz="1000" dirty="0">
                <a:solidFill>
                  <a:srgbClr val="3C3C3B"/>
                </a:solidFill>
                <a:latin typeface="Calibri"/>
                <a:cs typeface="Calibri"/>
              </a:rPr>
              <a:t>Beech </a:t>
            </a:r>
            <a:r>
              <a:rPr lang="ru-RU" sz="1000" dirty="0" smtClean="0">
                <a:solidFill>
                  <a:srgbClr val="706F6F"/>
                </a:solidFill>
                <a:latin typeface="Calibri"/>
                <a:cs typeface="Calibri"/>
              </a:rPr>
              <a:t>Бук</a:t>
            </a:r>
            <a:endParaRPr sz="1000" dirty="0">
              <a:latin typeface="Calibri"/>
              <a:cs typeface="Calibri"/>
            </a:endParaRPr>
          </a:p>
        </p:txBody>
      </p:sp>
      <p:sp>
        <p:nvSpPr>
          <p:cNvPr id="14" name="object 14"/>
          <p:cNvSpPr txBox="1"/>
          <p:nvPr/>
        </p:nvSpPr>
        <p:spPr>
          <a:xfrm>
            <a:off x="9709138" y="3090349"/>
            <a:ext cx="462383" cy="307777"/>
          </a:xfrm>
          <a:prstGeom prst="rect">
            <a:avLst/>
          </a:prstGeom>
        </p:spPr>
        <p:txBody>
          <a:bodyPr vert="horz" wrap="square" lIns="0" tIns="0" rIns="0" bIns="0" rtlCol="0">
            <a:spAutoFit/>
          </a:bodyPr>
          <a:lstStyle/>
          <a:p>
            <a:pPr marL="12700" marR="5080">
              <a:lnSpc>
                <a:spcPct val="100000"/>
              </a:lnSpc>
            </a:pPr>
            <a:r>
              <a:rPr sz="1000" dirty="0" err="1">
                <a:solidFill>
                  <a:srgbClr val="3C3C3B"/>
                </a:solidFill>
                <a:latin typeface="Calibri"/>
                <a:cs typeface="Calibri"/>
              </a:rPr>
              <a:t>Wenge</a:t>
            </a:r>
            <a:r>
              <a:rPr sz="1000" dirty="0">
                <a:solidFill>
                  <a:srgbClr val="3C3C3B"/>
                </a:solidFill>
                <a:latin typeface="Calibri"/>
                <a:cs typeface="Calibri"/>
              </a:rPr>
              <a:t> </a:t>
            </a:r>
            <a:r>
              <a:rPr lang="ru-RU" sz="1000" dirty="0" err="1" smtClean="0">
                <a:solidFill>
                  <a:srgbClr val="706F6F"/>
                </a:solidFill>
                <a:latin typeface="Calibri"/>
                <a:cs typeface="Calibri"/>
              </a:rPr>
              <a:t>Венге</a:t>
            </a:r>
            <a:endParaRPr sz="1000" dirty="0">
              <a:latin typeface="Calibri"/>
              <a:cs typeface="Calibri"/>
            </a:endParaRPr>
          </a:p>
        </p:txBody>
      </p:sp>
      <p:sp>
        <p:nvSpPr>
          <p:cNvPr id="153" name="object 147"/>
          <p:cNvSpPr txBox="1"/>
          <p:nvPr/>
        </p:nvSpPr>
        <p:spPr>
          <a:xfrm>
            <a:off x="7582764" y="838537"/>
            <a:ext cx="675640" cy="127000"/>
          </a:xfrm>
          <a:prstGeom prst="rect">
            <a:avLst/>
          </a:prstGeom>
        </p:spPr>
        <p:txBody>
          <a:bodyPr vert="horz" wrap="square" lIns="0" tIns="0" rIns="0" bIns="0" rtlCol="0">
            <a:spAutoFit/>
          </a:bodyPr>
          <a:lstStyle/>
          <a:p>
            <a:pPr marL="12700" algn="ctr">
              <a:lnSpc>
                <a:spcPct val="100000"/>
              </a:lnSpc>
            </a:pPr>
            <a:r>
              <a:rPr lang="uk-UA" sz="800" spc="-45" dirty="0" smtClean="0">
                <a:solidFill>
                  <a:srgbClr val="3C3C3B"/>
                </a:solidFill>
                <a:latin typeface="Calibri"/>
                <a:cs typeface="Calibri"/>
              </a:rPr>
              <a:t>ВИДЕО-УРОК</a:t>
            </a:r>
            <a:endParaRPr sz="800" dirty="0">
              <a:latin typeface="Calibri"/>
              <a:cs typeface="Calibri"/>
            </a:endParaRPr>
          </a:p>
        </p:txBody>
      </p:sp>
      <p:pic>
        <p:nvPicPr>
          <p:cNvPr id="154" name="Picture 2"/>
          <p:cNvPicPr>
            <a:picLocks noChangeAspect="1" noChangeArrowheads="1"/>
          </p:cNvPicPr>
          <p:nvPr/>
        </p:nvPicPr>
        <p:blipFill>
          <a:blip r:embed="rId10"/>
          <a:srcRect/>
          <a:stretch>
            <a:fillRect/>
          </a:stretch>
        </p:blipFill>
        <p:spPr bwMode="auto">
          <a:xfrm>
            <a:off x="7701597" y="459249"/>
            <a:ext cx="438150" cy="39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9" y="7217222"/>
            <a:ext cx="1570355" cy="180340"/>
          </a:xfrm>
          <a:prstGeom prst="rect">
            <a:avLst/>
          </a:prstGeom>
        </p:spPr>
        <p:txBody>
          <a:bodyPr vert="horz" wrap="square" lIns="0" tIns="0" rIns="0" bIns="0" rtlCol="0">
            <a:spAutoFit/>
          </a:bodyPr>
          <a:lstStyle/>
          <a:p>
            <a:pPr marL="12700">
              <a:lnSpc>
                <a:spcPct val="100000"/>
              </a:lnSpc>
            </a:pPr>
            <a:r>
              <a:rPr sz="1200" b="1" spc="10" dirty="0">
                <a:solidFill>
                  <a:srgbClr val="E5007D"/>
                </a:solidFill>
                <a:latin typeface="Calibri"/>
                <a:cs typeface="Calibri"/>
              </a:rPr>
              <a:t>72</a:t>
            </a:r>
            <a:r>
              <a:rPr sz="1200" b="1" spc="40" dirty="0">
                <a:solidFill>
                  <a:srgbClr val="E5007D"/>
                </a:solidFill>
                <a:latin typeface="Calibri"/>
                <a:cs typeface="Calibri"/>
              </a:rPr>
              <a:t> </a:t>
            </a:r>
            <a:r>
              <a:rPr sz="1200" b="1" spc="-25" dirty="0">
                <a:solidFill>
                  <a:srgbClr val="E5007D"/>
                </a:solidFill>
                <a:latin typeface="Calibri"/>
                <a:cs typeface="Calibri"/>
              </a:rPr>
              <a:t>IAM</a:t>
            </a:r>
            <a:r>
              <a:rPr sz="1200" b="1" spc="40" dirty="0">
                <a:solidFill>
                  <a:srgbClr val="E5007D"/>
                </a:solidFill>
                <a:latin typeface="Calibri"/>
                <a:cs typeface="Calibri"/>
              </a:rPr>
              <a:t> </a:t>
            </a:r>
            <a:r>
              <a:rPr sz="1200" b="1" spc="10" dirty="0">
                <a:solidFill>
                  <a:srgbClr val="E5007D"/>
                </a:solidFill>
                <a:latin typeface="Calibri"/>
                <a:cs typeface="Calibri"/>
              </a:rPr>
              <a:t>Design</a:t>
            </a:r>
            <a:r>
              <a:rPr sz="1200" b="1" spc="15" dirty="0">
                <a:solidFill>
                  <a:srgbClr val="E5007D"/>
                </a:solidFill>
                <a:latin typeface="Calibri"/>
                <a:cs typeface="Calibri"/>
              </a:rPr>
              <a:t> </a:t>
            </a:r>
            <a:r>
              <a:rPr sz="1200" spc="-40" dirty="0">
                <a:solidFill>
                  <a:srgbClr val="706F6F"/>
                </a:solidFill>
                <a:latin typeface="Calibri"/>
                <a:cs typeface="Calibri"/>
              </a:rPr>
              <a:t>Collection</a:t>
            </a:r>
            <a:endParaRPr sz="1200">
              <a:latin typeface="Calibri"/>
              <a:cs typeface="Calibri"/>
            </a:endParaRPr>
          </a:p>
        </p:txBody>
      </p:sp>
      <p:sp>
        <p:nvSpPr>
          <p:cNvPr id="3" name="object 3"/>
          <p:cNvSpPr txBox="1"/>
          <p:nvPr/>
        </p:nvSpPr>
        <p:spPr>
          <a:xfrm>
            <a:off x="2169034" y="1027983"/>
            <a:ext cx="3626485" cy="507831"/>
          </a:xfrm>
          <a:prstGeom prst="rect">
            <a:avLst/>
          </a:prstGeom>
        </p:spPr>
        <p:txBody>
          <a:bodyPr vert="horz" wrap="square" lIns="0" tIns="0" rIns="0" bIns="0" rtlCol="0">
            <a:spAutoFit/>
          </a:bodyPr>
          <a:lstStyle/>
          <a:p>
            <a:pPr algn="just">
              <a:lnSpc>
                <a:spcPct val="100000"/>
              </a:lnSpc>
            </a:pPr>
            <a:r>
              <a:rPr lang="en-US" sz="800" dirty="0" smtClean="0">
                <a:latin typeface="Arial Narrow" pitchFamily="34" charset="0"/>
              </a:rPr>
              <a:t>AISI 304 Stainless Steel - Satin finish</a:t>
            </a:r>
          </a:p>
          <a:p>
            <a:pPr marR="5080" algn="just">
              <a:lnSpc>
                <a:spcPts val="1000"/>
              </a:lnSpc>
            </a:pPr>
            <a:r>
              <a:rPr lang="en-US" sz="800" dirty="0" smtClean="0">
                <a:latin typeface="Arial Narrow" pitchFamily="34" charset="0"/>
              </a:rPr>
              <a:t>AISI 304 is a stainless steel alloy composed by a Cr content between 18% and 20% and a Ni one between 8% and 11%. It is the most utilized stainless steel in the world, and represents more than 50% of the total consumption it is also perfect for interiors.</a:t>
            </a:r>
            <a:endParaRPr lang="en-US" sz="800" dirty="0">
              <a:latin typeface="Arial Narrow" pitchFamily="34" charset="0"/>
            </a:endParaRPr>
          </a:p>
        </p:txBody>
      </p:sp>
      <p:sp>
        <p:nvSpPr>
          <p:cNvPr id="9" name="object 9"/>
          <p:cNvSpPr txBox="1"/>
          <p:nvPr/>
        </p:nvSpPr>
        <p:spPr>
          <a:xfrm>
            <a:off x="2169034" y="3970981"/>
            <a:ext cx="3625850" cy="379591"/>
          </a:xfrm>
          <a:prstGeom prst="rect">
            <a:avLst/>
          </a:prstGeom>
        </p:spPr>
        <p:txBody>
          <a:bodyPr vert="horz" wrap="square" lIns="0" tIns="0" rIns="0" bIns="0" rtlCol="0">
            <a:spAutoFit/>
          </a:bodyPr>
          <a:lstStyle/>
          <a:p>
            <a:pPr algn="just">
              <a:lnSpc>
                <a:spcPct val="100000"/>
              </a:lnSpc>
            </a:pPr>
            <a:r>
              <a:rPr lang="en-US" sz="800" dirty="0" smtClean="0">
                <a:latin typeface="Arial Narrow" pitchFamily="34" charset="0"/>
              </a:rPr>
              <a:t>Galvanized Iron</a:t>
            </a:r>
          </a:p>
          <a:p>
            <a:pPr marR="5080" algn="just">
              <a:lnSpc>
                <a:spcPts val="1000"/>
              </a:lnSpc>
            </a:pPr>
            <a:r>
              <a:rPr lang="en-US" sz="800" dirty="0" smtClean="0">
                <a:latin typeface="Arial Narrow" pitchFamily="34" charset="0"/>
              </a:rPr>
              <a:t>It is Fe360B galvanized iron. Unlike stainless steel, iron is cheaper but more subject to corrosion. To solve this problem, it is hot dip galvanized. Perfect for outdoor locations.</a:t>
            </a:r>
            <a:endParaRPr lang="en-US" sz="800" dirty="0">
              <a:latin typeface="Arial Narrow" pitchFamily="34" charset="0"/>
            </a:endParaRPr>
          </a:p>
        </p:txBody>
      </p:sp>
      <p:sp>
        <p:nvSpPr>
          <p:cNvPr id="25" name="object 25"/>
          <p:cNvSpPr txBox="1"/>
          <p:nvPr/>
        </p:nvSpPr>
        <p:spPr>
          <a:xfrm>
            <a:off x="2169034" y="4885980"/>
            <a:ext cx="3629025" cy="636072"/>
          </a:xfrm>
          <a:prstGeom prst="rect">
            <a:avLst/>
          </a:prstGeom>
        </p:spPr>
        <p:txBody>
          <a:bodyPr vert="horz" wrap="square" lIns="0" tIns="0" rIns="0" bIns="0" rtlCol="0">
            <a:spAutoFit/>
          </a:bodyPr>
          <a:lstStyle/>
          <a:p>
            <a:pPr algn="just">
              <a:lnSpc>
                <a:spcPct val="100000"/>
              </a:lnSpc>
            </a:pPr>
            <a:r>
              <a:rPr lang="en-US" sz="800" dirty="0" err="1" smtClean="0">
                <a:latin typeface="Arial Narrow" pitchFamily="34" charset="0"/>
              </a:rPr>
              <a:t>Aluminium</a:t>
            </a:r>
            <a:endParaRPr lang="en-US" sz="800" dirty="0" smtClean="0">
              <a:latin typeface="Arial Narrow" pitchFamily="34" charset="0"/>
            </a:endParaRPr>
          </a:p>
          <a:p>
            <a:pPr marR="5080" algn="just">
              <a:lnSpc>
                <a:spcPts val="1000"/>
              </a:lnSpc>
            </a:pPr>
            <a:r>
              <a:rPr lang="en-US" sz="800" dirty="0" err="1" smtClean="0">
                <a:latin typeface="Arial Narrow" pitchFamily="34" charset="0"/>
              </a:rPr>
              <a:t>Aluminium</a:t>
            </a:r>
            <a:r>
              <a:rPr lang="en-US" sz="800" dirty="0" smtClean="0">
                <a:latin typeface="Arial Narrow" pitchFamily="34" charset="0"/>
              </a:rPr>
              <a:t> used in IAM Design items is anodized and brushed. The </a:t>
            </a:r>
            <a:r>
              <a:rPr lang="en-US" sz="800" dirty="0" err="1" smtClean="0">
                <a:latin typeface="Arial Narrow" pitchFamily="34" charset="0"/>
              </a:rPr>
              <a:t>anodization</a:t>
            </a:r>
            <a:r>
              <a:rPr lang="en-US" sz="800" dirty="0" smtClean="0">
                <a:latin typeface="Arial Narrow" pitchFamily="34" charset="0"/>
              </a:rPr>
              <a:t> chemical procedure is able to convert a material surface, making it more resistant and longer lasting in terms of oxidation. Brushing is a finish that gives the extrusion a specific scratching, as the one of the glazed stainless steel.  It is a cheap solution, suitable both for interiors and exteriors.</a:t>
            </a:r>
            <a:endParaRPr lang="en-US" sz="800" dirty="0">
              <a:latin typeface="Arial Narrow" pitchFamily="34" charset="0"/>
            </a:endParaRPr>
          </a:p>
        </p:txBody>
      </p:sp>
      <p:sp>
        <p:nvSpPr>
          <p:cNvPr id="41" name="object 41"/>
          <p:cNvSpPr txBox="1"/>
          <p:nvPr/>
        </p:nvSpPr>
        <p:spPr>
          <a:xfrm>
            <a:off x="2169034" y="2025733"/>
            <a:ext cx="3629025" cy="759375"/>
          </a:xfrm>
          <a:prstGeom prst="rect">
            <a:avLst/>
          </a:prstGeom>
        </p:spPr>
        <p:txBody>
          <a:bodyPr vert="horz" wrap="square" lIns="0" tIns="0" rIns="0" bIns="0" rtlCol="0">
            <a:spAutoFit/>
          </a:bodyPr>
          <a:lstStyle/>
          <a:p>
            <a:pPr algn="just">
              <a:lnSpc>
                <a:spcPct val="100000"/>
              </a:lnSpc>
            </a:pPr>
            <a:r>
              <a:rPr lang="en-US" sz="800" dirty="0" smtClean="0">
                <a:latin typeface="Arial Narrow" pitchFamily="34" charset="0"/>
              </a:rPr>
              <a:t>AISI 316 Stainless Steel - Satin finish</a:t>
            </a:r>
          </a:p>
          <a:p>
            <a:pPr marR="5080" algn="just">
              <a:lnSpc>
                <a:spcPts val="1000"/>
              </a:lnSpc>
            </a:pPr>
            <a:r>
              <a:rPr lang="en-US" sz="800" dirty="0" smtClean="0">
                <a:latin typeface="Arial Narrow" pitchFamily="34" charset="0"/>
              </a:rPr>
              <a:t>AISI 316 is a stainless steel alloy composed by a Cr content between 16% and 18%, a Ni one between 11% and 14% and a Mo one between 2% and 3%. Molybdenum percentage guarantees a better corrosion resistance, so it is the perfect material for exteriors. In case of strong external locations, mirror finish AISI 316 is recommended, because it proves to be really resistant in terms of atmospheric agents, pollution and seaside chlorides.</a:t>
            </a:r>
            <a:endParaRPr lang="en-US" sz="800" dirty="0">
              <a:latin typeface="Arial Narrow" pitchFamily="34" charset="0"/>
            </a:endParaRPr>
          </a:p>
        </p:txBody>
      </p:sp>
      <p:sp>
        <p:nvSpPr>
          <p:cNvPr id="57" name="object 57"/>
          <p:cNvSpPr txBox="1"/>
          <p:nvPr/>
        </p:nvSpPr>
        <p:spPr>
          <a:xfrm>
            <a:off x="2169034" y="2977981"/>
            <a:ext cx="3625850" cy="759375"/>
          </a:xfrm>
          <a:prstGeom prst="rect">
            <a:avLst/>
          </a:prstGeom>
        </p:spPr>
        <p:txBody>
          <a:bodyPr vert="horz" wrap="square" lIns="0" tIns="0" rIns="0" bIns="0" rtlCol="0">
            <a:spAutoFit/>
          </a:bodyPr>
          <a:lstStyle/>
          <a:p>
            <a:pPr algn="just">
              <a:lnSpc>
                <a:spcPct val="100000"/>
              </a:lnSpc>
            </a:pPr>
            <a:r>
              <a:rPr lang="en-US" sz="800" dirty="0" smtClean="0">
                <a:latin typeface="Arial Narrow" pitchFamily="34" charset="0"/>
              </a:rPr>
              <a:t>AISI 316 Stainless Steel - Mirror</a:t>
            </a:r>
          </a:p>
          <a:p>
            <a:pPr marR="5080" algn="just">
              <a:lnSpc>
                <a:spcPts val="1000"/>
              </a:lnSpc>
            </a:pPr>
            <a:r>
              <a:rPr lang="en-US" sz="800" dirty="0" smtClean="0">
                <a:latin typeface="Arial Narrow" pitchFamily="34" charset="0"/>
              </a:rPr>
              <a:t>Mirror finish is achieved mechanically thanks to specific abrasive brushes that polish the surface and increase corrosion resistance. Upon   several tests effected with the collaboration</a:t>
            </a:r>
            <a:r>
              <a:rPr lang="ru-RU" sz="800" dirty="0" smtClean="0">
                <a:latin typeface="Arial Narrow" pitchFamily="34" charset="0"/>
              </a:rPr>
              <a:t> </a:t>
            </a:r>
            <a:r>
              <a:rPr lang="en-US" sz="800" dirty="0" smtClean="0">
                <a:latin typeface="Arial Narrow" pitchFamily="34" charset="0"/>
              </a:rPr>
              <a:t>of main institutes of research, IAM Design recommends</a:t>
            </a:r>
            <a:r>
              <a:rPr lang="ru-RU" sz="800" dirty="0" smtClean="0">
                <a:latin typeface="Arial Narrow" pitchFamily="34" charset="0"/>
              </a:rPr>
              <a:t> </a:t>
            </a:r>
            <a:r>
              <a:rPr lang="en-US" sz="800" dirty="0" smtClean="0">
                <a:latin typeface="Arial Narrow" pitchFamily="34" charset="0"/>
              </a:rPr>
              <a:t>the use of mirror polished products in saline </a:t>
            </a:r>
            <a:r>
              <a:rPr lang="en-US" sz="800" dirty="0" err="1" smtClean="0">
                <a:latin typeface="Arial Narrow" pitchFamily="34" charset="0"/>
              </a:rPr>
              <a:t>surroundingsonly</a:t>
            </a:r>
            <a:r>
              <a:rPr lang="en-US" sz="800" dirty="0" smtClean="0">
                <a:latin typeface="Arial Narrow" pitchFamily="34" charset="0"/>
              </a:rPr>
              <a:t>  (area within 12 km from the seaside) or in areas with high level of polluting agents (city </a:t>
            </a:r>
            <a:r>
              <a:rPr lang="en-US" sz="800" dirty="0" err="1" smtClean="0">
                <a:latin typeface="Arial Narrow" pitchFamily="34" charset="0"/>
              </a:rPr>
              <a:t>centres</a:t>
            </a:r>
            <a:r>
              <a:rPr lang="en-US" sz="800" dirty="0" smtClean="0">
                <a:latin typeface="Arial Narrow" pitchFamily="34" charset="0"/>
              </a:rPr>
              <a:t>/industrial areas)</a:t>
            </a:r>
            <a:endParaRPr lang="en-US" sz="800" dirty="0">
              <a:latin typeface="Arial Narrow" pitchFamily="34" charset="0"/>
            </a:endParaRPr>
          </a:p>
        </p:txBody>
      </p:sp>
      <p:sp>
        <p:nvSpPr>
          <p:cNvPr id="61" name="object 61"/>
          <p:cNvSpPr txBox="1"/>
          <p:nvPr/>
        </p:nvSpPr>
        <p:spPr>
          <a:xfrm>
            <a:off x="444500" y="437876"/>
            <a:ext cx="5012083" cy="184666"/>
          </a:xfrm>
          <a:prstGeom prst="rect">
            <a:avLst/>
          </a:prstGeom>
        </p:spPr>
        <p:txBody>
          <a:bodyPr vert="horz" wrap="square" lIns="0" tIns="0" rIns="0" bIns="0" rtlCol="0">
            <a:spAutoFit/>
          </a:bodyPr>
          <a:lstStyle/>
          <a:p>
            <a:r>
              <a:rPr lang="en-US" sz="1200" dirty="0" smtClean="0">
                <a:latin typeface="Futura Bk BT" pitchFamily="34" charset="0"/>
              </a:rPr>
              <a:t>MATERIALS AND FINISHING - </a:t>
            </a:r>
            <a:r>
              <a:rPr lang="uk-UA" sz="1200" dirty="0" smtClean="0">
                <a:solidFill>
                  <a:schemeClr val="tx1">
                    <a:lumMod val="65000"/>
                    <a:lumOff val="35000"/>
                  </a:schemeClr>
                </a:solidFill>
                <a:latin typeface="Futura Bk BT" pitchFamily="34" charset="0"/>
              </a:rPr>
              <a:t>МАТЕРИАЛЫ</a:t>
            </a:r>
            <a:r>
              <a:rPr lang="en-US" sz="1200" dirty="0" smtClean="0">
                <a:solidFill>
                  <a:schemeClr val="tx1">
                    <a:lumMod val="65000"/>
                    <a:lumOff val="35000"/>
                  </a:schemeClr>
                </a:solidFill>
                <a:latin typeface="Futura Bk BT" pitchFamily="34" charset="0"/>
              </a:rPr>
              <a:t> </a:t>
            </a:r>
            <a:r>
              <a:rPr lang="ru-RU" sz="1200" dirty="0">
                <a:solidFill>
                  <a:schemeClr val="tx1">
                    <a:lumMod val="65000"/>
                    <a:lumOff val="35000"/>
                  </a:schemeClr>
                </a:solidFill>
                <a:latin typeface="Futura Bk BT" pitchFamily="34" charset="0"/>
              </a:rPr>
              <a:t>И</a:t>
            </a:r>
            <a:r>
              <a:rPr lang="en-US" sz="1200" dirty="0" smtClean="0">
                <a:solidFill>
                  <a:schemeClr val="tx1">
                    <a:lumMod val="65000"/>
                    <a:lumOff val="35000"/>
                  </a:schemeClr>
                </a:solidFill>
                <a:latin typeface="Futura Bk BT" pitchFamily="34" charset="0"/>
              </a:rPr>
              <a:t> </a:t>
            </a:r>
            <a:r>
              <a:rPr lang="uk-UA" sz="1200" dirty="0" smtClean="0">
                <a:solidFill>
                  <a:schemeClr val="tx1">
                    <a:lumMod val="65000"/>
                    <a:lumOff val="35000"/>
                  </a:schemeClr>
                </a:solidFill>
                <a:latin typeface="Futura Bk BT" pitchFamily="34" charset="0"/>
              </a:rPr>
              <a:t>ПОКРЫТИЯ</a:t>
            </a:r>
            <a:endParaRPr lang="en-US" sz="1200" dirty="0">
              <a:solidFill>
                <a:schemeClr val="tx1">
                  <a:lumMod val="65000"/>
                  <a:lumOff val="35000"/>
                </a:schemeClr>
              </a:solidFill>
              <a:latin typeface="Futura Bk BT" pitchFamily="34" charset="0"/>
            </a:endParaRPr>
          </a:p>
        </p:txBody>
      </p:sp>
      <p:sp>
        <p:nvSpPr>
          <p:cNvPr id="62" name="object 62"/>
          <p:cNvSpPr txBox="1"/>
          <p:nvPr/>
        </p:nvSpPr>
        <p:spPr>
          <a:xfrm>
            <a:off x="2169034" y="5869983"/>
            <a:ext cx="3655296" cy="369332"/>
          </a:xfrm>
          <a:prstGeom prst="rect">
            <a:avLst/>
          </a:prstGeom>
        </p:spPr>
        <p:txBody>
          <a:bodyPr vert="horz" wrap="square" lIns="0" tIns="0" rIns="0" bIns="0" rtlCol="0">
            <a:spAutoFit/>
          </a:bodyPr>
          <a:lstStyle/>
          <a:p>
            <a:pPr algn="just">
              <a:lnSpc>
                <a:spcPct val="100000"/>
              </a:lnSpc>
            </a:pPr>
            <a:r>
              <a:rPr lang="en-US" sz="800" dirty="0" smtClean="0">
                <a:latin typeface="Arial Narrow" pitchFamily="34" charset="0"/>
              </a:rPr>
              <a:t>Eco-friendly - 100% recyclable</a:t>
            </a:r>
          </a:p>
          <a:p>
            <a:pPr algn="just">
              <a:lnSpc>
                <a:spcPct val="100000"/>
              </a:lnSpc>
            </a:pPr>
            <a:r>
              <a:rPr lang="en-US" sz="800" dirty="0" smtClean="0">
                <a:latin typeface="Arial Narrow" pitchFamily="34" charset="0"/>
              </a:rPr>
              <a:t>The IAM Design steel elements are 100% recyclable: they can be recovered to produce new objects.</a:t>
            </a:r>
            <a:endParaRPr lang="en-US" sz="800" dirty="0">
              <a:latin typeface="Arial Narrow" pitchFamily="34" charset="0"/>
            </a:endParaRPr>
          </a:p>
        </p:txBody>
      </p:sp>
      <p:sp>
        <p:nvSpPr>
          <p:cNvPr id="86" name="object 86"/>
          <p:cNvSpPr/>
          <p:nvPr/>
        </p:nvSpPr>
        <p:spPr>
          <a:xfrm>
            <a:off x="10692003" y="5444997"/>
            <a:ext cx="0" cy="2115185"/>
          </a:xfrm>
          <a:custGeom>
            <a:avLst/>
            <a:gdLst/>
            <a:ahLst/>
            <a:cxnLst/>
            <a:rect l="l" t="t" r="r" b="b"/>
            <a:pathLst>
              <a:path h="2115184">
                <a:moveTo>
                  <a:pt x="0" y="0"/>
                </a:moveTo>
                <a:lnTo>
                  <a:pt x="0" y="2115007"/>
                </a:lnTo>
              </a:path>
            </a:pathLst>
          </a:custGeom>
          <a:ln w="3175">
            <a:solidFill>
              <a:srgbClr val="9D9D9C"/>
            </a:solidFill>
          </a:ln>
        </p:spPr>
        <p:txBody>
          <a:bodyPr wrap="square" lIns="0" tIns="0" rIns="0" bIns="0" rtlCol="0"/>
          <a:lstStyle/>
          <a:p>
            <a:endParaRPr/>
          </a:p>
        </p:txBody>
      </p:sp>
      <p:pic>
        <p:nvPicPr>
          <p:cNvPr id="2050" name="Picture 2"/>
          <p:cNvPicPr>
            <a:picLocks noChangeAspect="1" noChangeArrowheads="1"/>
          </p:cNvPicPr>
          <p:nvPr/>
        </p:nvPicPr>
        <p:blipFill>
          <a:blip r:embed="rId3"/>
          <a:srcRect/>
          <a:stretch>
            <a:fillRect/>
          </a:stretch>
        </p:blipFill>
        <p:spPr bwMode="auto">
          <a:xfrm>
            <a:off x="467139" y="894522"/>
            <a:ext cx="1274763" cy="5467350"/>
          </a:xfrm>
          <a:prstGeom prst="rect">
            <a:avLst/>
          </a:prstGeom>
          <a:noFill/>
          <a:ln w="9525">
            <a:noFill/>
            <a:miter lim="800000"/>
            <a:headEnd/>
            <a:tailEnd/>
          </a:ln>
        </p:spPr>
      </p:pic>
      <p:sp>
        <p:nvSpPr>
          <p:cNvPr id="12" name="object 3"/>
          <p:cNvSpPr txBox="1"/>
          <p:nvPr/>
        </p:nvSpPr>
        <p:spPr>
          <a:xfrm>
            <a:off x="6222651" y="990639"/>
            <a:ext cx="3626485" cy="615553"/>
          </a:xfrm>
          <a:prstGeom prst="rect">
            <a:avLst/>
          </a:prstGeom>
        </p:spPr>
        <p:txBody>
          <a:bodyPr vert="horz" wrap="square" lIns="0" tIns="0" rIns="0" bIns="0" rtlCol="0">
            <a:spAutoFit/>
          </a:bodyPr>
          <a:lstStyle/>
          <a:p>
            <a:pPr algn="just">
              <a:lnSpc>
                <a:spcPct val="100000"/>
              </a:lnSpc>
            </a:pPr>
            <a:r>
              <a:rPr lang="ru-RU" sz="800" dirty="0">
                <a:solidFill>
                  <a:schemeClr val="tx1">
                    <a:lumMod val="65000"/>
                    <a:lumOff val="35000"/>
                  </a:schemeClr>
                </a:solidFill>
                <a:latin typeface="Arial Narrow" pitchFamily="34" charset="0"/>
              </a:rPr>
              <a:t>Нержавеющая сталь AISI 304 </a:t>
            </a:r>
            <a:r>
              <a:rPr lang="ru-RU" sz="800" dirty="0" smtClean="0">
                <a:solidFill>
                  <a:schemeClr val="tx1">
                    <a:lumMod val="65000"/>
                    <a:lumOff val="35000"/>
                  </a:schemeClr>
                </a:solidFill>
                <a:latin typeface="Arial Narrow" pitchFamily="34" charset="0"/>
              </a:rPr>
              <a:t>– атласное покрытие</a:t>
            </a:r>
            <a:endParaRPr lang="ru-RU" sz="800" dirty="0">
              <a:solidFill>
                <a:schemeClr val="tx1">
                  <a:lumMod val="65000"/>
                  <a:lumOff val="35000"/>
                </a:schemeClr>
              </a:solidFill>
              <a:latin typeface="Arial Narrow" pitchFamily="34" charset="0"/>
            </a:endParaRPr>
          </a:p>
          <a:p>
            <a:pPr algn="just">
              <a:lnSpc>
                <a:spcPct val="100000"/>
              </a:lnSpc>
            </a:pPr>
            <a:r>
              <a:rPr lang="ru-RU" sz="800" dirty="0">
                <a:solidFill>
                  <a:schemeClr val="tx1">
                    <a:lumMod val="65000"/>
                    <a:lumOff val="35000"/>
                  </a:schemeClr>
                </a:solidFill>
                <a:latin typeface="Arial Narrow" pitchFamily="34" charset="0"/>
              </a:rPr>
              <a:t>AISI 304 представляет собой сплав из нержавеющей стали, содержащий </a:t>
            </a:r>
            <a:r>
              <a:rPr lang="ru-RU" sz="800" dirty="0" smtClean="0">
                <a:solidFill>
                  <a:schemeClr val="tx1">
                    <a:lumMod val="65000"/>
                    <a:lumOff val="35000"/>
                  </a:schemeClr>
                </a:solidFill>
                <a:latin typeface="Arial Narrow" pitchFamily="34" charset="0"/>
              </a:rPr>
              <a:t>хром </a:t>
            </a:r>
            <a:r>
              <a:rPr lang="ru-RU" sz="800" dirty="0">
                <a:solidFill>
                  <a:schemeClr val="tx1">
                    <a:lumMod val="65000"/>
                    <a:lumOff val="35000"/>
                  </a:schemeClr>
                </a:solidFill>
                <a:latin typeface="Arial Narrow" pitchFamily="34" charset="0"/>
              </a:rPr>
              <a:t>от 18 до 20% и никель от 8 до 11%. Это </a:t>
            </a:r>
            <a:r>
              <a:rPr lang="ru-RU" sz="800" dirty="0" smtClean="0">
                <a:solidFill>
                  <a:schemeClr val="tx1">
                    <a:lumMod val="65000"/>
                    <a:lumOff val="35000"/>
                  </a:schemeClr>
                </a:solidFill>
                <a:latin typeface="Arial Narrow" pitchFamily="34" charset="0"/>
              </a:rPr>
              <a:t>наиболее часто </a:t>
            </a:r>
            <a:r>
              <a:rPr lang="ru-RU" sz="800" dirty="0">
                <a:solidFill>
                  <a:schemeClr val="tx1">
                    <a:lumMod val="65000"/>
                    <a:lumOff val="35000"/>
                  </a:schemeClr>
                </a:solidFill>
                <a:latin typeface="Arial Narrow" pitchFamily="34" charset="0"/>
              </a:rPr>
              <a:t>используемая нержавеющая сталь в мире, и она составляет более 50% от общего потребления, что также идеально подходит для интерьеров.</a:t>
            </a:r>
            <a:endParaRPr lang="en-US" sz="800" dirty="0">
              <a:solidFill>
                <a:schemeClr val="tx1">
                  <a:lumMod val="65000"/>
                  <a:lumOff val="35000"/>
                </a:schemeClr>
              </a:solidFill>
              <a:latin typeface="Arial Narrow" pitchFamily="34" charset="0"/>
            </a:endParaRPr>
          </a:p>
        </p:txBody>
      </p:sp>
      <p:sp>
        <p:nvSpPr>
          <p:cNvPr id="13" name="object 41"/>
          <p:cNvSpPr txBox="1"/>
          <p:nvPr/>
        </p:nvSpPr>
        <p:spPr>
          <a:xfrm>
            <a:off x="6216936" y="1912364"/>
            <a:ext cx="3629025" cy="861774"/>
          </a:xfrm>
          <a:prstGeom prst="rect">
            <a:avLst/>
          </a:prstGeom>
        </p:spPr>
        <p:txBody>
          <a:bodyPr vert="horz" wrap="square" lIns="0" tIns="0" rIns="0" bIns="0" rtlCol="0">
            <a:spAutoFit/>
          </a:bodyPr>
          <a:lstStyle/>
          <a:p>
            <a:pPr algn="just">
              <a:lnSpc>
                <a:spcPct val="100000"/>
              </a:lnSpc>
            </a:pPr>
            <a:r>
              <a:rPr lang="ru-RU" sz="800" dirty="0">
                <a:solidFill>
                  <a:schemeClr val="tx1">
                    <a:lumMod val="65000"/>
                    <a:lumOff val="35000"/>
                  </a:schemeClr>
                </a:solidFill>
                <a:latin typeface="Arial Narrow" pitchFamily="34" charset="0"/>
              </a:rPr>
              <a:t>Нержавеющая сталь AISI 316 </a:t>
            </a:r>
            <a:r>
              <a:rPr lang="ru-RU" sz="800" dirty="0" smtClean="0">
                <a:solidFill>
                  <a:schemeClr val="tx1">
                    <a:lumMod val="65000"/>
                    <a:lumOff val="35000"/>
                  </a:schemeClr>
                </a:solidFill>
                <a:latin typeface="Arial Narrow" pitchFamily="34" charset="0"/>
              </a:rPr>
              <a:t>– атласное покрытие</a:t>
            </a:r>
            <a:endParaRPr lang="ru-RU" sz="800" dirty="0">
              <a:solidFill>
                <a:schemeClr val="tx1">
                  <a:lumMod val="65000"/>
                  <a:lumOff val="35000"/>
                </a:schemeClr>
              </a:solidFill>
              <a:latin typeface="Arial Narrow" pitchFamily="34" charset="0"/>
            </a:endParaRPr>
          </a:p>
          <a:p>
            <a:pPr algn="just">
              <a:lnSpc>
                <a:spcPct val="100000"/>
              </a:lnSpc>
            </a:pPr>
            <a:r>
              <a:rPr lang="ru-RU" sz="800" dirty="0">
                <a:solidFill>
                  <a:schemeClr val="tx1">
                    <a:lumMod val="65000"/>
                    <a:lumOff val="35000"/>
                  </a:schemeClr>
                </a:solidFill>
                <a:latin typeface="Arial Narrow" pitchFamily="34" charset="0"/>
              </a:rPr>
              <a:t>AISI 316 представляет собой сплав из нержавеющей стали, содержащий </a:t>
            </a:r>
            <a:r>
              <a:rPr lang="ru-RU" sz="800" dirty="0" smtClean="0">
                <a:solidFill>
                  <a:schemeClr val="tx1">
                    <a:lumMod val="65000"/>
                    <a:lumOff val="35000"/>
                  </a:schemeClr>
                </a:solidFill>
                <a:latin typeface="Arial Narrow" pitchFamily="34" charset="0"/>
              </a:rPr>
              <a:t>хром </a:t>
            </a:r>
            <a:r>
              <a:rPr lang="ru-RU" sz="800" dirty="0">
                <a:solidFill>
                  <a:schemeClr val="tx1">
                    <a:lumMod val="65000"/>
                    <a:lumOff val="35000"/>
                  </a:schemeClr>
                </a:solidFill>
                <a:latin typeface="Arial Narrow" pitchFamily="34" charset="0"/>
              </a:rPr>
              <a:t>от 16 до 18%, никель от 11 до 14% и </a:t>
            </a:r>
            <a:r>
              <a:rPr lang="ru-RU" sz="800" dirty="0" smtClean="0">
                <a:solidFill>
                  <a:schemeClr val="tx1">
                    <a:lumMod val="65000"/>
                    <a:lumOff val="35000"/>
                  </a:schemeClr>
                </a:solidFill>
                <a:latin typeface="Arial Narrow" pitchFamily="34" charset="0"/>
              </a:rPr>
              <a:t>молибден </a:t>
            </a:r>
            <a:r>
              <a:rPr lang="ru-RU" sz="800" dirty="0">
                <a:solidFill>
                  <a:schemeClr val="tx1">
                    <a:lumMod val="65000"/>
                    <a:lumOff val="35000"/>
                  </a:schemeClr>
                </a:solidFill>
                <a:latin typeface="Arial Narrow" pitchFamily="34" charset="0"/>
              </a:rPr>
              <a:t>от 2 до 3%. Процент молибдена гарантирует лучшую коррозионную стойкость, поэтому он является идеальным материалом для наружных работ. В случае сильных внешних </a:t>
            </a:r>
            <a:r>
              <a:rPr lang="ru-RU" sz="800" dirty="0" smtClean="0">
                <a:solidFill>
                  <a:schemeClr val="tx1">
                    <a:lumMod val="65000"/>
                    <a:lumOff val="35000"/>
                  </a:schemeClr>
                </a:solidFill>
                <a:latin typeface="Arial Narrow" pitchFamily="34" charset="0"/>
              </a:rPr>
              <a:t>факторов </a:t>
            </a:r>
            <a:r>
              <a:rPr lang="ru-RU" sz="800" dirty="0">
                <a:solidFill>
                  <a:schemeClr val="tx1">
                    <a:lumMod val="65000"/>
                    <a:lumOff val="35000"/>
                  </a:schemeClr>
                </a:solidFill>
                <a:latin typeface="Arial Narrow" pitchFamily="34" charset="0"/>
              </a:rPr>
              <a:t>рекомендуется зеркальная отделка AISI 316, поскольку она действительно устойчива к воздействию атмосферных факторов, загрязнения и хлоридов на побережье.</a:t>
            </a:r>
            <a:endParaRPr lang="en-US" sz="800" dirty="0">
              <a:solidFill>
                <a:schemeClr val="tx1">
                  <a:lumMod val="65000"/>
                  <a:lumOff val="35000"/>
                </a:schemeClr>
              </a:solidFill>
              <a:latin typeface="Arial Narrow" pitchFamily="34" charset="0"/>
            </a:endParaRPr>
          </a:p>
        </p:txBody>
      </p:sp>
      <p:sp>
        <p:nvSpPr>
          <p:cNvPr id="14" name="object 57"/>
          <p:cNvSpPr txBox="1"/>
          <p:nvPr/>
        </p:nvSpPr>
        <p:spPr>
          <a:xfrm>
            <a:off x="6220111" y="2951087"/>
            <a:ext cx="3625850" cy="861774"/>
          </a:xfrm>
          <a:prstGeom prst="rect">
            <a:avLst/>
          </a:prstGeom>
        </p:spPr>
        <p:txBody>
          <a:bodyPr vert="horz" wrap="square" lIns="0" tIns="0" rIns="0" bIns="0" rtlCol="0">
            <a:spAutoFit/>
          </a:bodyPr>
          <a:lstStyle/>
          <a:p>
            <a:pPr algn="just">
              <a:lnSpc>
                <a:spcPct val="100000"/>
              </a:lnSpc>
            </a:pPr>
            <a:r>
              <a:rPr lang="ru-RU" sz="800" dirty="0">
                <a:solidFill>
                  <a:schemeClr val="tx1">
                    <a:lumMod val="65000"/>
                    <a:lumOff val="35000"/>
                  </a:schemeClr>
                </a:solidFill>
                <a:latin typeface="Arial Narrow" pitchFamily="34" charset="0"/>
              </a:rPr>
              <a:t>Нержавеющая сталь AISI 316 </a:t>
            </a:r>
            <a:r>
              <a:rPr lang="ru-RU" sz="800" dirty="0" smtClean="0">
                <a:solidFill>
                  <a:schemeClr val="tx1">
                    <a:lumMod val="65000"/>
                    <a:lumOff val="35000"/>
                  </a:schemeClr>
                </a:solidFill>
                <a:latin typeface="Arial Narrow" pitchFamily="34" charset="0"/>
              </a:rPr>
              <a:t>– </a:t>
            </a:r>
            <a:r>
              <a:rPr lang="ru-RU" sz="800" dirty="0">
                <a:solidFill>
                  <a:schemeClr val="tx1">
                    <a:lumMod val="65000"/>
                    <a:lumOff val="35000"/>
                  </a:schemeClr>
                </a:solidFill>
                <a:latin typeface="Arial Narrow" pitchFamily="34" charset="0"/>
              </a:rPr>
              <a:t>з</a:t>
            </a:r>
            <a:r>
              <a:rPr lang="ru-RU" sz="800" dirty="0" smtClean="0">
                <a:solidFill>
                  <a:schemeClr val="tx1">
                    <a:lumMod val="65000"/>
                    <a:lumOff val="35000"/>
                  </a:schemeClr>
                </a:solidFill>
                <a:latin typeface="Arial Narrow" pitchFamily="34" charset="0"/>
              </a:rPr>
              <a:t>еркальное покрытие</a:t>
            </a:r>
            <a:endParaRPr lang="ru-RU" sz="800" dirty="0">
              <a:solidFill>
                <a:schemeClr val="tx1">
                  <a:lumMod val="65000"/>
                  <a:lumOff val="35000"/>
                </a:schemeClr>
              </a:solidFill>
              <a:latin typeface="Arial Narrow" pitchFamily="34" charset="0"/>
            </a:endParaRPr>
          </a:p>
          <a:p>
            <a:pPr algn="just">
              <a:lnSpc>
                <a:spcPct val="100000"/>
              </a:lnSpc>
            </a:pPr>
            <a:r>
              <a:rPr lang="ru-RU" sz="800" dirty="0">
                <a:solidFill>
                  <a:schemeClr val="tx1">
                    <a:lumMod val="65000"/>
                    <a:lumOff val="35000"/>
                  </a:schemeClr>
                </a:solidFill>
                <a:latin typeface="Arial Narrow" pitchFamily="34" charset="0"/>
              </a:rPr>
              <a:t>Зеркальное покрытие достигается механическим способом благодаря специальным абразивным щеткам, которые полируют поверхность и повышают коррозионную стойкость. После нескольких испытаний, проведенных в сотрудничестве с основными исследовательскими институтами, IAM </a:t>
            </a:r>
            <a:r>
              <a:rPr lang="ru-RU" sz="800" dirty="0" err="1">
                <a:solidFill>
                  <a:schemeClr val="tx1">
                    <a:lumMod val="65000"/>
                    <a:lumOff val="35000"/>
                  </a:schemeClr>
                </a:solidFill>
                <a:latin typeface="Arial Narrow" pitchFamily="34" charset="0"/>
              </a:rPr>
              <a:t>Design</a:t>
            </a:r>
            <a:r>
              <a:rPr lang="ru-RU" sz="800" dirty="0">
                <a:solidFill>
                  <a:schemeClr val="tx1">
                    <a:lumMod val="65000"/>
                    <a:lumOff val="35000"/>
                  </a:schemeClr>
                </a:solidFill>
                <a:latin typeface="Arial Narrow" pitchFamily="34" charset="0"/>
              </a:rPr>
              <a:t> рекомендует использовать зеркально отполированные </a:t>
            </a:r>
            <a:r>
              <a:rPr lang="ru-RU" sz="800" dirty="0" smtClean="0">
                <a:solidFill>
                  <a:schemeClr val="tx1">
                    <a:lumMod val="65000"/>
                    <a:lumOff val="35000"/>
                  </a:schemeClr>
                </a:solidFill>
                <a:latin typeface="Arial Narrow" pitchFamily="34" charset="0"/>
              </a:rPr>
              <a:t>изделия </a:t>
            </a:r>
            <a:r>
              <a:rPr lang="ru-RU" sz="800" dirty="0">
                <a:solidFill>
                  <a:schemeClr val="tx1">
                    <a:lumMod val="65000"/>
                    <a:lumOff val="35000"/>
                  </a:schemeClr>
                </a:solidFill>
                <a:latin typeface="Arial Narrow" pitchFamily="34" charset="0"/>
              </a:rPr>
              <a:t>только в соленой среде (в пределах 12 км от моря) или в районах с высоким уровнем загрязнения (городские </a:t>
            </a:r>
            <a:r>
              <a:rPr lang="ru-RU" sz="800" dirty="0" smtClean="0">
                <a:solidFill>
                  <a:schemeClr val="tx1">
                    <a:lumMod val="65000"/>
                    <a:lumOff val="35000"/>
                  </a:schemeClr>
                </a:solidFill>
                <a:latin typeface="Arial Narrow" pitchFamily="34" charset="0"/>
              </a:rPr>
              <a:t>центры/промышленные </a:t>
            </a:r>
            <a:r>
              <a:rPr lang="ru-RU" sz="800" dirty="0">
                <a:solidFill>
                  <a:schemeClr val="tx1">
                    <a:lumMod val="65000"/>
                    <a:lumOff val="35000"/>
                  </a:schemeClr>
                </a:solidFill>
                <a:latin typeface="Arial Narrow" pitchFamily="34" charset="0"/>
              </a:rPr>
              <a:t>районы).</a:t>
            </a:r>
            <a:endParaRPr lang="en-US" sz="800" dirty="0">
              <a:solidFill>
                <a:schemeClr val="tx1">
                  <a:lumMod val="65000"/>
                  <a:lumOff val="35000"/>
                </a:schemeClr>
              </a:solidFill>
              <a:latin typeface="Arial Narrow" pitchFamily="34" charset="0"/>
            </a:endParaRPr>
          </a:p>
        </p:txBody>
      </p:sp>
      <p:sp>
        <p:nvSpPr>
          <p:cNvPr id="15" name="object 9"/>
          <p:cNvSpPr txBox="1"/>
          <p:nvPr/>
        </p:nvSpPr>
        <p:spPr>
          <a:xfrm>
            <a:off x="6220111" y="3944086"/>
            <a:ext cx="3625850" cy="492443"/>
          </a:xfrm>
          <a:prstGeom prst="rect">
            <a:avLst/>
          </a:prstGeom>
        </p:spPr>
        <p:txBody>
          <a:bodyPr vert="horz" wrap="square" lIns="0" tIns="0" rIns="0" bIns="0" rtlCol="0">
            <a:spAutoFit/>
          </a:bodyPr>
          <a:lstStyle/>
          <a:p>
            <a:pPr algn="just">
              <a:lnSpc>
                <a:spcPct val="100000"/>
              </a:lnSpc>
            </a:pPr>
            <a:r>
              <a:rPr lang="ru-RU" sz="800" dirty="0">
                <a:solidFill>
                  <a:schemeClr val="tx1">
                    <a:lumMod val="65000"/>
                    <a:lumOff val="35000"/>
                  </a:schemeClr>
                </a:solidFill>
                <a:latin typeface="Arial Narrow" pitchFamily="34" charset="0"/>
              </a:rPr>
              <a:t>Оцинкованное железо</a:t>
            </a:r>
          </a:p>
          <a:p>
            <a:pPr algn="just">
              <a:lnSpc>
                <a:spcPct val="100000"/>
              </a:lnSpc>
            </a:pPr>
            <a:r>
              <a:rPr lang="ru-RU" sz="800" dirty="0">
                <a:solidFill>
                  <a:schemeClr val="tx1">
                    <a:lumMod val="65000"/>
                    <a:lumOff val="35000"/>
                  </a:schemeClr>
                </a:solidFill>
                <a:latin typeface="Arial Narrow" pitchFamily="34" charset="0"/>
              </a:rPr>
              <a:t>Это оцинкованное железо Fe360B. В отличие от нержавеющей стали, железо дешевле, но больше подвержено </a:t>
            </a:r>
            <a:r>
              <a:rPr lang="ru-RU" sz="800" dirty="0" smtClean="0">
                <a:solidFill>
                  <a:schemeClr val="tx1">
                    <a:lumMod val="65000"/>
                    <a:lumOff val="35000"/>
                  </a:schemeClr>
                </a:solidFill>
                <a:latin typeface="Arial Narrow" pitchFamily="34" charset="0"/>
              </a:rPr>
              <a:t>коррозии.</a:t>
            </a:r>
            <a:r>
              <a:rPr lang="en-US" sz="800" dirty="0" smtClean="0">
                <a:solidFill>
                  <a:schemeClr val="tx1">
                    <a:lumMod val="65000"/>
                    <a:lumOff val="35000"/>
                  </a:schemeClr>
                </a:solidFill>
                <a:latin typeface="Arial Narrow" pitchFamily="34" charset="0"/>
              </a:rPr>
              <a:t> </a:t>
            </a:r>
            <a:r>
              <a:rPr lang="ru-RU" sz="800" dirty="0" smtClean="0">
                <a:solidFill>
                  <a:schemeClr val="tx1">
                    <a:lumMod val="65000"/>
                    <a:lumOff val="35000"/>
                  </a:schemeClr>
                </a:solidFill>
                <a:latin typeface="Arial Narrow" pitchFamily="34" charset="0"/>
              </a:rPr>
              <a:t>Горячее </a:t>
            </a:r>
            <a:r>
              <a:rPr lang="ru-RU" sz="800" dirty="0" err="1" smtClean="0">
                <a:solidFill>
                  <a:schemeClr val="tx1">
                    <a:lumMod val="65000"/>
                    <a:lumOff val="35000"/>
                  </a:schemeClr>
                </a:solidFill>
                <a:latin typeface="Arial Narrow" pitchFamily="34" charset="0"/>
              </a:rPr>
              <a:t>цинкование</a:t>
            </a:r>
            <a:r>
              <a:rPr lang="ru-RU" sz="800" dirty="0" smtClean="0">
                <a:solidFill>
                  <a:schemeClr val="tx1">
                    <a:lumMod val="65000"/>
                    <a:lumOff val="35000"/>
                  </a:schemeClr>
                </a:solidFill>
                <a:latin typeface="Arial Narrow" pitchFamily="34" charset="0"/>
              </a:rPr>
              <a:t> помогает решить эту проблему. </a:t>
            </a:r>
            <a:r>
              <a:rPr lang="ru-RU" sz="800" dirty="0">
                <a:solidFill>
                  <a:schemeClr val="tx1">
                    <a:lumMod val="65000"/>
                    <a:lumOff val="35000"/>
                  </a:schemeClr>
                </a:solidFill>
                <a:latin typeface="Arial Narrow" pitchFamily="34" charset="0"/>
              </a:rPr>
              <a:t>Идеально подходит для открытых мест.</a:t>
            </a:r>
            <a:endParaRPr lang="en-US" sz="800" dirty="0">
              <a:solidFill>
                <a:schemeClr val="tx1">
                  <a:lumMod val="65000"/>
                  <a:lumOff val="35000"/>
                </a:schemeClr>
              </a:solidFill>
              <a:latin typeface="Arial Narrow" pitchFamily="34" charset="0"/>
            </a:endParaRPr>
          </a:p>
        </p:txBody>
      </p:sp>
      <p:sp>
        <p:nvSpPr>
          <p:cNvPr id="16" name="object 25"/>
          <p:cNvSpPr txBox="1"/>
          <p:nvPr/>
        </p:nvSpPr>
        <p:spPr>
          <a:xfrm>
            <a:off x="6225191" y="4813546"/>
            <a:ext cx="3629025" cy="738664"/>
          </a:xfrm>
          <a:prstGeom prst="rect">
            <a:avLst/>
          </a:prstGeom>
        </p:spPr>
        <p:txBody>
          <a:bodyPr vert="horz" wrap="square" lIns="0" tIns="0" rIns="0" bIns="0" rtlCol="0">
            <a:spAutoFit/>
          </a:bodyPr>
          <a:lstStyle/>
          <a:p>
            <a:pPr algn="just">
              <a:lnSpc>
                <a:spcPct val="100000"/>
              </a:lnSpc>
            </a:pPr>
            <a:r>
              <a:rPr lang="ru-RU" sz="800" dirty="0" smtClean="0">
                <a:solidFill>
                  <a:schemeClr val="tx1">
                    <a:lumMod val="65000"/>
                    <a:lumOff val="35000"/>
                  </a:schemeClr>
                </a:solidFill>
                <a:latin typeface="Arial Narrow" pitchFamily="34" charset="0"/>
              </a:rPr>
              <a:t>Алюминий</a:t>
            </a:r>
            <a:endParaRPr lang="ru-RU" sz="800" dirty="0">
              <a:solidFill>
                <a:schemeClr val="tx1">
                  <a:lumMod val="65000"/>
                  <a:lumOff val="35000"/>
                </a:schemeClr>
              </a:solidFill>
              <a:latin typeface="Arial Narrow" pitchFamily="34" charset="0"/>
            </a:endParaRPr>
          </a:p>
          <a:p>
            <a:pPr algn="just">
              <a:lnSpc>
                <a:spcPct val="100000"/>
              </a:lnSpc>
            </a:pPr>
            <a:r>
              <a:rPr lang="ru-RU" sz="800" dirty="0">
                <a:solidFill>
                  <a:schemeClr val="tx1">
                    <a:lumMod val="65000"/>
                    <a:lumOff val="35000"/>
                  </a:schemeClr>
                </a:solidFill>
                <a:latin typeface="Arial Narrow" pitchFamily="34" charset="0"/>
              </a:rPr>
              <a:t>Алюминий, используемый в изделиях IAM </a:t>
            </a:r>
            <a:r>
              <a:rPr lang="ru-RU" sz="800" dirty="0" err="1">
                <a:solidFill>
                  <a:schemeClr val="tx1">
                    <a:lumMod val="65000"/>
                    <a:lumOff val="35000"/>
                  </a:schemeClr>
                </a:solidFill>
                <a:latin typeface="Arial Narrow" pitchFamily="34" charset="0"/>
              </a:rPr>
              <a:t>Design</a:t>
            </a:r>
            <a:r>
              <a:rPr lang="ru-RU" sz="800" dirty="0">
                <a:solidFill>
                  <a:schemeClr val="tx1">
                    <a:lumMod val="65000"/>
                    <a:lumOff val="35000"/>
                  </a:schemeClr>
                </a:solidFill>
                <a:latin typeface="Arial Narrow" pitchFamily="34" charset="0"/>
              </a:rPr>
              <a:t>, анодирован и </a:t>
            </a:r>
            <a:r>
              <a:rPr lang="ru-RU" sz="800" dirty="0" smtClean="0">
                <a:solidFill>
                  <a:schemeClr val="tx1">
                    <a:lumMod val="65000"/>
                    <a:lumOff val="35000"/>
                  </a:schemeClr>
                </a:solidFill>
                <a:latin typeface="Arial Narrow" pitchFamily="34" charset="0"/>
              </a:rPr>
              <a:t>очищен </a:t>
            </a:r>
            <a:r>
              <a:rPr lang="ru-RU" sz="800" dirty="0">
                <a:solidFill>
                  <a:schemeClr val="tx1">
                    <a:lumMod val="65000"/>
                    <a:lumOff val="35000"/>
                  </a:schemeClr>
                </a:solidFill>
                <a:latin typeface="Arial Narrow" pitchFamily="34" charset="0"/>
              </a:rPr>
              <a:t>щеткой. Химическая процедура анодирования способна преобразовать поверхность материала, делая его более стойким и долговечным с точки зрения окисления. Чистка - это отделка, придающая экструзии особую царапину, как у </a:t>
            </a:r>
            <a:r>
              <a:rPr lang="ru-RU" sz="800" dirty="0" smtClean="0">
                <a:solidFill>
                  <a:schemeClr val="tx1">
                    <a:lumMod val="65000"/>
                    <a:lumOff val="35000"/>
                  </a:schemeClr>
                </a:solidFill>
                <a:latin typeface="Arial Narrow" pitchFamily="34" charset="0"/>
              </a:rPr>
              <a:t>глянцевой </a:t>
            </a:r>
            <a:r>
              <a:rPr lang="ru-RU" sz="800" dirty="0">
                <a:solidFill>
                  <a:schemeClr val="tx1">
                    <a:lumMod val="65000"/>
                    <a:lumOff val="35000"/>
                  </a:schemeClr>
                </a:solidFill>
                <a:latin typeface="Arial Narrow" pitchFamily="34" charset="0"/>
              </a:rPr>
              <a:t>нержавеющей стали. Это дешевое решение, подходящее как для интерьеров, так и для экстерьеров.</a:t>
            </a:r>
            <a:endParaRPr lang="en-US" sz="800" dirty="0">
              <a:solidFill>
                <a:schemeClr val="tx1">
                  <a:lumMod val="65000"/>
                  <a:lumOff val="35000"/>
                </a:schemeClr>
              </a:solidFill>
              <a:latin typeface="Arial Narrow" pitchFamily="34" charset="0"/>
            </a:endParaRPr>
          </a:p>
        </p:txBody>
      </p:sp>
      <p:sp>
        <p:nvSpPr>
          <p:cNvPr id="17" name="object 62"/>
          <p:cNvSpPr txBox="1"/>
          <p:nvPr/>
        </p:nvSpPr>
        <p:spPr>
          <a:xfrm>
            <a:off x="6251462" y="5796826"/>
            <a:ext cx="3655296" cy="369332"/>
          </a:xfrm>
          <a:prstGeom prst="rect">
            <a:avLst/>
          </a:prstGeom>
        </p:spPr>
        <p:txBody>
          <a:bodyPr vert="horz" wrap="square" lIns="0" tIns="0" rIns="0" bIns="0" rtlCol="0">
            <a:spAutoFit/>
          </a:bodyPr>
          <a:lstStyle/>
          <a:p>
            <a:pPr algn="just">
              <a:lnSpc>
                <a:spcPct val="100000"/>
              </a:lnSpc>
            </a:pPr>
            <a:r>
              <a:rPr lang="ru-RU" sz="800" dirty="0" err="1">
                <a:solidFill>
                  <a:schemeClr val="tx1">
                    <a:lumMod val="65000"/>
                    <a:lumOff val="35000"/>
                  </a:schemeClr>
                </a:solidFill>
                <a:latin typeface="Arial Narrow" pitchFamily="34" charset="0"/>
              </a:rPr>
              <a:t>Экологичный</a:t>
            </a:r>
            <a:r>
              <a:rPr lang="ru-RU" sz="800" dirty="0">
                <a:solidFill>
                  <a:schemeClr val="tx1">
                    <a:lumMod val="65000"/>
                    <a:lumOff val="35000"/>
                  </a:schemeClr>
                </a:solidFill>
                <a:latin typeface="Arial Narrow" pitchFamily="34" charset="0"/>
              </a:rPr>
              <a:t> - 100% перерабатываемый</a:t>
            </a:r>
          </a:p>
          <a:p>
            <a:pPr algn="just">
              <a:lnSpc>
                <a:spcPct val="100000"/>
              </a:lnSpc>
            </a:pPr>
            <a:r>
              <a:rPr lang="ru-RU" sz="800" dirty="0">
                <a:solidFill>
                  <a:schemeClr val="tx1">
                    <a:lumMod val="65000"/>
                    <a:lumOff val="35000"/>
                  </a:schemeClr>
                </a:solidFill>
                <a:latin typeface="Arial Narrow" pitchFamily="34" charset="0"/>
              </a:rPr>
              <a:t>Стальные элементы IAM </a:t>
            </a:r>
            <a:r>
              <a:rPr lang="ru-RU" sz="800" dirty="0" err="1">
                <a:solidFill>
                  <a:schemeClr val="tx1">
                    <a:lumMod val="65000"/>
                    <a:lumOff val="35000"/>
                  </a:schemeClr>
                </a:solidFill>
                <a:latin typeface="Arial Narrow" pitchFamily="34" charset="0"/>
              </a:rPr>
              <a:t>Design</a:t>
            </a:r>
            <a:r>
              <a:rPr lang="ru-RU" sz="800" dirty="0">
                <a:solidFill>
                  <a:schemeClr val="tx1">
                    <a:lumMod val="65000"/>
                    <a:lumOff val="35000"/>
                  </a:schemeClr>
                </a:solidFill>
                <a:latin typeface="Arial Narrow" pitchFamily="34" charset="0"/>
              </a:rPr>
              <a:t> подлежат вторичной переработке на 100%: их можно использовать для производства новых объектов.</a:t>
            </a:r>
            <a:endParaRPr lang="en-US" sz="800" dirty="0">
              <a:solidFill>
                <a:schemeClr val="tx1">
                  <a:lumMod val="65000"/>
                  <a:lumOff val="35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444997"/>
            <a:ext cx="10692130" cy="2115185"/>
          </a:xfrm>
          <a:custGeom>
            <a:avLst/>
            <a:gdLst/>
            <a:ahLst/>
            <a:cxnLst/>
            <a:rect l="l" t="t" r="r" b="b"/>
            <a:pathLst>
              <a:path w="10692130" h="2115184">
                <a:moveTo>
                  <a:pt x="0" y="2115007"/>
                </a:moveTo>
                <a:lnTo>
                  <a:pt x="10692003" y="2115007"/>
                </a:lnTo>
                <a:lnTo>
                  <a:pt x="10692003" y="0"/>
                </a:lnTo>
                <a:lnTo>
                  <a:pt x="0" y="0"/>
                </a:lnTo>
                <a:lnTo>
                  <a:pt x="0" y="2115007"/>
                </a:lnTo>
                <a:close/>
              </a:path>
            </a:pathLst>
          </a:custGeom>
          <a:solidFill>
            <a:srgbClr val="9D9D9C"/>
          </a:solidFill>
        </p:spPr>
        <p:txBody>
          <a:bodyPr wrap="square" lIns="0" tIns="0" rIns="0" bIns="0" rtlCol="0"/>
          <a:lstStyle/>
          <a:p>
            <a:endParaRPr/>
          </a:p>
        </p:txBody>
      </p:sp>
      <p:sp>
        <p:nvSpPr>
          <p:cNvPr id="3" name="object 3"/>
          <p:cNvSpPr txBox="1"/>
          <p:nvPr/>
        </p:nvSpPr>
        <p:spPr>
          <a:xfrm>
            <a:off x="444500" y="437876"/>
            <a:ext cx="4579620" cy="184666"/>
          </a:xfrm>
          <a:prstGeom prst="rect">
            <a:avLst/>
          </a:prstGeom>
        </p:spPr>
        <p:txBody>
          <a:bodyPr vert="horz" wrap="square" lIns="0" tIns="0" rIns="0" bIns="0" rtlCol="0">
            <a:spAutoFit/>
          </a:bodyPr>
          <a:lstStyle/>
          <a:p>
            <a:pPr>
              <a:lnSpc>
                <a:spcPct val="100000"/>
              </a:lnSpc>
            </a:pPr>
            <a:r>
              <a:rPr lang="en-US" sz="1200" dirty="0" smtClean="0">
                <a:latin typeface="Futura Bk BT" pitchFamily="34" charset="0"/>
              </a:rPr>
              <a:t>COLORS – </a:t>
            </a:r>
            <a:r>
              <a:rPr lang="ru-RU" sz="1200" dirty="0" smtClean="0">
                <a:latin typeface="Futura Bk BT" pitchFamily="34" charset="0"/>
              </a:rPr>
              <a:t>ЦВЕТА</a:t>
            </a:r>
            <a:endParaRPr lang="en-US" sz="1200" dirty="0" smtClean="0">
              <a:latin typeface="Futura Bk BT" pitchFamily="34" charset="0"/>
            </a:endParaRPr>
          </a:p>
        </p:txBody>
      </p:sp>
      <p:sp>
        <p:nvSpPr>
          <p:cNvPr id="5" name="object 5"/>
          <p:cNvSpPr txBox="1"/>
          <p:nvPr/>
        </p:nvSpPr>
        <p:spPr>
          <a:xfrm>
            <a:off x="444500" y="3616676"/>
            <a:ext cx="5651500" cy="184666"/>
          </a:xfrm>
          <a:prstGeom prst="rect">
            <a:avLst/>
          </a:prstGeom>
        </p:spPr>
        <p:txBody>
          <a:bodyPr vert="horz" wrap="square" lIns="0" tIns="0" rIns="0" bIns="0" rtlCol="0">
            <a:spAutoFit/>
          </a:bodyPr>
          <a:lstStyle/>
          <a:p>
            <a:r>
              <a:rPr lang="en-US" sz="1200" dirty="0" smtClean="0">
                <a:latin typeface="Futura Bk BT" pitchFamily="34" charset="0"/>
              </a:rPr>
              <a:t>SPECIAL TEXTURE FINISHINGS – </a:t>
            </a:r>
            <a:r>
              <a:rPr lang="ru-RU" sz="1200" dirty="0" smtClean="0">
                <a:latin typeface="Futura Bk BT" pitchFamily="34" charset="0"/>
              </a:rPr>
              <a:t>ОСОБАЯ ТЕКСТУРИРОВАННАЯ ОТДЕЛКА</a:t>
            </a:r>
            <a:endParaRPr lang="en-US" sz="1200" dirty="0">
              <a:latin typeface="Futura Bk BT" pitchFamily="34" charset="0"/>
            </a:endParaRPr>
          </a:p>
        </p:txBody>
      </p:sp>
      <p:sp>
        <p:nvSpPr>
          <p:cNvPr id="6" name="object 6"/>
          <p:cNvSpPr/>
          <p:nvPr/>
        </p:nvSpPr>
        <p:spPr>
          <a:xfrm>
            <a:off x="459955" y="4571784"/>
            <a:ext cx="971994" cy="360019"/>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447252" y="4965448"/>
            <a:ext cx="1191048" cy="246221"/>
          </a:xfrm>
          <a:prstGeom prst="rect">
            <a:avLst/>
          </a:prstGeom>
        </p:spPr>
        <p:txBody>
          <a:bodyPr vert="horz" wrap="square" lIns="0" tIns="0" rIns="0" bIns="0" rtlCol="0">
            <a:spAutoFit/>
          </a:bodyPr>
          <a:lstStyle/>
          <a:p>
            <a:pPr marR="5080"/>
            <a:r>
              <a:rPr lang="en-US" sz="800" dirty="0" smtClean="0">
                <a:latin typeface="Arial Narrow" pitchFamily="34" charset="0"/>
              </a:rPr>
              <a:t>Black granite – </a:t>
            </a:r>
            <a:r>
              <a:rPr lang="ru-RU" sz="800" dirty="0" smtClean="0">
                <a:latin typeface="Arial Narrow" pitchFamily="34" charset="0"/>
              </a:rPr>
              <a:t>Черный гранит</a:t>
            </a:r>
          </a:p>
          <a:p>
            <a:pPr marR="5080"/>
            <a:r>
              <a:rPr lang="en-US" sz="800" dirty="0" smtClean="0">
                <a:latin typeface="Arial Narrow" pitchFamily="34" charset="0"/>
              </a:rPr>
              <a:t>Cod. SA 161 P</a:t>
            </a:r>
            <a:endParaRPr lang="en-US" sz="800" dirty="0">
              <a:latin typeface="Arial Narrow" pitchFamily="34" charset="0"/>
            </a:endParaRPr>
          </a:p>
        </p:txBody>
      </p:sp>
      <p:sp>
        <p:nvSpPr>
          <p:cNvPr id="8" name="object 8"/>
          <p:cNvSpPr/>
          <p:nvPr/>
        </p:nvSpPr>
        <p:spPr>
          <a:xfrm>
            <a:off x="2047836" y="4571784"/>
            <a:ext cx="971994" cy="36001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2035132" y="4965448"/>
            <a:ext cx="1336717" cy="256096"/>
          </a:xfrm>
          <a:prstGeom prst="rect">
            <a:avLst/>
          </a:prstGeom>
        </p:spPr>
        <p:txBody>
          <a:bodyPr vert="horz" wrap="square" lIns="0" tIns="0" rIns="0" bIns="0" rtlCol="0">
            <a:spAutoFit/>
          </a:bodyPr>
          <a:lstStyle/>
          <a:p>
            <a:pPr marR="5080">
              <a:lnSpc>
                <a:spcPct val="104200"/>
              </a:lnSpc>
            </a:pPr>
            <a:r>
              <a:rPr lang="en-US" sz="800" dirty="0" smtClean="0">
                <a:latin typeface="Arial Narrow" pitchFamily="34" charset="0"/>
              </a:rPr>
              <a:t>White granite – </a:t>
            </a:r>
            <a:r>
              <a:rPr lang="ru-RU" sz="800" dirty="0" smtClean="0">
                <a:latin typeface="Arial Narrow" pitchFamily="34" charset="0"/>
              </a:rPr>
              <a:t>Белый гранит</a:t>
            </a:r>
          </a:p>
          <a:p>
            <a:pPr marR="5080">
              <a:lnSpc>
                <a:spcPct val="104200"/>
              </a:lnSpc>
            </a:pPr>
            <a:r>
              <a:rPr lang="en-US" sz="800" dirty="0" smtClean="0">
                <a:latin typeface="Arial Narrow" pitchFamily="34" charset="0"/>
              </a:rPr>
              <a:t>Cod. YAA 111 P</a:t>
            </a:r>
            <a:endParaRPr lang="en-US" sz="800" dirty="0">
              <a:latin typeface="Arial Narrow" pitchFamily="34" charset="0"/>
            </a:endParaRPr>
          </a:p>
        </p:txBody>
      </p:sp>
      <p:sp>
        <p:nvSpPr>
          <p:cNvPr id="10" name="object 10"/>
          <p:cNvSpPr/>
          <p:nvPr/>
        </p:nvSpPr>
        <p:spPr>
          <a:xfrm>
            <a:off x="3631831" y="4571784"/>
            <a:ext cx="971994" cy="360019"/>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3619131" y="4965448"/>
            <a:ext cx="991945" cy="256096"/>
          </a:xfrm>
          <a:prstGeom prst="rect">
            <a:avLst/>
          </a:prstGeom>
        </p:spPr>
        <p:txBody>
          <a:bodyPr vert="horz" wrap="square" lIns="0" tIns="0" rIns="0" bIns="0" rtlCol="0">
            <a:spAutoFit/>
          </a:bodyPr>
          <a:lstStyle/>
          <a:p>
            <a:pPr marR="5080">
              <a:lnSpc>
                <a:spcPct val="104200"/>
              </a:lnSpc>
            </a:pPr>
            <a:r>
              <a:rPr lang="en-US" sz="800" dirty="0" smtClean="0">
                <a:latin typeface="Arial Narrow" pitchFamily="34" charset="0"/>
              </a:rPr>
              <a:t>Slate - </a:t>
            </a:r>
            <a:r>
              <a:rPr lang="ru-RU" sz="800" dirty="0" smtClean="0">
                <a:latin typeface="Arial Narrow" pitchFamily="34" charset="0"/>
              </a:rPr>
              <a:t>Грифель</a:t>
            </a:r>
          </a:p>
          <a:p>
            <a:pPr marR="5080">
              <a:lnSpc>
                <a:spcPct val="104200"/>
              </a:lnSpc>
            </a:pPr>
            <a:r>
              <a:rPr lang="en-US" sz="800" dirty="0" smtClean="0">
                <a:latin typeface="Arial Narrow" pitchFamily="34" charset="0"/>
              </a:rPr>
              <a:t>Cod. YAB 062 P</a:t>
            </a:r>
            <a:endParaRPr lang="en-US" sz="800" dirty="0">
              <a:latin typeface="Arial Narrow" pitchFamily="34" charset="0"/>
            </a:endParaRPr>
          </a:p>
        </p:txBody>
      </p:sp>
      <p:sp>
        <p:nvSpPr>
          <p:cNvPr id="12" name="object 12"/>
          <p:cNvSpPr/>
          <p:nvPr/>
        </p:nvSpPr>
        <p:spPr>
          <a:xfrm>
            <a:off x="3631831" y="3870617"/>
            <a:ext cx="971994" cy="360006"/>
          </a:xfrm>
          <a:prstGeom prst="rect">
            <a:avLst/>
          </a:prstGeom>
          <a:blipFill>
            <a:blip r:embed="rId6" cstate="print"/>
            <a:stretch>
              <a:fillRect/>
            </a:stretch>
          </a:blipFill>
        </p:spPr>
        <p:txBody>
          <a:bodyPr wrap="square" lIns="0" tIns="0" rIns="0" bIns="0" rtlCol="0"/>
          <a:lstStyle/>
          <a:p>
            <a:endParaRPr/>
          </a:p>
        </p:txBody>
      </p:sp>
      <p:sp>
        <p:nvSpPr>
          <p:cNvPr id="13" name="object 13"/>
          <p:cNvSpPr txBox="1"/>
          <p:nvPr/>
        </p:nvSpPr>
        <p:spPr>
          <a:xfrm>
            <a:off x="3619131" y="4274477"/>
            <a:ext cx="1308469" cy="256096"/>
          </a:xfrm>
          <a:prstGeom prst="rect">
            <a:avLst/>
          </a:prstGeom>
        </p:spPr>
        <p:txBody>
          <a:bodyPr vert="horz" wrap="square" lIns="0" tIns="0" rIns="0" bIns="0" rtlCol="0">
            <a:spAutoFit/>
          </a:bodyPr>
          <a:lstStyle/>
          <a:p>
            <a:pPr marR="5080">
              <a:lnSpc>
                <a:spcPct val="104200"/>
              </a:lnSpc>
            </a:pPr>
            <a:r>
              <a:rPr lang="en-US" sz="800" dirty="0" smtClean="0">
                <a:latin typeface="Arial Narrow" pitchFamily="34" charset="0"/>
              </a:rPr>
              <a:t>Oxidized zinc - </a:t>
            </a:r>
            <a:r>
              <a:rPr lang="uk-UA" sz="800" dirty="0" err="1">
                <a:latin typeface="Arial Narrow" pitchFamily="34" charset="0"/>
              </a:rPr>
              <a:t>Окисленный</a:t>
            </a:r>
            <a:r>
              <a:rPr lang="uk-UA" sz="800" dirty="0">
                <a:latin typeface="Arial Narrow" pitchFamily="34" charset="0"/>
              </a:rPr>
              <a:t> цинк </a:t>
            </a:r>
            <a:r>
              <a:rPr lang="en-US" sz="800" dirty="0" smtClean="0">
                <a:latin typeface="Arial Narrow" pitchFamily="34" charset="0"/>
              </a:rPr>
              <a:t>Cod. MCB 105 Z</a:t>
            </a:r>
            <a:endParaRPr lang="en-US" sz="800" dirty="0">
              <a:latin typeface="Arial Narrow" pitchFamily="34" charset="0"/>
            </a:endParaRPr>
          </a:p>
        </p:txBody>
      </p:sp>
      <p:sp>
        <p:nvSpPr>
          <p:cNvPr id="14" name="object 14"/>
          <p:cNvSpPr/>
          <p:nvPr/>
        </p:nvSpPr>
        <p:spPr>
          <a:xfrm>
            <a:off x="459955" y="3870617"/>
            <a:ext cx="971994" cy="360006"/>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447253" y="4274181"/>
            <a:ext cx="986870" cy="246221"/>
          </a:xfrm>
          <a:prstGeom prst="rect">
            <a:avLst/>
          </a:prstGeom>
        </p:spPr>
        <p:txBody>
          <a:bodyPr vert="horz" wrap="square" lIns="0" tIns="0" rIns="0" bIns="0" rtlCol="0">
            <a:spAutoFit/>
          </a:bodyPr>
          <a:lstStyle/>
          <a:p>
            <a:pPr>
              <a:lnSpc>
                <a:spcPct val="100000"/>
              </a:lnSpc>
            </a:pPr>
            <a:r>
              <a:rPr lang="en-US" sz="800" dirty="0" err="1" smtClean="0">
                <a:latin typeface="Arial Narrow" pitchFamily="34" charset="0"/>
              </a:rPr>
              <a:t>Corten</a:t>
            </a:r>
            <a:endParaRPr lang="ru-RU" sz="800" dirty="0" smtClean="0">
              <a:latin typeface="Arial Narrow" pitchFamily="34" charset="0"/>
            </a:endParaRPr>
          </a:p>
          <a:p>
            <a:pPr>
              <a:lnSpc>
                <a:spcPct val="100000"/>
              </a:lnSpc>
              <a:spcBef>
                <a:spcPts val="40"/>
              </a:spcBef>
            </a:pPr>
            <a:r>
              <a:rPr lang="en-US" sz="800" dirty="0" smtClean="0">
                <a:latin typeface="Arial Narrow" pitchFamily="34" charset="0"/>
              </a:rPr>
              <a:t>Cod. YAC 180 P</a:t>
            </a:r>
            <a:endParaRPr lang="en-US" sz="800" dirty="0">
              <a:latin typeface="Arial Narrow" pitchFamily="34" charset="0"/>
            </a:endParaRPr>
          </a:p>
        </p:txBody>
      </p:sp>
      <p:sp>
        <p:nvSpPr>
          <p:cNvPr id="16" name="object 16"/>
          <p:cNvSpPr/>
          <p:nvPr/>
        </p:nvSpPr>
        <p:spPr>
          <a:xfrm>
            <a:off x="2047836" y="3870617"/>
            <a:ext cx="971994" cy="360006"/>
          </a:xfrm>
          <a:prstGeom prst="rect">
            <a:avLst/>
          </a:prstGeom>
          <a:blipFill>
            <a:blip r:embed="rId8" cstate="print"/>
            <a:stretch>
              <a:fillRect/>
            </a:stretch>
          </a:blipFill>
        </p:spPr>
        <p:txBody>
          <a:bodyPr wrap="square" lIns="0" tIns="0" rIns="0" bIns="0" rtlCol="0"/>
          <a:lstStyle/>
          <a:p>
            <a:endParaRPr/>
          </a:p>
        </p:txBody>
      </p:sp>
      <p:sp>
        <p:nvSpPr>
          <p:cNvPr id="17" name="object 17"/>
          <p:cNvSpPr txBox="1"/>
          <p:nvPr/>
        </p:nvSpPr>
        <p:spPr>
          <a:xfrm>
            <a:off x="2035132" y="4274181"/>
            <a:ext cx="981605" cy="246221"/>
          </a:xfrm>
          <a:prstGeom prst="rect">
            <a:avLst/>
          </a:prstGeom>
        </p:spPr>
        <p:txBody>
          <a:bodyPr vert="horz" wrap="square" lIns="0" tIns="0" rIns="0" bIns="0" rtlCol="0">
            <a:spAutoFit/>
          </a:bodyPr>
          <a:lstStyle/>
          <a:p>
            <a:pPr marR="5080"/>
            <a:r>
              <a:rPr lang="en-US" sz="800" dirty="0" smtClean="0">
                <a:latin typeface="Arial Narrow" pitchFamily="34" charset="0"/>
              </a:rPr>
              <a:t>Bronze - </a:t>
            </a:r>
            <a:r>
              <a:rPr lang="ru-RU" sz="800" dirty="0" smtClean="0">
                <a:latin typeface="Arial Narrow" pitchFamily="34" charset="0"/>
              </a:rPr>
              <a:t>Бронза</a:t>
            </a:r>
            <a:r>
              <a:rPr lang="en-US" sz="800" dirty="0" smtClean="0">
                <a:latin typeface="Arial Narrow" pitchFamily="34" charset="0"/>
              </a:rPr>
              <a:t> </a:t>
            </a:r>
            <a:endParaRPr lang="ru-RU" sz="800" dirty="0" smtClean="0">
              <a:latin typeface="Arial Narrow" pitchFamily="34" charset="0"/>
            </a:endParaRPr>
          </a:p>
          <a:p>
            <a:pPr marR="5080"/>
            <a:r>
              <a:rPr lang="en-US" sz="800" dirty="0" smtClean="0">
                <a:latin typeface="Arial Narrow" pitchFamily="34" charset="0"/>
              </a:rPr>
              <a:t>Cod. R 283 SOP</a:t>
            </a:r>
            <a:endParaRPr lang="en-US" sz="800" dirty="0">
              <a:latin typeface="Arial Narrow" pitchFamily="34" charset="0"/>
            </a:endParaRPr>
          </a:p>
        </p:txBody>
      </p:sp>
      <p:sp>
        <p:nvSpPr>
          <p:cNvPr id="18" name="object 18"/>
          <p:cNvSpPr txBox="1"/>
          <p:nvPr/>
        </p:nvSpPr>
        <p:spPr>
          <a:xfrm>
            <a:off x="5791200" y="4582086"/>
            <a:ext cx="3963989" cy="675826"/>
          </a:xfrm>
          <a:prstGeom prst="rect">
            <a:avLst/>
          </a:prstGeom>
        </p:spPr>
        <p:txBody>
          <a:bodyPr vert="horz" wrap="square" lIns="0" tIns="0" rIns="0" bIns="0" rtlCol="0">
            <a:spAutoFit/>
          </a:bodyPr>
          <a:lstStyle/>
          <a:p>
            <a:pPr marR="5080" indent="-336550" algn="r">
              <a:lnSpc>
                <a:spcPct val="122200"/>
              </a:lnSpc>
            </a:pPr>
            <a:r>
              <a:rPr lang="en-US" sz="900" dirty="0">
                <a:latin typeface="Arial Narrow" pitchFamily="34" charset="0"/>
              </a:rPr>
              <a:t>In addition to the colors shown here, the full RAL range is available</a:t>
            </a:r>
            <a:r>
              <a:rPr lang="en-US" sz="900" dirty="0" smtClean="0">
                <a:latin typeface="Arial Narrow" pitchFamily="34" charset="0"/>
              </a:rPr>
              <a:t> </a:t>
            </a:r>
            <a:endParaRPr lang="ru-RU" sz="900" dirty="0" smtClean="0">
              <a:latin typeface="Arial Narrow" pitchFamily="34" charset="0"/>
            </a:endParaRPr>
          </a:p>
          <a:p>
            <a:pPr marR="5080" indent="-336550" algn="r">
              <a:lnSpc>
                <a:spcPct val="122200"/>
              </a:lnSpc>
            </a:pPr>
            <a:r>
              <a:rPr lang="ru-RU" sz="900" dirty="0" smtClean="0">
                <a:latin typeface="Arial Narrow" pitchFamily="34" charset="0"/>
              </a:rPr>
              <a:t>В </a:t>
            </a:r>
            <a:r>
              <a:rPr lang="ru-RU" sz="900" dirty="0">
                <a:latin typeface="Arial Narrow" pitchFamily="34" charset="0"/>
              </a:rPr>
              <a:t>дополнение к представленным здесь цветам, также  доступен полный диапазон RAL</a:t>
            </a:r>
            <a:r>
              <a:rPr lang="en-US" sz="900" dirty="0">
                <a:latin typeface="Arial Narrow" pitchFamily="34" charset="0"/>
              </a:rPr>
              <a:t> </a:t>
            </a:r>
            <a:endParaRPr lang="en-US" sz="900" dirty="0" smtClean="0">
              <a:latin typeface="Arial Narrow" pitchFamily="34" charset="0"/>
            </a:endParaRPr>
          </a:p>
          <a:p>
            <a:pPr marR="5080" indent="-336550" algn="r">
              <a:lnSpc>
                <a:spcPct val="122200"/>
              </a:lnSpc>
            </a:pPr>
            <a:endParaRPr lang="en-US" sz="900" dirty="0">
              <a:latin typeface="Arial Narrow" pitchFamily="34" charset="0"/>
            </a:endParaRPr>
          </a:p>
          <a:p>
            <a:pPr marR="5080" indent="-336550" algn="r">
              <a:lnSpc>
                <a:spcPct val="122200"/>
              </a:lnSpc>
            </a:pPr>
            <a:r>
              <a:rPr lang="en-US" sz="900" dirty="0" smtClean="0">
                <a:latin typeface="Arial Narrow" pitchFamily="34" charset="0"/>
              </a:rPr>
              <a:t>www.coloriral.it</a:t>
            </a:r>
            <a:endParaRPr lang="en-US" sz="900" dirty="0">
              <a:latin typeface="Arial Narrow" pitchFamily="34" charset="0"/>
            </a:endParaRPr>
          </a:p>
        </p:txBody>
      </p:sp>
      <p:sp>
        <p:nvSpPr>
          <p:cNvPr id="30" name="object 30"/>
          <p:cNvSpPr txBox="1"/>
          <p:nvPr/>
        </p:nvSpPr>
        <p:spPr>
          <a:xfrm>
            <a:off x="4714921" y="7245134"/>
            <a:ext cx="2306320" cy="307777"/>
          </a:xfrm>
          <a:prstGeom prst="rect">
            <a:avLst/>
          </a:prstGeom>
        </p:spPr>
        <p:txBody>
          <a:bodyPr vert="horz" wrap="square" lIns="0" tIns="0" rIns="0" bIns="0" rtlCol="0">
            <a:spAutoFit/>
          </a:bodyPr>
          <a:lstStyle/>
          <a:p>
            <a:pPr marL="12700">
              <a:lnSpc>
                <a:spcPct val="100000"/>
              </a:lnSpc>
            </a:pPr>
            <a:r>
              <a:rPr sz="2000" dirty="0">
                <a:solidFill>
                  <a:srgbClr val="FFFFFF"/>
                </a:solidFill>
                <a:latin typeface="Arial"/>
                <a:cs typeface="Arial"/>
              </a:rPr>
              <a:t>project.gonzato.com</a:t>
            </a:r>
            <a:endParaRPr sz="2000">
              <a:latin typeface="Arial"/>
              <a:cs typeface="Arial"/>
            </a:endParaRPr>
          </a:p>
        </p:txBody>
      </p:sp>
      <p:sp>
        <p:nvSpPr>
          <p:cNvPr id="31" name="object 31"/>
          <p:cNvSpPr txBox="1"/>
          <p:nvPr/>
        </p:nvSpPr>
        <p:spPr>
          <a:xfrm>
            <a:off x="4482549" y="5552944"/>
            <a:ext cx="2706518" cy="1923604"/>
          </a:xfrm>
          <a:prstGeom prst="rect">
            <a:avLst/>
          </a:prstGeom>
        </p:spPr>
        <p:txBody>
          <a:bodyPr vert="horz" wrap="square" lIns="0" tIns="0" rIns="0" bIns="0" rtlCol="0">
            <a:spAutoFit/>
          </a:bodyPr>
          <a:lstStyle/>
          <a:p>
            <a:pPr marL="18415" algn="ctr">
              <a:lnSpc>
                <a:spcPts val="2465"/>
              </a:lnSpc>
            </a:pPr>
            <a:r>
              <a:rPr sz="3100" b="1" dirty="0">
                <a:solidFill>
                  <a:srgbClr val="FFFFFF"/>
                </a:solidFill>
                <a:latin typeface="Arial Narrow"/>
                <a:cs typeface="Arial Narrow"/>
              </a:rPr>
              <a:t>just released!</a:t>
            </a:r>
            <a:endParaRPr sz="3100">
              <a:latin typeface="Arial Narrow"/>
              <a:cs typeface="Arial Narrow"/>
            </a:endParaRPr>
          </a:p>
          <a:p>
            <a:pPr algn="ctr">
              <a:lnSpc>
                <a:spcPts val="12545"/>
              </a:lnSpc>
            </a:pPr>
            <a:r>
              <a:rPr sz="11500" b="1" smtClean="0">
                <a:solidFill>
                  <a:srgbClr val="FFFFFF"/>
                </a:solidFill>
                <a:latin typeface="Calibri"/>
                <a:cs typeface="Calibri"/>
              </a:rPr>
              <a:t>BIM</a:t>
            </a:r>
            <a:endParaRPr sz="11500">
              <a:latin typeface="Calibri"/>
              <a:cs typeface="Calibri"/>
            </a:endParaRPr>
          </a:p>
        </p:txBody>
      </p:sp>
      <p:sp>
        <p:nvSpPr>
          <p:cNvPr id="32" name="object 32"/>
          <p:cNvSpPr/>
          <p:nvPr/>
        </p:nvSpPr>
        <p:spPr>
          <a:xfrm>
            <a:off x="3172447" y="5665647"/>
            <a:ext cx="817410" cy="1714500"/>
          </a:xfrm>
          <a:prstGeom prst="rect">
            <a:avLst/>
          </a:prstGeom>
          <a:blipFill>
            <a:blip r:embed="rId9" cstate="print"/>
            <a:stretch>
              <a:fillRect/>
            </a:stretch>
          </a:blipFill>
        </p:spPr>
        <p:txBody>
          <a:bodyPr wrap="square" lIns="0" tIns="0" rIns="0" bIns="0" rtlCol="0"/>
          <a:lstStyle/>
          <a:p>
            <a:endParaRPr/>
          </a:p>
        </p:txBody>
      </p:sp>
      <p:sp>
        <p:nvSpPr>
          <p:cNvPr id="33" name="object 33"/>
          <p:cNvSpPr/>
          <p:nvPr/>
        </p:nvSpPr>
        <p:spPr>
          <a:xfrm>
            <a:off x="457200" y="5666435"/>
            <a:ext cx="811784" cy="1727200"/>
          </a:xfrm>
          <a:prstGeom prst="rect">
            <a:avLst/>
          </a:prstGeom>
          <a:blipFill>
            <a:blip r:embed="rId10" cstate="print"/>
            <a:stretch>
              <a:fillRect/>
            </a:stretch>
          </a:blipFill>
        </p:spPr>
        <p:txBody>
          <a:bodyPr wrap="square" lIns="0" tIns="0" rIns="0" bIns="0" rtlCol="0"/>
          <a:lstStyle/>
          <a:p>
            <a:endParaRPr/>
          </a:p>
        </p:txBody>
      </p:sp>
      <p:sp>
        <p:nvSpPr>
          <p:cNvPr id="34" name="object 34"/>
          <p:cNvSpPr/>
          <p:nvPr/>
        </p:nvSpPr>
        <p:spPr>
          <a:xfrm>
            <a:off x="2263241" y="5679566"/>
            <a:ext cx="820102" cy="1689100"/>
          </a:xfrm>
          <a:prstGeom prst="rect">
            <a:avLst/>
          </a:prstGeom>
          <a:blipFill>
            <a:blip r:embed="rId11" cstate="print"/>
            <a:stretch>
              <a:fillRect/>
            </a:stretch>
          </a:blipFill>
        </p:spPr>
        <p:txBody>
          <a:bodyPr wrap="square" lIns="0" tIns="0" rIns="0" bIns="0" rtlCol="0"/>
          <a:lstStyle/>
          <a:p>
            <a:endParaRPr/>
          </a:p>
        </p:txBody>
      </p:sp>
      <p:sp>
        <p:nvSpPr>
          <p:cNvPr id="35" name="object 35"/>
          <p:cNvSpPr/>
          <p:nvPr/>
        </p:nvSpPr>
        <p:spPr>
          <a:xfrm>
            <a:off x="1352677" y="5676201"/>
            <a:ext cx="825512" cy="1689100"/>
          </a:xfrm>
          <a:prstGeom prst="rect">
            <a:avLst/>
          </a:prstGeom>
          <a:blipFill>
            <a:blip r:embed="rId12" cstate="print"/>
            <a:stretch>
              <a:fillRect/>
            </a:stretch>
          </a:blipFill>
        </p:spPr>
        <p:txBody>
          <a:bodyPr wrap="square" lIns="0" tIns="0" rIns="0" bIns="0" rtlCol="0"/>
          <a:lstStyle/>
          <a:p>
            <a:endParaRPr/>
          </a:p>
        </p:txBody>
      </p:sp>
      <p:sp>
        <p:nvSpPr>
          <p:cNvPr id="36" name="object 36"/>
          <p:cNvSpPr/>
          <p:nvPr/>
        </p:nvSpPr>
        <p:spPr>
          <a:xfrm>
            <a:off x="7753737" y="6300058"/>
            <a:ext cx="1115392" cy="559459"/>
          </a:xfrm>
          <a:prstGeom prst="rect">
            <a:avLst/>
          </a:prstGeom>
          <a:blipFill>
            <a:blip r:embed="rId13" cstate="print"/>
            <a:stretch>
              <a:fillRect/>
            </a:stretch>
          </a:blipFill>
        </p:spPr>
        <p:txBody>
          <a:bodyPr wrap="square" lIns="0" tIns="0" rIns="0" bIns="0" rtlCol="0"/>
          <a:lstStyle/>
          <a:p>
            <a:endParaRPr/>
          </a:p>
        </p:txBody>
      </p:sp>
      <p:sp>
        <p:nvSpPr>
          <p:cNvPr id="37" name="object 37"/>
          <p:cNvSpPr/>
          <p:nvPr/>
        </p:nvSpPr>
        <p:spPr>
          <a:xfrm>
            <a:off x="8975210" y="6718741"/>
            <a:ext cx="132080" cy="0"/>
          </a:xfrm>
          <a:custGeom>
            <a:avLst/>
            <a:gdLst/>
            <a:ahLst/>
            <a:cxnLst/>
            <a:rect l="l" t="t" r="r" b="b"/>
            <a:pathLst>
              <a:path w="132079">
                <a:moveTo>
                  <a:pt x="0" y="0"/>
                </a:moveTo>
                <a:lnTo>
                  <a:pt x="131610" y="0"/>
                </a:lnTo>
              </a:path>
            </a:pathLst>
          </a:custGeom>
          <a:ln w="38100">
            <a:solidFill>
              <a:srgbClr val="FFFFFF"/>
            </a:solidFill>
          </a:ln>
        </p:spPr>
        <p:txBody>
          <a:bodyPr wrap="square" lIns="0" tIns="0" rIns="0" bIns="0" rtlCol="0"/>
          <a:lstStyle/>
          <a:p>
            <a:endParaRPr/>
          </a:p>
        </p:txBody>
      </p:sp>
      <p:sp>
        <p:nvSpPr>
          <p:cNvPr id="38" name="object 38"/>
          <p:cNvSpPr/>
          <p:nvPr/>
        </p:nvSpPr>
        <p:spPr>
          <a:xfrm>
            <a:off x="8975210" y="6652066"/>
            <a:ext cx="44450" cy="48260"/>
          </a:xfrm>
          <a:custGeom>
            <a:avLst/>
            <a:gdLst/>
            <a:ahLst/>
            <a:cxnLst/>
            <a:rect l="l" t="t" r="r" b="b"/>
            <a:pathLst>
              <a:path w="44450" h="48259">
                <a:moveTo>
                  <a:pt x="0" y="24130"/>
                </a:moveTo>
                <a:lnTo>
                  <a:pt x="44411" y="24130"/>
                </a:lnTo>
              </a:path>
            </a:pathLst>
          </a:custGeom>
          <a:ln w="49529">
            <a:solidFill>
              <a:srgbClr val="FFFFFF"/>
            </a:solidFill>
          </a:ln>
        </p:spPr>
        <p:txBody>
          <a:bodyPr wrap="square" lIns="0" tIns="0" rIns="0" bIns="0" rtlCol="0"/>
          <a:lstStyle/>
          <a:p>
            <a:endParaRPr/>
          </a:p>
        </p:txBody>
      </p:sp>
      <p:sp>
        <p:nvSpPr>
          <p:cNvPr id="39" name="object 39"/>
          <p:cNvSpPr/>
          <p:nvPr/>
        </p:nvSpPr>
        <p:spPr>
          <a:xfrm>
            <a:off x="8975210" y="6634285"/>
            <a:ext cx="126364" cy="0"/>
          </a:xfrm>
          <a:custGeom>
            <a:avLst/>
            <a:gdLst/>
            <a:ahLst/>
            <a:cxnLst/>
            <a:rect l="l" t="t" r="r" b="b"/>
            <a:pathLst>
              <a:path w="126365">
                <a:moveTo>
                  <a:pt x="0" y="0"/>
                </a:moveTo>
                <a:lnTo>
                  <a:pt x="125844" y="0"/>
                </a:lnTo>
              </a:path>
            </a:pathLst>
          </a:custGeom>
          <a:ln w="36829">
            <a:solidFill>
              <a:srgbClr val="FFFFFF"/>
            </a:solidFill>
          </a:ln>
        </p:spPr>
        <p:txBody>
          <a:bodyPr wrap="square" lIns="0" tIns="0" rIns="0" bIns="0" rtlCol="0"/>
          <a:lstStyle/>
          <a:p>
            <a:endParaRPr/>
          </a:p>
        </p:txBody>
      </p:sp>
      <p:sp>
        <p:nvSpPr>
          <p:cNvPr id="40" name="object 40"/>
          <p:cNvSpPr/>
          <p:nvPr/>
        </p:nvSpPr>
        <p:spPr>
          <a:xfrm>
            <a:off x="8975210" y="6574595"/>
            <a:ext cx="44450" cy="41910"/>
          </a:xfrm>
          <a:custGeom>
            <a:avLst/>
            <a:gdLst/>
            <a:ahLst/>
            <a:cxnLst/>
            <a:rect l="l" t="t" r="r" b="b"/>
            <a:pathLst>
              <a:path w="44450" h="41909">
                <a:moveTo>
                  <a:pt x="0" y="20955"/>
                </a:moveTo>
                <a:lnTo>
                  <a:pt x="44411" y="20955"/>
                </a:lnTo>
              </a:path>
            </a:pathLst>
          </a:custGeom>
          <a:ln w="43180">
            <a:solidFill>
              <a:srgbClr val="FFFFFF"/>
            </a:solidFill>
          </a:ln>
        </p:spPr>
        <p:txBody>
          <a:bodyPr wrap="square" lIns="0" tIns="0" rIns="0" bIns="0" rtlCol="0"/>
          <a:lstStyle/>
          <a:p>
            <a:endParaRPr/>
          </a:p>
        </p:txBody>
      </p:sp>
      <p:sp>
        <p:nvSpPr>
          <p:cNvPr id="41" name="object 41"/>
          <p:cNvSpPr/>
          <p:nvPr/>
        </p:nvSpPr>
        <p:spPr>
          <a:xfrm>
            <a:off x="8975210" y="6556180"/>
            <a:ext cx="130175" cy="0"/>
          </a:xfrm>
          <a:custGeom>
            <a:avLst/>
            <a:gdLst/>
            <a:ahLst/>
            <a:cxnLst/>
            <a:rect l="l" t="t" r="r" b="b"/>
            <a:pathLst>
              <a:path w="130175">
                <a:moveTo>
                  <a:pt x="0" y="0"/>
                </a:moveTo>
                <a:lnTo>
                  <a:pt x="129755" y="0"/>
                </a:lnTo>
              </a:path>
            </a:pathLst>
          </a:custGeom>
          <a:ln w="38099">
            <a:solidFill>
              <a:srgbClr val="FFFFFF"/>
            </a:solidFill>
          </a:ln>
        </p:spPr>
        <p:txBody>
          <a:bodyPr wrap="square" lIns="0" tIns="0" rIns="0" bIns="0" rtlCol="0"/>
          <a:lstStyle/>
          <a:p>
            <a:endParaRPr/>
          </a:p>
        </p:txBody>
      </p:sp>
      <p:sp>
        <p:nvSpPr>
          <p:cNvPr id="42" name="object 42"/>
          <p:cNvSpPr/>
          <p:nvPr/>
        </p:nvSpPr>
        <p:spPr>
          <a:xfrm>
            <a:off x="9213854" y="6535324"/>
            <a:ext cx="135255" cy="203835"/>
          </a:xfrm>
          <a:custGeom>
            <a:avLst/>
            <a:gdLst/>
            <a:ahLst/>
            <a:cxnLst/>
            <a:rect l="l" t="t" r="r" b="b"/>
            <a:pathLst>
              <a:path w="135254" h="203834">
                <a:moveTo>
                  <a:pt x="2752" y="141818"/>
                </a:moveTo>
                <a:lnTo>
                  <a:pt x="12268" y="190111"/>
                </a:lnTo>
                <a:lnTo>
                  <a:pt x="60420" y="203251"/>
                </a:lnTo>
                <a:lnTo>
                  <a:pt x="75003" y="203681"/>
                </a:lnTo>
                <a:lnTo>
                  <a:pt x="87328" y="201790"/>
                </a:lnTo>
                <a:lnTo>
                  <a:pt x="121644" y="182834"/>
                </a:lnTo>
                <a:lnTo>
                  <a:pt x="130280" y="167485"/>
                </a:lnTo>
                <a:lnTo>
                  <a:pt x="62310" y="167485"/>
                </a:lnTo>
                <a:lnTo>
                  <a:pt x="52237" y="166451"/>
                </a:lnTo>
                <a:lnTo>
                  <a:pt x="40467" y="163158"/>
                </a:lnTo>
                <a:lnTo>
                  <a:pt x="25276" y="156787"/>
                </a:lnTo>
                <a:lnTo>
                  <a:pt x="14494" y="150175"/>
                </a:lnTo>
                <a:lnTo>
                  <a:pt x="2752" y="141818"/>
                </a:lnTo>
                <a:close/>
              </a:path>
              <a:path w="135254" h="203834">
                <a:moveTo>
                  <a:pt x="60911" y="0"/>
                </a:moveTo>
                <a:lnTo>
                  <a:pt x="13881" y="18950"/>
                </a:lnTo>
                <a:lnTo>
                  <a:pt x="0" y="68887"/>
                </a:lnTo>
                <a:lnTo>
                  <a:pt x="3374" y="80829"/>
                </a:lnTo>
                <a:lnTo>
                  <a:pt x="28621" y="109497"/>
                </a:lnTo>
                <a:lnTo>
                  <a:pt x="63714" y="125534"/>
                </a:lnTo>
                <a:lnTo>
                  <a:pt x="77076" y="131881"/>
                </a:lnTo>
                <a:lnTo>
                  <a:pt x="84629" y="137284"/>
                </a:lnTo>
                <a:lnTo>
                  <a:pt x="88159" y="140980"/>
                </a:lnTo>
                <a:lnTo>
                  <a:pt x="89861" y="144917"/>
                </a:lnTo>
                <a:lnTo>
                  <a:pt x="88412" y="156658"/>
                </a:lnTo>
                <a:lnTo>
                  <a:pt x="79576" y="164776"/>
                </a:lnTo>
                <a:lnTo>
                  <a:pt x="62310" y="167485"/>
                </a:lnTo>
                <a:lnTo>
                  <a:pt x="130280" y="167485"/>
                </a:lnTo>
                <a:lnTo>
                  <a:pt x="131963" y="163158"/>
                </a:lnTo>
                <a:lnTo>
                  <a:pt x="134324" y="149377"/>
                </a:lnTo>
                <a:lnTo>
                  <a:pt x="134611" y="137284"/>
                </a:lnTo>
                <a:lnTo>
                  <a:pt x="134683" y="131881"/>
                </a:lnTo>
                <a:lnTo>
                  <a:pt x="131264" y="120154"/>
                </a:lnTo>
                <a:lnTo>
                  <a:pt x="105765" y="91486"/>
                </a:lnTo>
                <a:lnTo>
                  <a:pt x="70995" y="75106"/>
                </a:lnTo>
                <a:lnTo>
                  <a:pt x="57469" y="68680"/>
                </a:lnTo>
                <a:lnTo>
                  <a:pt x="49869" y="63497"/>
                </a:lnTo>
                <a:lnTo>
                  <a:pt x="46491" y="60018"/>
                </a:lnTo>
                <a:lnTo>
                  <a:pt x="44751" y="56474"/>
                </a:lnTo>
                <a:lnTo>
                  <a:pt x="44751" y="47711"/>
                </a:lnTo>
                <a:lnTo>
                  <a:pt x="47126" y="43711"/>
                </a:lnTo>
                <a:lnTo>
                  <a:pt x="52183" y="40607"/>
                </a:lnTo>
                <a:lnTo>
                  <a:pt x="61187" y="37412"/>
                </a:lnTo>
                <a:lnTo>
                  <a:pt x="77338" y="36672"/>
                </a:lnTo>
                <a:lnTo>
                  <a:pt x="127580" y="36672"/>
                </a:lnTo>
                <a:lnTo>
                  <a:pt x="127580" y="15161"/>
                </a:lnTo>
                <a:lnTo>
                  <a:pt x="87278" y="1990"/>
                </a:lnTo>
                <a:lnTo>
                  <a:pt x="74518" y="452"/>
                </a:lnTo>
                <a:lnTo>
                  <a:pt x="60911" y="0"/>
                </a:lnTo>
                <a:close/>
              </a:path>
              <a:path w="135254" h="203834">
                <a:moveTo>
                  <a:pt x="127580" y="36672"/>
                </a:moveTo>
                <a:lnTo>
                  <a:pt x="77338" y="36672"/>
                </a:lnTo>
                <a:lnTo>
                  <a:pt x="87905" y="38575"/>
                </a:lnTo>
                <a:lnTo>
                  <a:pt x="99806" y="42113"/>
                </a:lnTo>
                <a:lnTo>
                  <a:pt x="113033" y="47293"/>
                </a:lnTo>
                <a:lnTo>
                  <a:pt x="127580" y="54125"/>
                </a:lnTo>
                <a:lnTo>
                  <a:pt x="127580" y="36672"/>
                </a:lnTo>
                <a:close/>
              </a:path>
            </a:pathLst>
          </a:custGeom>
          <a:solidFill>
            <a:srgbClr val="FFFFFF"/>
          </a:solidFill>
        </p:spPr>
        <p:txBody>
          <a:bodyPr wrap="square" lIns="0" tIns="0" rIns="0" bIns="0" rtlCol="0"/>
          <a:lstStyle/>
          <a:p>
            <a:endParaRPr/>
          </a:p>
        </p:txBody>
      </p:sp>
      <p:sp>
        <p:nvSpPr>
          <p:cNvPr id="43" name="object 43"/>
          <p:cNvSpPr/>
          <p:nvPr/>
        </p:nvSpPr>
        <p:spPr>
          <a:xfrm>
            <a:off x="9477774" y="6537642"/>
            <a:ext cx="0" cy="199390"/>
          </a:xfrm>
          <a:custGeom>
            <a:avLst/>
            <a:gdLst/>
            <a:ahLst/>
            <a:cxnLst/>
            <a:rect l="l" t="t" r="r" b="b"/>
            <a:pathLst>
              <a:path h="199390">
                <a:moveTo>
                  <a:pt x="0" y="0"/>
                </a:moveTo>
                <a:lnTo>
                  <a:pt x="0" y="199085"/>
                </a:lnTo>
              </a:path>
            </a:pathLst>
          </a:custGeom>
          <a:ln w="45681">
            <a:solidFill>
              <a:srgbClr val="FFFFFF"/>
            </a:solidFill>
          </a:ln>
        </p:spPr>
        <p:txBody>
          <a:bodyPr wrap="square" lIns="0" tIns="0" rIns="0" bIns="0" rtlCol="0"/>
          <a:lstStyle/>
          <a:p>
            <a:endParaRPr/>
          </a:p>
        </p:txBody>
      </p:sp>
      <p:sp>
        <p:nvSpPr>
          <p:cNvPr id="44" name="object 44"/>
          <p:cNvSpPr/>
          <p:nvPr/>
        </p:nvSpPr>
        <p:spPr>
          <a:xfrm>
            <a:off x="9606636" y="6535394"/>
            <a:ext cx="181610" cy="203835"/>
          </a:xfrm>
          <a:custGeom>
            <a:avLst/>
            <a:gdLst/>
            <a:ahLst/>
            <a:cxnLst/>
            <a:rect l="l" t="t" r="r" b="b"/>
            <a:pathLst>
              <a:path w="181609" h="203834">
                <a:moveTo>
                  <a:pt x="98271" y="0"/>
                </a:moveTo>
                <a:lnTo>
                  <a:pt x="60017" y="8411"/>
                </a:lnTo>
                <a:lnTo>
                  <a:pt x="20666" y="37736"/>
                </a:lnTo>
                <a:lnTo>
                  <a:pt x="2021" y="82261"/>
                </a:lnTo>
                <a:lnTo>
                  <a:pt x="0" y="113482"/>
                </a:lnTo>
                <a:lnTo>
                  <a:pt x="1892" y="125530"/>
                </a:lnTo>
                <a:lnTo>
                  <a:pt x="25882" y="170515"/>
                </a:lnTo>
                <a:lnTo>
                  <a:pt x="57214" y="193941"/>
                </a:lnTo>
                <a:lnTo>
                  <a:pt x="95596" y="203220"/>
                </a:lnTo>
                <a:lnTo>
                  <a:pt x="110762" y="203806"/>
                </a:lnTo>
                <a:lnTo>
                  <a:pt x="120687" y="202879"/>
                </a:lnTo>
                <a:lnTo>
                  <a:pt x="161732" y="191121"/>
                </a:lnTo>
                <a:lnTo>
                  <a:pt x="181110" y="177171"/>
                </a:lnTo>
                <a:lnTo>
                  <a:pt x="181110" y="162533"/>
                </a:lnTo>
                <a:lnTo>
                  <a:pt x="102167" y="162533"/>
                </a:lnTo>
                <a:lnTo>
                  <a:pt x="90362" y="160799"/>
                </a:lnTo>
                <a:lnTo>
                  <a:pt x="56279" y="139518"/>
                </a:lnTo>
                <a:lnTo>
                  <a:pt x="45380" y="101970"/>
                </a:lnTo>
                <a:lnTo>
                  <a:pt x="46710" y="89431"/>
                </a:lnTo>
                <a:lnTo>
                  <a:pt x="65948" y="55424"/>
                </a:lnTo>
                <a:lnTo>
                  <a:pt x="116038" y="41336"/>
                </a:lnTo>
                <a:lnTo>
                  <a:pt x="177389" y="41336"/>
                </a:lnTo>
                <a:lnTo>
                  <a:pt x="177389" y="16072"/>
                </a:lnTo>
                <a:lnTo>
                  <a:pt x="140997" y="3391"/>
                </a:lnTo>
                <a:lnTo>
                  <a:pt x="113952" y="299"/>
                </a:lnTo>
                <a:lnTo>
                  <a:pt x="98271" y="0"/>
                </a:lnTo>
                <a:close/>
              </a:path>
              <a:path w="181609" h="203834">
                <a:moveTo>
                  <a:pt x="181110" y="95752"/>
                </a:moveTo>
                <a:lnTo>
                  <a:pt x="110778" y="95752"/>
                </a:lnTo>
                <a:lnTo>
                  <a:pt x="110778" y="132302"/>
                </a:lnTo>
                <a:lnTo>
                  <a:pt x="136546" y="132302"/>
                </a:lnTo>
                <a:lnTo>
                  <a:pt x="128232" y="158903"/>
                </a:lnTo>
                <a:lnTo>
                  <a:pt x="116390" y="161687"/>
                </a:lnTo>
                <a:lnTo>
                  <a:pt x="102167" y="162533"/>
                </a:lnTo>
                <a:lnTo>
                  <a:pt x="181110" y="162533"/>
                </a:lnTo>
                <a:lnTo>
                  <a:pt x="181110" y="95752"/>
                </a:lnTo>
                <a:close/>
              </a:path>
              <a:path w="181609" h="203834">
                <a:moveTo>
                  <a:pt x="177389" y="41336"/>
                </a:moveTo>
                <a:lnTo>
                  <a:pt x="116038" y="41336"/>
                </a:lnTo>
                <a:lnTo>
                  <a:pt x="128102" y="42490"/>
                </a:lnTo>
                <a:lnTo>
                  <a:pt x="140270" y="44877"/>
                </a:lnTo>
                <a:lnTo>
                  <a:pt x="152541" y="48503"/>
                </a:lnTo>
                <a:lnTo>
                  <a:pt x="164914" y="53374"/>
                </a:lnTo>
                <a:lnTo>
                  <a:pt x="177389" y="59493"/>
                </a:lnTo>
                <a:lnTo>
                  <a:pt x="177389" y="41336"/>
                </a:lnTo>
                <a:close/>
              </a:path>
            </a:pathLst>
          </a:custGeom>
          <a:solidFill>
            <a:srgbClr val="FFFFFF"/>
          </a:solidFill>
        </p:spPr>
        <p:txBody>
          <a:bodyPr wrap="square" lIns="0" tIns="0" rIns="0" bIns="0" rtlCol="0"/>
          <a:lstStyle/>
          <a:p>
            <a:endParaRPr/>
          </a:p>
        </p:txBody>
      </p:sp>
      <p:sp>
        <p:nvSpPr>
          <p:cNvPr id="45" name="object 45"/>
          <p:cNvSpPr/>
          <p:nvPr/>
        </p:nvSpPr>
        <p:spPr>
          <a:xfrm>
            <a:off x="9893865" y="6537646"/>
            <a:ext cx="180975" cy="199390"/>
          </a:xfrm>
          <a:custGeom>
            <a:avLst/>
            <a:gdLst/>
            <a:ahLst/>
            <a:cxnLst/>
            <a:rect l="l" t="t" r="r" b="b"/>
            <a:pathLst>
              <a:path w="180975" h="199390">
                <a:moveTo>
                  <a:pt x="40716" y="0"/>
                </a:moveTo>
                <a:lnTo>
                  <a:pt x="0" y="0"/>
                </a:lnTo>
                <a:lnTo>
                  <a:pt x="0" y="199085"/>
                </a:lnTo>
                <a:lnTo>
                  <a:pt x="44437" y="199085"/>
                </a:lnTo>
                <a:lnTo>
                  <a:pt x="44437" y="71526"/>
                </a:lnTo>
                <a:lnTo>
                  <a:pt x="96737" y="71526"/>
                </a:lnTo>
                <a:lnTo>
                  <a:pt x="40716" y="0"/>
                </a:lnTo>
                <a:close/>
              </a:path>
              <a:path w="180975" h="199390">
                <a:moveTo>
                  <a:pt x="96737" y="71526"/>
                </a:moveTo>
                <a:lnTo>
                  <a:pt x="44437" y="71526"/>
                </a:lnTo>
                <a:lnTo>
                  <a:pt x="142951" y="199085"/>
                </a:lnTo>
                <a:lnTo>
                  <a:pt x="180555" y="199085"/>
                </a:lnTo>
                <a:lnTo>
                  <a:pt x="180555" y="121742"/>
                </a:lnTo>
                <a:lnTo>
                  <a:pt x="136067" y="121742"/>
                </a:lnTo>
                <a:lnTo>
                  <a:pt x="96737" y="71526"/>
                </a:lnTo>
                <a:close/>
              </a:path>
              <a:path w="180975" h="199390">
                <a:moveTo>
                  <a:pt x="180555" y="0"/>
                </a:moveTo>
                <a:lnTo>
                  <a:pt x="136067" y="0"/>
                </a:lnTo>
                <a:lnTo>
                  <a:pt x="136067" y="121742"/>
                </a:lnTo>
                <a:lnTo>
                  <a:pt x="180555" y="121742"/>
                </a:lnTo>
                <a:lnTo>
                  <a:pt x="180555" y="0"/>
                </a:lnTo>
                <a:close/>
              </a:path>
            </a:pathLst>
          </a:custGeom>
          <a:solidFill>
            <a:srgbClr val="FFFFFF"/>
          </a:solidFill>
        </p:spPr>
        <p:txBody>
          <a:bodyPr wrap="square" lIns="0" tIns="0" rIns="0" bIns="0" rtlCol="0"/>
          <a:lstStyle/>
          <a:p>
            <a:endParaRPr/>
          </a:p>
        </p:txBody>
      </p:sp>
      <p:sp>
        <p:nvSpPr>
          <p:cNvPr id="46" name="object 46"/>
          <p:cNvSpPr/>
          <p:nvPr/>
        </p:nvSpPr>
        <p:spPr>
          <a:xfrm>
            <a:off x="8878696" y="6793979"/>
            <a:ext cx="5715" cy="43815"/>
          </a:xfrm>
          <a:custGeom>
            <a:avLst/>
            <a:gdLst/>
            <a:ahLst/>
            <a:cxnLst/>
            <a:rect l="l" t="t" r="r" b="b"/>
            <a:pathLst>
              <a:path w="5715" h="43815">
                <a:moveTo>
                  <a:pt x="0" y="21634"/>
                </a:moveTo>
                <a:lnTo>
                  <a:pt x="5511" y="21634"/>
                </a:lnTo>
              </a:path>
            </a:pathLst>
          </a:custGeom>
          <a:ln w="44538">
            <a:solidFill>
              <a:srgbClr val="FFFFFF"/>
            </a:solidFill>
          </a:ln>
        </p:spPr>
        <p:txBody>
          <a:bodyPr wrap="square" lIns="0" tIns="0" rIns="0" bIns="0" rtlCol="0"/>
          <a:lstStyle/>
          <a:p>
            <a:endParaRPr/>
          </a:p>
        </p:txBody>
      </p:sp>
      <p:sp>
        <p:nvSpPr>
          <p:cNvPr id="47" name="object 47"/>
          <p:cNvSpPr/>
          <p:nvPr/>
        </p:nvSpPr>
        <p:spPr>
          <a:xfrm>
            <a:off x="8935642" y="6793903"/>
            <a:ext cx="32384" cy="43815"/>
          </a:xfrm>
          <a:custGeom>
            <a:avLst/>
            <a:gdLst/>
            <a:ahLst/>
            <a:cxnLst/>
            <a:rect l="l" t="t" r="r" b="b"/>
            <a:pathLst>
              <a:path w="32384" h="43815">
                <a:moveTo>
                  <a:pt x="18783" y="5511"/>
                </a:moveTo>
                <a:lnTo>
                  <a:pt x="13258" y="5511"/>
                </a:lnTo>
                <a:lnTo>
                  <a:pt x="13258" y="43345"/>
                </a:lnTo>
                <a:lnTo>
                  <a:pt x="18783" y="43345"/>
                </a:lnTo>
                <a:lnTo>
                  <a:pt x="18783" y="5511"/>
                </a:lnTo>
                <a:close/>
              </a:path>
              <a:path w="32384" h="43815">
                <a:moveTo>
                  <a:pt x="32346" y="0"/>
                </a:moveTo>
                <a:lnTo>
                  <a:pt x="0" y="0"/>
                </a:lnTo>
                <a:lnTo>
                  <a:pt x="0" y="5511"/>
                </a:lnTo>
                <a:lnTo>
                  <a:pt x="32346" y="5511"/>
                </a:lnTo>
                <a:lnTo>
                  <a:pt x="32346" y="0"/>
                </a:lnTo>
                <a:close/>
              </a:path>
            </a:pathLst>
          </a:custGeom>
          <a:solidFill>
            <a:srgbClr val="FFFFFF"/>
          </a:solidFill>
        </p:spPr>
        <p:txBody>
          <a:bodyPr wrap="square" lIns="0" tIns="0" rIns="0" bIns="0" rtlCol="0"/>
          <a:lstStyle/>
          <a:p>
            <a:endParaRPr/>
          </a:p>
        </p:txBody>
      </p:sp>
      <p:sp>
        <p:nvSpPr>
          <p:cNvPr id="48" name="object 48"/>
          <p:cNvSpPr/>
          <p:nvPr/>
        </p:nvSpPr>
        <p:spPr>
          <a:xfrm>
            <a:off x="9019418" y="6793975"/>
            <a:ext cx="22860" cy="43180"/>
          </a:xfrm>
          <a:custGeom>
            <a:avLst/>
            <a:gdLst/>
            <a:ahLst/>
            <a:cxnLst/>
            <a:rect l="l" t="t" r="r" b="b"/>
            <a:pathLst>
              <a:path w="22859" h="43179">
                <a:moveTo>
                  <a:pt x="21983" y="0"/>
                </a:moveTo>
                <a:lnTo>
                  <a:pt x="0" y="0"/>
                </a:lnTo>
                <a:lnTo>
                  <a:pt x="0" y="43116"/>
                </a:lnTo>
                <a:lnTo>
                  <a:pt x="22491" y="43116"/>
                </a:lnTo>
                <a:lnTo>
                  <a:pt x="22491" y="37680"/>
                </a:lnTo>
                <a:lnTo>
                  <a:pt x="5575" y="37680"/>
                </a:lnTo>
                <a:lnTo>
                  <a:pt x="5575" y="24320"/>
                </a:lnTo>
                <a:lnTo>
                  <a:pt x="21412" y="24320"/>
                </a:lnTo>
                <a:lnTo>
                  <a:pt x="21412" y="18732"/>
                </a:lnTo>
                <a:lnTo>
                  <a:pt x="5575" y="18732"/>
                </a:lnTo>
                <a:lnTo>
                  <a:pt x="5575" y="5511"/>
                </a:lnTo>
                <a:lnTo>
                  <a:pt x="21983" y="5511"/>
                </a:lnTo>
                <a:lnTo>
                  <a:pt x="21983" y="0"/>
                </a:lnTo>
                <a:close/>
              </a:path>
            </a:pathLst>
          </a:custGeom>
          <a:solidFill>
            <a:srgbClr val="FFFFFF"/>
          </a:solidFill>
        </p:spPr>
        <p:txBody>
          <a:bodyPr wrap="square" lIns="0" tIns="0" rIns="0" bIns="0" rtlCol="0"/>
          <a:lstStyle/>
          <a:p>
            <a:endParaRPr/>
          </a:p>
        </p:txBody>
      </p:sp>
      <p:sp>
        <p:nvSpPr>
          <p:cNvPr id="49" name="object 49"/>
          <p:cNvSpPr/>
          <p:nvPr/>
        </p:nvSpPr>
        <p:spPr>
          <a:xfrm>
            <a:off x="9093333" y="6793449"/>
            <a:ext cx="34925" cy="44450"/>
          </a:xfrm>
          <a:custGeom>
            <a:avLst/>
            <a:gdLst/>
            <a:ahLst/>
            <a:cxnLst/>
            <a:rect l="l" t="t" r="r" b="b"/>
            <a:pathLst>
              <a:path w="34925" h="44450">
                <a:moveTo>
                  <a:pt x="25018" y="0"/>
                </a:moveTo>
                <a:lnTo>
                  <a:pt x="15036" y="0"/>
                </a:lnTo>
                <a:lnTo>
                  <a:pt x="10109" y="2108"/>
                </a:lnTo>
                <a:lnTo>
                  <a:pt x="5102" y="7391"/>
                </a:lnTo>
                <a:lnTo>
                  <a:pt x="2006" y="10718"/>
                </a:lnTo>
                <a:lnTo>
                  <a:pt x="0" y="16014"/>
                </a:lnTo>
                <a:lnTo>
                  <a:pt x="0" y="26212"/>
                </a:lnTo>
                <a:lnTo>
                  <a:pt x="16446" y="44335"/>
                </a:lnTo>
                <a:lnTo>
                  <a:pt x="26174" y="44335"/>
                </a:lnTo>
                <a:lnTo>
                  <a:pt x="30822" y="42976"/>
                </a:lnTo>
                <a:lnTo>
                  <a:pt x="34937" y="40551"/>
                </a:lnTo>
                <a:lnTo>
                  <a:pt x="34937" y="38595"/>
                </a:lnTo>
                <a:lnTo>
                  <a:pt x="16636" y="38595"/>
                </a:lnTo>
                <a:lnTo>
                  <a:pt x="12915" y="37007"/>
                </a:lnTo>
                <a:lnTo>
                  <a:pt x="10109" y="33985"/>
                </a:lnTo>
                <a:lnTo>
                  <a:pt x="7226" y="30962"/>
                </a:lnTo>
                <a:lnTo>
                  <a:pt x="5765" y="27038"/>
                </a:lnTo>
                <a:lnTo>
                  <a:pt x="5765" y="17589"/>
                </a:lnTo>
                <a:lnTo>
                  <a:pt x="7226" y="13665"/>
                </a:lnTo>
                <a:lnTo>
                  <a:pt x="10147" y="10490"/>
                </a:lnTo>
                <a:lnTo>
                  <a:pt x="13106" y="7391"/>
                </a:lnTo>
                <a:lnTo>
                  <a:pt x="16789" y="5892"/>
                </a:lnTo>
                <a:lnTo>
                  <a:pt x="34505" y="5892"/>
                </a:lnTo>
                <a:lnTo>
                  <a:pt x="34505" y="3543"/>
                </a:lnTo>
                <a:lnTo>
                  <a:pt x="29514" y="1130"/>
                </a:lnTo>
                <a:lnTo>
                  <a:pt x="25018" y="0"/>
                </a:lnTo>
                <a:close/>
              </a:path>
              <a:path w="34925" h="44450">
                <a:moveTo>
                  <a:pt x="34937" y="33756"/>
                </a:moveTo>
                <a:lnTo>
                  <a:pt x="30441" y="36931"/>
                </a:lnTo>
                <a:lnTo>
                  <a:pt x="25857" y="38595"/>
                </a:lnTo>
                <a:lnTo>
                  <a:pt x="34937" y="38595"/>
                </a:lnTo>
                <a:lnTo>
                  <a:pt x="34937" y="33756"/>
                </a:lnTo>
                <a:close/>
              </a:path>
              <a:path w="34925" h="44450">
                <a:moveTo>
                  <a:pt x="34505" y="5892"/>
                </a:moveTo>
                <a:lnTo>
                  <a:pt x="25552" y="5892"/>
                </a:lnTo>
                <a:lnTo>
                  <a:pt x="29971" y="7327"/>
                </a:lnTo>
                <a:lnTo>
                  <a:pt x="34505" y="10198"/>
                </a:lnTo>
                <a:lnTo>
                  <a:pt x="34505" y="5892"/>
                </a:lnTo>
                <a:close/>
              </a:path>
            </a:pathLst>
          </a:custGeom>
          <a:solidFill>
            <a:srgbClr val="FFFFFF"/>
          </a:solidFill>
        </p:spPr>
        <p:txBody>
          <a:bodyPr wrap="square" lIns="0" tIns="0" rIns="0" bIns="0" rtlCol="0"/>
          <a:lstStyle/>
          <a:p>
            <a:endParaRPr/>
          </a:p>
        </p:txBody>
      </p:sp>
      <p:sp>
        <p:nvSpPr>
          <p:cNvPr id="50" name="object 50"/>
          <p:cNvSpPr/>
          <p:nvPr/>
        </p:nvSpPr>
        <p:spPr>
          <a:xfrm>
            <a:off x="9179699" y="6793903"/>
            <a:ext cx="32384" cy="43815"/>
          </a:xfrm>
          <a:custGeom>
            <a:avLst/>
            <a:gdLst/>
            <a:ahLst/>
            <a:cxnLst/>
            <a:rect l="l" t="t" r="r" b="b"/>
            <a:pathLst>
              <a:path w="32384" h="43815">
                <a:moveTo>
                  <a:pt x="18783" y="5511"/>
                </a:moveTo>
                <a:lnTo>
                  <a:pt x="13296" y="5511"/>
                </a:lnTo>
                <a:lnTo>
                  <a:pt x="13296" y="43345"/>
                </a:lnTo>
                <a:lnTo>
                  <a:pt x="18783" y="43345"/>
                </a:lnTo>
                <a:lnTo>
                  <a:pt x="18783" y="5511"/>
                </a:lnTo>
                <a:close/>
              </a:path>
              <a:path w="32384" h="43815">
                <a:moveTo>
                  <a:pt x="32384" y="0"/>
                </a:moveTo>
                <a:lnTo>
                  <a:pt x="0" y="0"/>
                </a:lnTo>
                <a:lnTo>
                  <a:pt x="0" y="5511"/>
                </a:lnTo>
                <a:lnTo>
                  <a:pt x="32384" y="5511"/>
                </a:lnTo>
                <a:lnTo>
                  <a:pt x="32384" y="0"/>
                </a:lnTo>
                <a:close/>
              </a:path>
            </a:pathLst>
          </a:custGeom>
          <a:solidFill>
            <a:srgbClr val="FFFFFF"/>
          </a:solidFill>
        </p:spPr>
        <p:txBody>
          <a:bodyPr wrap="square" lIns="0" tIns="0" rIns="0" bIns="0" rtlCol="0"/>
          <a:lstStyle/>
          <a:p>
            <a:endParaRPr/>
          </a:p>
        </p:txBody>
      </p:sp>
      <p:sp>
        <p:nvSpPr>
          <p:cNvPr id="51" name="object 51"/>
          <p:cNvSpPr/>
          <p:nvPr/>
        </p:nvSpPr>
        <p:spPr>
          <a:xfrm>
            <a:off x="9263474" y="6793975"/>
            <a:ext cx="33655" cy="43815"/>
          </a:xfrm>
          <a:custGeom>
            <a:avLst/>
            <a:gdLst/>
            <a:ahLst/>
            <a:cxnLst/>
            <a:rect l="l" t="t" r="r" b="b"/>
            <a:pathLst>
              <a:path w="33654" h="43815">
                <a:moveTo>
                  <a:pt x="5613" y="0"/>
                </a:moveTo>
                <a:lnTo>
                  <a:pt x="0" y="0"/>
                </a:lnTo>
                <a:lnTo>
                  <a:pt x="65" y="28625"/>
                </a:lnTo>
                <a:lnTo>
                  <a:pt x="2222" y="36245"/>
                </a:lnTo>
                <a:lnTo>
                  <a:pt x="2819" y="37465"/>
                </a:lnTo>
                <a:lnTo>
                  <a:pt x="3632" y="38442"/>
                </a:lnTo>
                <a:lnTo>
                  <a:pt x="4508" y="39344"/>
                </a:lnTo>
                <a:lnTo>
                  <a:pt x="7607" y="42291"/>
                </a:lnTo>
                <a:lnTo>
                  <a:pt x="11645" y="43802"/>
                </a:lnTo>
                <a:lnTo>
                  <a:pt x="21640" y="43802"/>
                </a:lnTo>
                <a:lnTo>
                  <a:pt x="25679" y="42291"/>
                </a:lnTo>
                <a:lnTo>
                  <a:pt x="28778" y="39344"/>
                </a:lnTo>
                <a:lnTo>
                  <a:pt x="29667" y="38442"/>
                </a:lnTo>
                <a:lnTo>
                  <a:pt x="29787" y="38290"/>
                </a:lnTo>
                <a:lnTo>
                  <a:pt x="14325" y="38290"/>
                </a:lnTo>
                <a:lnTo>
                  <a:pt x="12344" y="37769"/>
                </a:lnTo>
                <a:lnTo>
                  <a:pt x="5613" y="28625"/>
                </a:lnTo>
                <a:lnTo>
                  <a:pt x="5613" y="0"/>
                </a:lnTo>
                <a:close/>
              </a:path>
              <a:path w="33654" h="43815">
                <a:moveTo>
                  <a:pt x="33324" y="0"/>
                </a:moveTo>
                <a:lnTo>
                  <a:pt x="27774" y="0"/>
                </a:lnTo>
                <a:lnTo>
                  <a:pt x="27700" y="28625"/>
                </a:lnTo>
                <a:lnTo>
                  <a:pt x="27508" y="30365"/>
                </a:lnTo>
                <a:lnTo>
                  <a:pt x="19939" y="38290"/>
                </a:lnTo>
                <a:lnTo>
                  <a:pt x="29787" y="38290"/>
                </a:lnTo>
                <a:lnTo>
                  <a:pt x="30441" y="37465"/>
                </a:lnTo>
                <a:lnTo>
                  <a:pt x="31076" y="36245"/>
                </a:lnTo>
                <a:lnTo>
                  <a:pt x="31737" y="35191"/>
                </a:lnTo>
                <a:lnTo>
                  <a:pt x="32232" y="33756"/>
                </a:lnTo>
                <a:lnTo>
                  <a:pt x="32740" y="32092"/>
                </a:lnTo>
                <a:lnTo>
                  <a:pt x="33127" y="30365"/>
                </a:lnTo>
                <a:lnTo>
                  <a:pt x="33264" y="28625"/>
                </a:lnTo>
                <a:lnTo>
                  <a:pt x="33324" y="0"/>
                </a:lnTo>
                <a:close/>
              </a:path>
            </a:pathLst>
          </a:custGeom>
          <a:solidFill>
            <a:srgbClr val="FFFFFF"/>
          </a:solidFill>
        </p:spPr>
        <p:txBody>
          <a:bodyPr wrap="square" lIns="0" tIns="0" rIns="0" bIns="0" rtlCol="0"/>
          <a:lstStyle/>
          <a:p>
            <a:endParaRPr/>
          </a:p>
        </p:txBody>
      </p:sp>
      <p:sp>
        <p:nvSpPr>
          <p:cNvPr id="52" name="object 52"/>
          <p:cNvSpPr/>
          <p:nvPr/>
        </p:nvSpPr>
        <p:spPr>
          <a:xfrm>
            <a:off x="9348232" y="6793980"/>
            <a:ext cx="30480" cy="43815"/>
          </a:xfrm>
          <a:custGeom>
            <a:avLst/>
            <a:gdLst/>
            <a:ahLst/>
            <a:cxnLst/>
            <a:rect l="l" t="t" r="r" b="b"/>
            <a:pathLst>
              <a:path w="30479" h="43815">
                <a:moveTo>
                  <a:pt x="13665" y="0"/>
                </a:moveTo>
                <a:lnTo>
                  <a:pt x="0" y="0"/>
                </a:lnTo>
                <a:lnTo>
                  <a:pt x="0" y="43268"/>
                </a:lnTo>
                <a:lnTo>
                  <a:pt x="5537" y="43268"/>
                </a:lnTo>
                <a:lnTo>
                  <a:pt x="5537" y="24396"/>
                </a:lnTo>
                <a:lnTo>
                  <a:pt x="17987" y="24396"/>
                </a:lnTo>
                <a:lnTo>
                  <a:pt x="17233" y="23634"/>
                </a:lnTo>
                <a:lnTo>
                  <a:pt x="15976" y="22644"/>
                </a:lnTo>
                <a:lnTo>
                  <a:pt x="18046" y="21742"/>
                </a:lnTo>
                <a:lnTo>
                  <a:pt x="19710" y="20383"/>
                </a:lnTo>
                <a:lnTo>
                  <a:pt x="20569" y="18948"/>
                </a:lnTo>
                <a:lnTo>
                  <a:pt x="5537" y="18948"/>
                </a:lnTo>
                <a:lnTo>
                  <a:pt x="5537" y="5207"/>
                </a:lnTo>
                <a:lnTo>
                  <a:pt x="21124" y="5207"/>
                </a:lnTo>
                <a:lnTo>
                  <a:pt x="16789" y="1054"/>
                </a:lnTo>
                <a:lnTo>
                  <a:pt x="13665" y="0"/>
                </a:lnTo>
                <a:close/>
              </a:path>
              <a:path w="30479" h="43815">
                <a:moveTo>
                  <a:pt x="17987" y="24396"/>
                </a:moveTo>
                <a:lnTo>
                  <a:pt x="8839" y="24396"/>
                </a:lnTo>
                <a:lnTo>
                  <a:pt x="10134" y="24612"/>
                </a:lnTo>
                <a:lnTo>
                  <a:pt x="10883" y="25069"/>
                </a:lnTo>
                <a:lnTo>
                  <a:pt x="20205" y="38214"/>
                </a:lnTo>
                <a:lnTo>
                  <a:pt x="21272" y="39878"/>
                </a:lnTo>
                <a:lnTo>
                  <a:pt x="21463" y="40093"/>
                </a:lnTo>
                <a:lnTo>
                  <a:pt x="21577" y="40322"/>
                </a:lnTo>
                <a:lnTo>
                  <a:pt x="23279" y="43268"/>
                </a:lnTo>
                <a:lnTo>
                  <a:pt x="29933" y="43268"/>
                </a:lnTo>
                <a:lnTo>
                  <a:pt x="27813" y="40093"/>
                </a:lnTo>
                <a:lnTo>
                  <a:pt x="27038" y="38887"/>
                </a:lnTo>
                <a:lnTo>
                  <a:pt x="25958" y="37084"/>
                </a:lnTo>
                <a:lnTo>
                  <a:pt x="24625" y="34658"/>
                </a:lnTo>
                <a:lnTo>
                  <a:pt x="22428" y="30734"/>
                </a:lnTo>
                <a:lnTo>
                  <a:pt x="20789" y="27940"/>
                </a:lnTo>
                <a:lnTo>
                  <a:pt x="19540" y="26352"/>
                </a:lnTo>
                <a:lnTo>
                  <a:pt x="18427" y="24841"/>
                </a:lnTo>
                <a:lnTo>
                  <a:pt x="17987" y="24396"/>
                </a:lnTo>
                <a:close/>
              </a:path>
              <a:path w="30479" h="43815">
                <a:moveTo>
                  <a:pt x="21124" y="5207"/>
                </a:moveTo>
                <a:lnTo>
                  <a:pt x="9918" y="5207"/>
                </a:lnTo>
                <a:lnTo>
                  <a:pt x="11874" y="5511"/>
                </a:lnTo>
                <a:lnTo>
                  <a:pt x="13068" y="5956"/>
                </a:lnTo>
                <a:lnTo>
                  <a:pt x="16789" y="10566"/>
                </a:lnTo>
                <a:lnTo>
                  <a:pt x="16789" y="13360"/>
                </a:lnTo>
                <a:lnTo>
                  <a:pt x="16484" y="14643"/>
                </a:lnTo>
                <a:lnTo>
                  <a:pt x="15900" y="15633"/>
                </a:lnTo>
                <a:lnTo>
                  <a:pt x="15290" y="16764"/>
                </a:lnTo>
                <a:lnTo>
                  <a:pt x="14554" y="17589"/>
                </a:lnTo>
                <a:lnTo>
                  <a:pt x="13487" y="18122"/>
                </a:lnTo>
                <a:lnTo>
                  <a:pt x="12407" y="18580"/>
                </a:lnTo>
                <a:lnTo>
                  <a:pt x="10439" y="18948"/>
                </a:lnTo>
                <a:lnTo>
                  <a:pt x="20569" y="18948"/>
                </a:lnTo>
                <a:lnTo>
                  <a:pt x="21945" y="16764"/>
                </a:lnTo>
                <a:lnTo>
                  <a:pt x="22562" y="14643"/>
                </a:lnTo>
                <a:lnTo>
                  <a:pt x="22517" y="8229"/>
                </a:lnTo>
                <a:lnTo>
                  <a:pt x="21361" y="5435"/>
                </a:lnTo>
                <a:lnTo>
                  <a:pt x="21124" y="5207"/>
                </a:lnTo>
                <a:close/>
              </a:path>
            </a:pathLst>
          </a:custGeom>
          <a:solidFill>
            <a:srgbClr val="FFFFFF"/>
          </a:solidFill>
        </p:spPr>
        <p:txBody>
          <a:bodyPr wrap="square" lIns="0" tIns="0" rIns="0" bIns="0" rtlCol="0"/>
          <a:lstStyle/>
          <a:p>
            <a:endParaRPr/>
          </a:p>
        </p:txBody>
      </p:sp>
      <p:sp>
        <p:nvSpPr>
          <p:cNvPr id="53" name="object 53"/>
          <p:cNvSpPr/>
          <p:nvPr/>
        </p:nvSpPr>
        <p:spPr>
          <a:xfrm>
            <a:off x="9429592" y="6793825"/>
            <a:ext cx="38100" cy="43815"/>
          </a:xfrm>
          <a:custGeom>
            <a:avLst/>
            <a:gdLst/>
            <a:ahLst/>
            <a:cxnLst/>
            <a:rect l="l" t="t" r="r" b="b"/>
            <a:pathLst>
              <a:path w="38100" h="43815">
                <a:moveTo>
                  <a:pt x="20485" y="0"/>
                </a:moveTo>
                <a:lnTo>
                  <a:pt x="16560" y="0"/>
                </a:lnTo>
                <a:lnTo>
                  <a:pt x="0" y="43421"/>
                </a:lnTo>
                <a:lnTo>
                  <a:pt x="5638" y="43421"/>
                </a:lnTo>
                <a:lnTo>
                  <a:pt x="10502" y="30581"/>
                </a:lnTo>
                <a:lnTo>
                  <a:pt x="32730" y="30581"/>
                </a:lnTo>
                <a:lnTo>
                  <a:pt x="30523" y="25069"/>
                </a:lnTo>
                <a:lnTo>
                  <a:pt x="12725" y="25069"/>
                </a:lnTo>
                <a:lnTo>
                  <a:pt x="18516" y="9359"/>
                </a:lnTo>
                <a:lnTo>
                  <a:pt x="24232" y="9359"/>
                </a:lnTo>
                <a:lnTo>
                  <a:pt x="20485" y="0"/>
                </a:lnTo>
                <a:close/>
              </a:path>
              <a:path w="38100" h="43815">
                <a:moveTo>
                  <a:pt x="32730" y="30581"/>
                </a:moveTo>
                <a:lnTo>
                  <a:pt x="27025" y="30581"/>
                </a:lnTo>
                <a:lnTo>
                  <a:pt x="32232" y="43421"/>
                </a:lnTo>
                <a:lnTo>
                  <a:pt x="37871" y="43421"/>
                </a:lnTo>
                <a:lnTo>
                  <a:pt x="32730" y="30581"/>
                </a:lnTo>
                <a:close/>
              </a:path>
              <a:path w="38100" h="43815">
                <a:moveTo>
                  <a:pt x="24232" y="9359"/>
                </a:moveTo>
                <a:lnTo>
                  <a:pt x="18516" y="9359"/>
                </a:lnTo>
                <a:lnTo>
                  <a:pt x="24752" y="25069"/>
                </a:lnTo>
                <a:lnTo>
                  <a:pt x="30523" y="25069"/>
                </a:lnTo>
                <a:lnTo>
                  <a:pt x="24232" y="9359"/>
                </a:lnTo>
                <a:close/>
              </a:path>
            </a:pathLst>
          </a:custGeom>
          <a:solidFill>
            <a:srgbClr val="FFFFFF"/>
          </a:solidFill>
        </p:spPr>
        <p:txBody>
          <a:bodyPr wrap="square" lIns="0" tIns="0" rIns="0" bIns="0" rtlCol="0"/>
          <a:lstStyle/>
          <a:p>
            <a:endParaRPr/>
          </a:p>
        </p:txBody>
      </p:sp>
      <p:sp>
        <p:nvSpPr>
          <p:cNvPr id="54" name="object 54"/>
          <p:cNvSpPr/>
          <p:nvPr/>
        </p:nvSpPr>
        <p:spPr>
          <a:xfrm>
            <a:off x="9518880" y="6793975"/>
            <a:ext cx="23495" cy="43815"/>
          </a:xfrm>
          <a:custGeom>
            <a:avLst/>
            <a:gdLst/>
            <a:ahLst/>
            <a:cxnLst/>
            <a:rect l="l" t="t" r="r" b="b"/>
            <a:pathLst>
              <a:path w="23495" h="43815">
                <a:moveTo>
                  <a:pt x="5537" y="0"/>
                </a:moveTo>
                <a:lnTo>
                  <a:pt x="0" y="0"/>
                </a:lnTo>
                <a:lnTo>
                  <a:pt x="0" y="43268"/>
                </a:lnTo>
                <a:lnTo>
                  <a:pt x="23050" y="43268"/>
                </a:lnTo>
                <a:lnTo>
                  <a:pt x="23050" y="37680"/>
                </a:lnTo>
                <a:lnTo>
                  <a:pt x="5537" y="37680"/>
                </a:lnTo>
                <a:lnTo>
                  <a:pt x="5537" y="0"/>
                </a:lnTo>
                <a:close/>
              </a:path>
            </a:pathLst>
          </a:custGeom>
          <a:solidFill>
            <a:srgbClr val="FFFFFF"/>
          </a:solidFill>
        </p:spPr>
        <p:txBody>
          <a:bodyPr wrap="square" lIns="0" tIns="0" rIns="0" bIns="0" rtlCol="0"/>
          <a:lstStyle/>
          <a:p>
            <a:endParaRPr/>
          </a:p>
        </p:txBody>
      </p:sp>
      <p:sp>
        <p:nvSpPr>
          <p:cNvPr id="55" name="object 55"/>
          <p:cNvSpPr/>
          <p:nvPr/>
        </p:nvSpPr>
        <p:spPr>
          <a:xfrm>
            <a:off x="9670574" y="6793975"/>
            <a:ext cx="36195" cy="43815"/>
          </a:xfrm>
          <a:custGeom>
            <a:avLst/>
            <a:gdLst/>
            <a:ahLst/>
            <a:cxnLst/>
            <a:rect l="l" t="t" r="r" b="b"/>
            <a:pathLst>
              <a:path w="36195" h="43815">
                <a:moveTo>
                  <a:pt x="5333" y="0"/>
                </a:moveTo>
                <a:lnTo>
                  <a:pt x="0" y="0"/>
                </a:lnTo>
                <a:lnTo>
                  <a:pt x="0" y="43268"/>
                </a:lnTo>
                <a:lnTo>
                  <a:pt x="5587" y="43268"/>
                </a:lnTo>
                <a:lnTo>
                  <a:pt x="5587" y="9588"/>
                </a:lnTo>
                <a:lnTo>
                  <a:pt x="12279" y="9588"/>
                </a:lnTo>
                <a:lnTo>
                  <a:pt x="5333" y="0"/>
                </a:lnTo>
                <a:close/>
              </a:path>
              <a:path w="36195" h="43815">
                <a:moveTo>
                  <a:pt x="36194" y="9588"/>
                </a:moveTo>
                <a:lnTo>
                  <a:pt x="30543" y="9588"/>
                </a:lnTo>
                <a:lnTo>
                  <a:pt x="30543" y="43268"/>
                </a:lnTo>
                <a:lnTo>
                  <a:pt x="36194" y="43268"/>
                </a:lnTo>
                <a:lnTo>
                  <a:pt x="36194" y="9588"/>
                </a:lnTo>
                <a:close/>
              </a:path>
              <a:path w="36195" h="43815">
                <a:moveTo>
                  <a:pt x="12279" y="9588"/>
                </a:moveTo>
                <a:lnTo>
                  <a:pt x="5587" y="9588"/>
                </a:lnTo>
                <a:lnTo>
                  <a:pt x="17627" y="26352"/>
                </a:lnTo>
                <a:lnTo>
                  <a:pt x="18668" y="26352"/>
                </a:lnTo>
                <a:lnTo>
                  <a:pt x="24768" y="17741"/>
                </a:lnTo>
                <a:lnTo>
                  <a:pt x="18186" y="17741"/>
                </a:lnTo>
                <a:lnTo>
                  <a:pt x="12279" y="9588"/>
                </a:lnTo>
                <a:close/>
              </a:path>
              <a:path w="36195" h="43815">
                <a:moveTo>
                  <a:pt x="36194" y="0"/>
                </a:moveTo>
                <a:lnTo>
                  <a:pt x="30962" y="0"/>
                </a:lnTo>
                <a:lnTo>
                  <a:pt x="18186" y="17741"/>
                </a:lnTo>
                <a:lnTo>
                  <a:pt x="24768" y="17741"/>
                </a:lnTo>
                <a:lnTo>
                  <a:pt x="30543" y="9588"/>
                </a:lnTo>
                <a:lnTo>
                  <a:pt x="36194" y="9588"/>
                </a:lnTo>
                <a:lnTo>
                  <a:pt x="36194" y="0"/>
                </a:lnTo>
                <a:close/>
              </a:path>
            </a:pathLst>
          </a:custGeom>
          <a:solidFill>
            <a:srgbClr val="FFFFFF"/>
          </a:solidFill>
        </p:spPr>
        <p:txBody>
          <a:bodyPr wrap="square" lIns="0" tIns="0" rIns="0" bIns="0" rtlCol="0"/>
          <a:lstStyle/>
          <a:p>
            <a:endParaRPr/>
          </a:p>
        </p:txBody>
      </p:sp>
      <p:sp>
        <p:nvSpPr>
          <p:cNvPr id="56" name="object 56"/>
          <p:cNvSpPr/>
          <p:nvPr/>
        </p:nvSpPr>
        <p:spPr>
          <a:xfrm>
            <a:off x="9770547" y="6793975"/>
            <a:ext cx="22860" cy="43180"/>
          </a:xfrm>
          <a:custGeom>
            <a:avLst/>
            <a:gdLst/>
            <a:ahLst/>
            <a:cxnLst/>
            <a:rect l="l" t="t" r="r" b="b"/>
            <a:pathLst>
              <a:path w="22859" h="43179">
                <a:moveTo>
                  <a:pt x="21996" y="0"/>
                </a:moveTo>
                <a:lnTo>
                  <a:pt x="0" y="0"/>
                </a:lnTo>
                <a:lnTo>
                  <a:pt x="0" y="43116"/>
                </a:lnTo>
                <a:lnTo>
                  <a:pt x="22580" y="43116"/>
                </a:lnTo>
                <a:lnTo>
                  <a:pt x="22580" y="37680"/>
                </a:lnTo>
                <a:lnTo>
                  <a:pt x="5537" y="37680"/>
                </a:lnTo>
                <a:lnTo>
                  <a:pt x="5537" y="24320"/>
                </a:lnTo>
                <a:lnTo>
                  <a:pt x="21386" y="24320"/>
                </a:lnTo>
                <a:lnTo>
                  <a:pt x="21386" y="18732"/>
                </a:lnTo>
                <a:lnTo>
                  <a:pt x="5537" y="18732"/>
                </a:lnTo>
                <a:lnTo>
                  <a:pt x="5537" y="5511"/>
                </a:lnTo>
                <a:lnTo>
                  <a:pt x="21996" y="5511"/>
                </a:lnTo>
                <a:lnTo>
                  <a:pt x="21996" y="0"/>
                </a:lnTo>
                <a:close/>
              </a:path>
            </a:pathLst>
          </a:custGeom>
          <a:solidFill>
            <a:srgbClr val="FFFFFF"/>
          </a:solidFill>
        </p:spPr>
        <p:txBody>
          <a:bodyPr wrap="square" lIns="0" tIns="0" rIns="0" bIns="0" rtlCol="0"/>
          <a:lstStyle/>
          <a:p>
            <a:endParaRPr/>
          </a:p>
        </p:txBody>
      </p:sp>
      <p:sp>
        <p:nvSpPr>
          <p:cNvPr id="57" name="object 57"/>
          <p:cNvSpPr/>
          <p:nvPr/>
        </p:nvSpPr>
        <p:spPr>
          <a:xfrm>
            <a:off x="9856890" y="6793903"/>
            <a:ext cx="33020" cy="43815"/>
          </a:xfrm>
          <a:custGeom>
            <a:avLst/>
            <a:gdLst/>
            <a:ahLst/>
            <a:cxnLst/>
            <a:rect l="l" t="t" r="r" b="b"/>
            <a:pathLst>
              <a:path w="33020" h="43815">
                <a:moveTo>
                  <a:pt x="18846" y="5511"/>
                </a:moveTo>
                <a:lnTo>
                  <a:pt x="13296" y="5511"/>
                </a:lnTo>
                <a:lnTo>
                  <a:pt x="13296" y="43345"/>
                </a:lnTo>
                <a:lnTo>
                  <a:pt x="18846" y="43345"/>
                </a:lnTo>
                <a:lnTo>
                  <a:pt x="18846" y="5511"/>
                </a:lnTo>
                <a:close/>
              </a:path>
              <a:path w="33020" h="43815">
                <a:moveTo>
                  <a:pt x="32435" y="0"/>
                </a:moveTo>
                <a:lnTo>
                  <a:pt x="0" y="0"/>
                </a:lnTo>
                <a:lnTo>
                  <a:pt x="0" y="5511"/>
                </a:lnTo>
                <a:lnTo>
                  <a:pt x="32435" y="5511"/>
                </a:lnTo>
                <a:lnTo>
                  <a:pt x="32435" y="0"/>
                </a:lnTo>
                <a:close/>
              </a:path>
            </a:pathLst>
          </a:custGeom>
          <a:solidFill>
            <a:srgbClr val="FFFFFF"/>
          </a:solidFill>
        </p:spPr>
        <p:txBody>
          <a:bodyPr wrap="square" lIns="0" tIns="0" rIns="0" bIns="0" rtlCol="0"/>
          <a:lstStyle/>
          <a:p>
            <a:endParaRPr/>
          </a:p>
        </p:txBody>
      </p:sp>
      <p:sp>
        <p:nvSpPr>
          <p:cNvPr id="58" name="object 58"/>
          <p:cNvSpPr/>
          <p:nvPr/>
        </p:nvSpPr>
        <p:spPr>
          <a:xfrm>
            <a:off x="9953125" y="6793825"/>
            <a:ext cx="38100" cy="43815"/>
          </a:xfrm>
          <a:custGeom>
            <a:avLst/>
            <a:gdLst/>
            <a:ahLst/>
            <a:cxnLst/>
            <a:rect l="l" t="t" r="r" b="b"/>
            <a:pathLst>
              <a:path w="38100" h="43815">
                <a:moveTo>
                  <a:pt x="20523" y="0"/>
                </a:moveTo>
                <a:lnTo>
                  <a:pt x="16598" y="0"/>
                </a:lnTo>
                <a:lnTo>
                  <a:pt x="0" y="43421"/>
                </a:lnTo>
                <a:lnTo>
                  <a:pt x="5689" y="43421"/>
                </a:lnTo>
                <a:lnTo>
                  <a:pt x="10541" y="30581"/>
                </a:lnTo>
                <a:lnTo>
                  <a:pt x="32759" y="30581"/>
                </a:lnTo>
                <a:lnTo>
                  <a:pt x="30554" y="25069"/>
                </a:lnTo>
                <a:lnTo>
                  <a:pt x="12763" y="25069"/>
                </a:lnTo>
                <a:lnTo>
                  <a:pt x="18567" y="9359"/>
                </a:lnTo>
                <a:lnTo>
                  <a:pt x="24268" y="9359"/>
                </a:lnTo>
                <a:lnTo>
                  <a:pt x="20523" y="0"/>
                </a:lnTo>
                <a:close/>
              </a:path>
              <a:path w="38100" h="43815">
                <a:moveTo>
                  <a:pt x="32759" y="30581"/>
                </a:moveTo>
                <a:lnTo>
                  <a:pt x="27063" y="30581"/>
                </a:lnTo>
                <a:lnTo>
                  <a:pt x="32308" y="43421"/>
                </a:lnTo>
                <a:lnTo>
                  <a:pt x="37896" y="43421"/>
                </a:lnTo>
                <a:lnTo>
                  <a:pt x="32759" y="30581"/>
                </a:lnTo>
                <a:close/>
              </a:path>
              <a:path w="38100" h="43815">
                <a:moveTo>
                  <a:pt x="24268" y="9359"/>
                </a:moveTo>
                <a:lnTo>
                  <a:pt x="18567" y="9359"/>
                </a:lnTo>
                <a:lnTo>
                  <a:pt x="24790" y="25069"/>
                </a:lnTo>
                <a:lnTo>
                  <a:pt x="30554" y="25069"/>
                </a:lnTo>
                <a:lnTo>
                  <a:pt x="24268" y="9359"/>
                </a:lnTo>
                <a:close/>
              </a:path>
            </a:pathLst>
          </a:custGeom>
          <a:solidFill>
            <a:srgbClr val="FFFFFF"/>
          </a:solidFill>
        </p:spPr>
        <p:txBody>
          <a:bodyPr wrap="square" lIns="0" tIns="0" rIns="0" bIns="0" rtlCol="0"/>
          <a:lstStyle/>
          <a:p>
            <a:endParaRPr/>
          </a:p>
        </p:txBody>
      </p:sp>
      <p:sp>
        <p:nvSpPr>
          <p:cNvPr id="59" name="object 59"/>
          <p:cNvSpPr/>
          <p:nvPr/>
        </p:nvSpPr>
        <p:spPr>
          <a:xfrm>
            <a:off x="10054823" y="6793975"/>
            <a:ext cx="23495" cy="43815"/>
          </a:xfrm>
          <a:custGeom>
            <a:avLst/>
            <a:gdLst/>
            <a:ahLst/>
            <a:cxnLst/>
            <a:rect l="l" t="t" r="r" b="b"/>
            <a:pathLst>
              <a:path w="23495" h="43815">
                <a:moveTo>
                  <a:pt x="5524" y="0"/>
                </a:moveTo>
                <a:lnTo>
                  <a:pt x="0" y="0"/>
                </a:lnTo>
                <a:lnTo>
                  <a:pt x="0" y="43268"/>
                </a:lnTo>
                <a:lnTo>
                  <a:pt x="23012" y="43268"/>
                </a:lnTo>
                <a:lnTo>
                  <a:pt x="23012" y="37680"/>
                </a:lnTo>
                <a:lnTo>
                  <a:pt x="5524" y="37680"/>
                </a:lnTo>
                <a:lnTo>
                  <a:pt x="5524" y="0"/>
                </a:lnTo>
                <a:close/>
              </a:path>
            </a:pathLst>
          </a:custGeom>
          <a:solidFill>
            <a:srgbClr val="FFFFFF"/>
          </a:solidFill>
        </p:spPr>
        <p:txBody>
          <a:bodyPr wrap="square" lIns="0" tIns="0" rIns="0" bIns="0" rtlCol="0"/>
          <a:lstStyle/>
          <a:p>
            <a:endParaRPr/>
          </a:p>
        </p:txBody>
      </p:sp>
      <p:sp>
        <p:nvSpPr>
          <p:cNvPr id="60" name="object 3"/>
          <p:cNvSpPr txBox="1"/>
          <p:nvPr/>
        </p:nvSpPr>
        <p:spPr>
          <a:xfrm>
            <a:off x="466628" y="662835"/>
            <a:ext cx="4579620" cy="615553"/>
          </a:xfrm>
          <a:prstGeom prst="rect">
            <a:avLst/>
          </a:prstGeom>
        </p:spPr>
        <p:txBody>
          <a:bodyPr vert="horz" wrap="square" lIns="0" tIns="0" rIns="0" bIns="0" rtlCol="0">
            <a:spAutoFit/>
          </a:bodyPr>
          <a:lstStyle/>
          <a:p>
            <a:pPr algn="just"/>
            <a:r>
              <a:rPr lang="en-US" sz="800" dirty="0" smtClean="0">
                <a:latin typeface="Arial Narrow" pitchFamily="34" charset="0"/>
              </a:rPr>
              <a:t>All </a:t>
            </a:r>
            <a:r>
              <a:rPr lang="en-US" sz="800" dirty="0">
                <a:latin typeface="Arial Narrow" pitchFamily="34" charset="0"/>
              </a:rPr>
              <a:t>Glass-U profiles and IAM Design stainless steel products can be Powder coated. Powder coating is a metallic surfaces covering procedure done with an organic film; that is created both for decorative purposes and corrosion and strong agents protection. If stainless steel items are placed outside, it is recommended to have them galvanized before painting. All </a:t>
            </a:r>
            <a:r>
              <a:rPr lang="en-US" sz="800" dirty="0" err="1">
                <a:latin typeface="Arial Narrow" pitchFamily="34" charset="0"/>
              </a:rPr>
              <a:t>colours</a:t>
            </a:r>
            <a:r>
              <a:rPr lang="en-US" sz="800" dirty="0">
                <a:latin typeface="Arial Narrow" pitchFamily="34" charset="0"/>
              </a:rPr>
              <a:t> of the RAL </a:t>
            </a:r>
            <a:r>
              <a:rPr lang="en-US" sz="800" dirty="0" err="1">
                <a:latin typeface="Arial Narrow" pitchFamily="34" charset="0"/>
              </a:rPr>
              <a:t>colour</a:t>
            </a:r>
            <a:r>
              <a:rPr lang="en-US" sz="800" dirty="0">
                <a:latin typeface="Arial Narrow" pitchFamily="34" charset="0"/>
              </a:rPr>
              <a:t> chart are available, and also some special finishes that we produce with our team of expert </a:t>
            </a:r>
            <a:r>
              <a:rPr lang="en-US" sz="800" dirty="0" err="1">
                <a:latin typeface="Arial Narrow" pitchFamily="34" charset="0"/>
              </a:rPr>
              <a:t>varnishers</a:t>
            </a:r>
            <a:r>
              <a:rPr lang="en-US" sz="800" dirty="0">
                <a:latin typeface="Arial Narrow" pitchFamily="34" charset="0"/>
              </a:rPr>
              <a:t>.</a:t>
            </a:r>
            <a:endParaRPr lang="ru-RU" sz="800" dirty="0">
              <a:latin typeface="Arial Narrow" pitchFamily="34" charset="0"/>
            </a:endParaRPr>
          </a:p>
        </p:txBody>
      </p:sp>
      <p:pic>
        <p:nvPicPr>
          <p:cNvPr id="1026" name="Picture 2"/>
          <p:cNvPicPr>
            <a:picLocks noChangeAspect="1" noChangeArrowheads="1"/>
          </p:cNvPicPr>
          <p:nvPr/>
        </p:nvPicPr>
        <p:blipFill>
          <a:blip r:embed="rId14"/>
          <a:srcRect/>
          <a:stretch>
            <a:fillRect/>
          </a:stretch>
        </p:blipFill>
        <p:spPr bwMode="auto">
          <a:xfrm>
            <a:off x="447260" y="1311964"/>
            <a:ext cx="9426575" cy="2178050"/>
          </a:xfrm>
          <a:prstGeom prst="rect">
            <a:avLst/>
          </a:prstGeom>
          <a:noFill/>
          <a:ln w="9525">
            <a:noFill/>
            <a:miter lim="800000"/>
            <a:headEnd/>
            <a:tailEnd/>
          </a:ln>
        </p:spPr>
      </p:pic>
      <p:sp>
        <p:nvSpPr>
          <p:cNvPr id="61" name="object 3"/>
          <p:cNvSpPr txBox="1"/>
          <p:nvPr/>
        </p:nvSpPr>
        <p:spPr>
          <a:xfrm>
            <a:off x="5202357" y="574999"/>
            <a:ext cx="4579620" cy="738664"/>
          </a:xfrm>
          <a:prstGeom prst="rect">
            <a:avLst/>
          </a:prstGeom>
        </p:spPr>
        <p:txBody>
          <a:bodyPr vert="horz" wrap="square" lIns="0" tIns="0" rIns="0" bIns="0" rtlCol="0">
            <a:spAutoFit/>
          </a:bodyPr>
          <a:lstStyle/>
          <a:p>
            <a:pPr algn="just"/>
            <a:r>
              <a:rPr lang="ru-RU" sz="800" dirty="0">
                <a:latin typeface="Arial Narrow" pitchFamily="34" charset="0"/>
              </a:rPr>
              <a:t>Все профили </a:t>
            </a:r>
            <a:r>
              <a:rPr lang="ru-RU" sz="800" dirty="0" err="1">
                <a:latin typeface="Arial Narrow" pitchFamily="34" charset="0"/>
              </a:rPr>
              <a:t>Glass</a:t>
            </a:r>
            <a:r>
              <a:rPr lang="ru-RU" sz="800" dirty="0">
                <a:latin typeface="Arial Narrow" pitchFamily="34" charset="0"/>
              </a:rPr>
              <a:t>-U и изделия из нержавеющей стали IAM </a:t>
            </a:r>
            <a:r>
              <a:rPr lang="ru-RU" sz="800" dirty="0" err="1">
                <a:latin typeface="Arial Narrow" pitchFamily="34" charset="0"/>
              </a:rPr>
              <a:t>Design</a:t>
            </a:r>
            <a:r>
              <a:rPr lang="ru-RU" sz="800" dirty="0">
                <a:latin typeface="Arial Narrow" pitchFamily="34" charset="0"/>
              </a:rPr>
              <a:t> могут иметь </a:t>
            </a:r>
            <a:r>
              <a:rPr lang="ru-RU" sz="800" dirty="0" err="1" smtClean="0">
                <a:latin typeface="Arial Narrow" pitchFamily="34" charset="0"/>
              </a:rPr>
              <a:t>пудровое</a:t>
            </a:r>
            <a:r>
              <a:rPr lang="ru-RU" sz="800" dirty="0" smtClean="0">
                <a:latin typeface="Arial Narrow" pitchFamily="34" charset="0"/>
              </a:rPr>
              <a:t> </a:t>
            </a:r>
            <a:r>
              <a:rPr lang="ru-RU" sz="800" dirty="0">
                <a:latin typeface="Arial Narrow" pitchFamily="34" charset="0"/>
              </a:rPr>
              <a:t>покрытие. </a:t>
            </a:r>
            <a:r>
              <a:rPr lang="ru-RU" sz="800" dirty="0" err="1" smtClean="0">
                <a:latin typeface="Arial Narrow" pitchFamily="34" charset="0"/>
              </a:rPr>
              <a:t>Пудровое</a:t>
            </a:r>
            <a:r>
              <a:rPr lang="ru-RU" sz="800" dirty="0" smtClean="0">
                <a:latin typeface="Arial Narrow" pitchFamily="34" charset="0"/>
              </a:rPr>
              <a:t> </a:t>
            </a:r>
            <a:r>
              <a:rPr lang="ru-RU" sz="800" dirty="0">
                <a:latin typeface="Arial Narrow" pitchFamily="34" charset="0"/>
              </a:rPr>
              <a:t>покрытие представляет собой </a:t>
            </a:r>
            <a:r>
              <a:rPr lang="ru-RU" sz="800" dirty="0" smtClean="0">
                <a:latin typeface="Arial Narrow" pitchFamily="34" charset="0"/>
              </a:rPr>
              <a:t>способ </a:t>
            </a:r>
            <a:r>
              <a:rPr lang="ru-RU" sz="800" dirty="0">
                <a:latin typeface="Arial Narrow" pitchFamily="34" charset="0"/>
              </a:rPr>
              <a:t>покрытия металлических поверхностей органической пленкой; это </a:t>
            </a:r>
            <a:r>
              <a:rPr lang="ru-RU" sz="800" dirty="0" smtClean="0">
                <a:latin typeface="Arial Narrow" pitchFamily="34" charset="0"/>
              </a:rPr>
              <a:t>делается </a:t>
            </a:r>
            <a:r>
              <a:rPr lang="ru-RU" sz="800" dirty="0">
                <a:latin typeface="Arial Narrow" pitchFamily="34" charset="0"/>
              </a:rPr>
              <a:t>как для декоративных </a:t>
            </a:r>
            <a:r>
              <a:rPr lang="ru-RU" sz="800" dirty="0" smtClean="0">
                <a:latin typeface="Arial Narrow" pitchFamily="34" charset="0"/>
              </a:rPr>
              <a:t>целей, так и для </a:t>
            </a:r>
            <a:r>
              <a:rPr lang="ru-RU" sz="800" dirty="0">
                <a:latin typeface="Arial Narrow" pitchFamily="34" charset="0"/>
              </a:rPr>
              <a:t>защиты от коррозии и сильных </a:t>
            </a:r>
            <a:r>
              <a:rPr lang="ru-RU" sz="800" dirty="0" smtClean="0">
                <a:latin typeface="Arial Narrow" pitchFamily="34" charset="0"/>
              </a:rPr>
              <a:t>внешних факторов. </a:t>
            </a:r>
            <a:r>
              <a:rPr lang="ru-RU" sz="800" dirty="0">
                <a:latin typeface="Arial Narrow" pitchFamily="34" charset="0"/>
              </a:rPr>
              <a:t>Если предметы из нержавеющей стали размещаются снаружи, рекомендуется оцинковать их перед покраской. Доступны все цвета таблицы цветов RAL, а также некоторые специальные отделки, которые мы производим с нашей командой опытных лакировщиков.</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C008C"/>
          </a:solidFill>
        </p:spPr>
        <p:txBody>
          <a:bodyPr wrap="square" lIns="0" tIns="0" rIns="0" bIns="0" rtlCol="0"/>
          <a:lstStyle/>
          <a:p>
            <a:endParaRPr/>
          </a:p>
        </p:txBody>
      </p:sp>
      <p:sp>
        <p:nvSpPr>
          <p:cNvPr id="3" name="object 3"/>
          <p:cNvSpPr/>
          <p:nvPr/>
        </p:nvSpPr>
        <p:spPr>
          <a:xfrm>
            <a:off x="200939" y="1424114"/>
            <a:ext cx="5280025" cy="2904490"/>
          </a:xfrm>
          <a:custGeom>
            <a:avLst/>
            <a:gdLst/>
            <a:ahLst/>
            <a:cxnLst/>
            <a:rect l="l" t="t" r="r" b="b"/>
            <a:pathLst>
              <a:path w="5280025" h="2904490">
                <a:moveTo>
                  <a:pt x="0" y="2904388"/>
                </a:moveTo>
                <a:lnTo>
                  <a:pt x="5279644" y="2904388"/>
                </a:lnTo>
                <a:lnTo>
                  <a:pt x="5279644" y="0"/>
                </a:lnTo>
                <a:lnTo>
                  <a:pt x="0" y="0"/>
                </a:lnTo>
                <a:lnTo>
                  <a:pt x="0" y="2904388"/>
                </a:lnTo>
                <a:close/>
              </a:path>
            </a:pathLst>
          </a:custGeom>
          <a:solidFill>
            <a:srgbClr val="FFFFFF"/>
          </a:solidFill>
        </p:spPr>
        <p:txBody>
          <a:bodyPr wrap="square" lIns="0" tIns="0" rIns="0" bIns="0" rtlCol="0"/>
          <a:lstStyle/>
          <a:p>
            <a:endParaRPr/>
          </a:p>
        </p:txBody>
      </p:sp>
      <p:sp>
        <p:nvSpPr>
          <p:cNvPr id="4" name="object 4"/>
          <p:cNvSpPr/>
          <p:nvPr/>
        </p:nvSpPr>
        <p:spPr>
          <a:xfrm>
            <a:off x="5455093" y="2370641"/>
            <a:ext cx="2540" cy="1905"/>
          </a:xfrm>
          <a:custGeom>
            <a:avLst/>
            <a:gdLst/>
            <a:ahLst/>
            <a:cxnLst/>
            <a:rect l="l" t="t" r="r" b="b"/>
            <a:pathLst>
              <a:path w="2539" h="1905">
                <a:moveTo>
                  <a:pt x="457" y="0"/>
                </a:moveTo>
                <a:lnTo>
                  <a:pt x="0" y="292"/>
                </a:lnTo>
                <a:lnTo>
                  <a:pt x="152" y="889"/>
                </a:lnTo>
                <a:lnTo>
                  <a:pt x="393" y="1562"/>
                </a:lnTo>
                <a:lnTo>
                  <a:pt x="2222" y="1562"/>
                </a:lnTo>
                <a:lnTo>
                  <a:pt x="1612" y="292"/>
                </a:lnTo>
                <a:lnTo>
                  <a:pt x="457" y="0"/>
                </a:lnTo>
                <a:close/>
              </a:path>
            </a:pathLst>
          </a:custGeom>
          <a:solidFill>
            <a:srgbClr val="231F20"/>
          </a:solidFill>
        </p:spPr>
        <p:txBody>
          <a:bodyPr wrap="square" lIns="0" tIns="0" rIns="0" bIns="0" rtlCol="0"/>
          <a:lstStyle/>
          <a:p>
            <a:endParaRPr/>
          </a:p>
        </p:txBody>
      </p:sp>
      <p:sp>
        <p:nvSpPr>
          <p:cNvPr id="5" name="object 5"/>
          <p:cNvSpPr/>
          <p:nvPr/>
        </p:nvSpPr>
        <p:spPr>
          <a:xfrm>
            <a:off x="5464602" y="2386072"/>
            <a:ext cx="3175" cy="1905"/>
          </a:xfrm>
          <a:custGeom>
            <a:avLst/>
            <a:gdLst/>
            <a:ahLst/>
            <a:cxnLst/>
            <a:rect l="l" t="t" r="r" b="b"/>
            <a:pathLst>
              <a:path w="3175" h="1905">
                <a:moveTo>
                  <a:pt x="2067" y="1143"/>
                </a:moveTo>
                <a:lnTo>
                  <a:pt x="952" y="1143"/>
                </a:lnTo>
                <a:lnTo>
                  <a:pt x="1574" y="1409"/>
                </a:lnTo>
                <a:lnTo>
                  <a:pt x="2067" y="1143"/>
                </a:lnTo>
                <a:close/>
              </a:path>
              <a:path w="3175" h="1905">
                <a:moveTo>
                  <a:pt x="279" y="0"/>
                </a:moveTo>
                <a:lnTo>
                  <a:pt x="0" y="749"/>
                </a:lnTo>
                <a:lnTo>
                  <a:pt x="952" y="1143"/>
                </a:lnTo>
                <a:lnTo>
                  <a:pt x="279" y="0"/>
                </a:lnTo>
                <a:close/>
              </a:path>
              <a:path w="3175" h="1905">
                <a:moveTo>
                  <a:pt x="2794" y="749"/>
                </a:moveTo>
                <a:lnTo>
                  <a:pt x="2067" y="1143"/>
                </a:lnTo>
                <a:lnTo>
                  <a:pt x="2762" y="1143"/>
                </a:lnTo>
                <a:lnTo>
                  <a:pt x="2794" y="749"/>
                </a:lnTo>
                <a:close/>
              </a:path>
            </a:pathLst>
          </a:custGeom>
          <a:solidFill>
            <a:srgbClr val="231F20"/>
          </a:solidFill>
        </p:spPr>
        <p:txBody>
          <a:bodyPr wrap="square" lIns="0" tIns="0" rIns="0" bIns="0" rtlCol="0"/>
          <a:lstStyle/>
          <a:p>
            <a:endParaRPr/>
          </a:p>
        </p:txBody>
      </p:sp>
      <p:sp>
        <p:nvSpPr>
          <p:cNvPr id="6" name="object 6"/>
          <p:cNvSpPr/>
          <p:nvPr/>
        </p:nvSpPr>
        <p:spPr>
          <a:xfrm>
            <a:off x="200943" y="1735336"/>
            <a:ext cx="1922428" cy="259316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579664" y="3325152"/>
            <a:ext cx="142570" cy="22938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745944" y="3250557"/>
            <a:ext cx="69850" cy="100965"/>
          </a:xfrm>
          <a:custGeom>
            <a:avLst/>
            <a:gdLst/>
            <a:ahLst/>
            <a:cxnLst/>
            <a:rect l="l" t="t" r="r" b="b"/>
            <a:pathLst>
              <a:path w="69850" h="100964">
                <a:moveTo>
                  <a:pt x="57429" y="44449"/>
                </a:moveTo>
                <a:lnTo>
                  <a:pt x="15443" y="44449"/>
                </a:lnTo>
                <a:lnTo>
                  <a:pt x="17780" y="44665"/>
                </a:lnTo>
                <a:lnTo>
                  <a:pt x="18910" y="46774"/>
                </a:lnTo>
                <a:lnTo>
                  <a:pt x="18992" y="47485"/>
                </a:lnTo>
                <a:lnTo>
                  <a:pt x="19045" y="49110"/>
                </a:lnTo>
                <a:lnTo>
                  <a:pt x="18874" y="50380"/>
                </a:lnTo>
                <a:lnTo>
                  <a:pt x="17995" y="53835"/>
                </a:lnTo>
                <a:lnTo>
                  <a:pt x="20459" y="54254"/>
                </a:lnTo>
                <a:lnTo>
                  <a:pt x="21094" y="54686"/>
                </a:lnTo>
                <a:lnTo>
                  <a:pt x="23914" y="55384"/>
                </a:lnTo>
                <a:lnTo>
                  <a:pt x="23914" y="59270"/>
                </a:lnTo>
                <a:lnTo>
                  <a:pt x="25247" y="61023"/>
                </a:lnTo>
                <a:lnTo>
                  <a:pt x="25399" y="62864"/>
                </a:lnTo>
                <a:lnTo>
                  <a:pt x="25247" y="63626"/>
                </a:lnTo>
                <a:lnTo>
                  <a:pt x="22428" y="66954"/>
                </a:lnTo>
                <a:lnTo>
                  <a:pt x="22375" y="69773"/>
                </a:lnTo>
                <a:lnTo>
                  <a:pt x="21945" y="71539"/>
                </a:lnTo>
                <a:lnTo>
                  <a:pt x="20459" y="74929"/>
                </a:lnTo>
                <a:lnTo>
                  <a:pt x="20320" y="83108"/>
                </a:lnTo>
                <a:lnTo>
                  <a:pt x="20662" y="84023"/>
                </a:lnTo>
                <a:lnTo>
                  <a:pt x="23494" y="86652"/>
                </a:lnTo>
                <a:lnTo>
                  <a:pt x="23810" y="92129"/>
                </a:lnTo>
                <a:lnTo>
                  <a:pt x="28371" y="97447"/>
                </a:lnTo>
                <a:lnTo>
                  <a:pt x="32384" y="99898"/>
                </a:lnTo>
                <a:lnTo>
                  <a:pt x="34848" y="100685"/>
                </a:lnTo>
                <a:lnTo>
                  <a:pt x="38442" y="100685"/>
                </a:lnTo>
                <a:lnTo>
                  <a:pt x="39712" y="99898"/>
                </a:lnTo>
                <a:lnTo>
                  <a:pt x="41554" y="97637"/>
                </a:lnTo>
                <a:lnTo>
                  <a:pt x="43522" y="96875"/>
                </a:lnTo>
                <a:lnTo>
                  <a:pt x="46494" y="96875"/>
                </a:lnTo>
                <a:lnTo>
                  <a:pt x="47828" y="95656"/>
                </a:lnTo>
                <a:lnTo>
                  <a:pt x="49872" y="94475"/>
                </a:lnTo>
                <a:lnTo>
                  <a:pt x="53619" y="94475"/>
                </a:lnTo>
                <a:lnTo>
                  <a:pt x="55943" y="91871"/>
                </a:lnTo>
                <a:lnTo>
                  <a:pt x="58775" y="90601"/>
                </a:lnTo>
                <a:lnTo>
                  <a:pt x="60109" y="90385"/>
                </a:lnTo>
                <a:lnTo>
                  <a:pt x="68783" y="90385"/>
                </a:lnTo>
                <a:lnTo>
                  <a:pt x="66103" y="87985"/>
                </a:lnTo>
                <a:lnTo>
                  <a:pt x="62649" y="83819"/>
                </a:lnTo>
                <a:lnTo>
                  <a:pt x="61099" y="81076"/>
                </a:lnTo>
                <a:lnTo>
                  <a:pt x="60604" y="79590"/>
                </a:lnTo>
                <a:lnTo>
                  <a:pt x="59194" y="77825"/>
                </a:lnTo>
                <a:lnTo>
                  <a:pt x="58978" y="75349"/>
                </a:lnTo>
                <a:lnTo>
                  <a:pt x="57861" y="74231"/>
                </a:lnTo>
                <a:lnTo>
                  <a:pt x="57429" y="71881"/>
                </a:lnTo>
                <a:lnTo>
                  <a:pt x="56718" y="71335"/>
                </a:lnTo>
                <a:lnTo>
                  <a:pt x="53822" y="71119"/>
                </a:lnTo>
                <a:lnTo>
                  <a:pt x="53200" y="70827"/>
                </a:lnTo>
                <a:lnTo>
                  <a:pt x="52349" y="69773"/>
                </a:lnTo>
                <a:lnTo>
                  <a:pt x="52209" y="68656"/>
                </a:lnTo>
                <a:lnTo>
                  <a:pt x="50152" y="66674"/>
                </a:lnTo>
                <a:lnTo>
                  <a:pt x="49314" y="66306"/>
                </a:lnTo>
                <a:lnTo>
                  <a:pt x="47129" y="62649"/>
                </a:lnTo>
                <a:lnTo>
                  <a:pt x="45504" y="60744"/>
                </a:lnTo>
                <a:lnTo>
                  <a:pt x="45572" y="59270"/>
                </a:lnTo>
                <a:lnTo>
                  <a:pt x="46494" y="56514"/>
                </a:lnTo>
                <a:lnTo>
                  <a:pt x="47625" y="54254"/>
                </a:lnTo>
                <a:lnTo>
                  <a:pt x="47828" y="50380"/>
                </a:lnTo>
                <a:lnTo>
                  <a:pt x="48107" y="49745"/>
                </a:lnTo>
                <a:lnTo>
                  <a:pt x="48539" y="49110"/>
                </a:lnTo>
                <a:lnTo>
                  <a:pt x="49606" y="48539"/>
                </a:lnTo>
                <a:lnTo>
                  <a:pt x="51422" y="47967"/>
                </a:lnTo>
                <a:lnTo>
                  <a:pt x="53822" y="47967"/>
                </a:lnTo>
                <a:lnTo>
                  <a:pt x="55524" y="47485"/>
                </a:lnTo>
                <a:lnTo>
                  <a:pt x="55727" y="46342"/>
                </a:lnTo>
                <a:lnTo>
                  <a:pt x="57429" y="44805"/>
                </a:lnTo>
                <a:lnTo>
                  <a:pt x="57429" y="44449"/>
                </a:lnTo>
                <a:close/>
              </a:path>
              <a:path w="69850" h="100964">
                <a:moveTo>
                  <a:pt x="21932" y="89941"/>
                </a:moveTo>
                <a:lnTo>
                  <a:pt x="24041" y="96138"/>
                </a:lnTo>
                <a:lnTo>
                  <a:pt x="23810" y="92129"/>
                </a:lnTo>
                <a:lnTo>
                  <a:pt x="21932" y="89941"/>
                </a:lnTo>
                <a:close/>
              </a:path>
              <a:path w="69850" h="100964">
                <a:moveTo>
                  <a:pt x="69214" y="90385"/>
                </a:moveTo>
                <a:lnTo>
                  <a:pt x="60109" y="90385"/>
                </a:lnTo>
                <a:lnTo>
                  <a:pt x="61099" y="90728"/>
                </a:lnTo>
                <a:lnTo>
                  <a:pt x="61379" y="91084"/>
                </a:lnTo>
                <a:lnTo>
                  <a:pt x="62852" y="91655"/>
                </a:lnTo>
                <a:lnTo>
                  <a:pt x="66459" y="91516"/>
                </a:lnTo>
                <a:lnTo>
                  <a:pt x="69342" y="90944"/>
                </a:lnTo>
                <a:lnTo>
                  <a:pt x="69214" y="90385"/>
                </a:lnTo>
                <a:close/>
              </a:path>
              <a:path w="69850" h="100964">
                <a:moveTo>
                  <a:pt x="39550" y="16725"/>
                </a:moveTo>
                <a:lnTo>
                  <a:pt x="10020" y="16725"/>
                </a:lnTo>
                <a:lnTo>
                  <a:pt x="10515" y="16865"/>
                </a:lnTo>
                <a:lnTo>
                  <a:pt x="11925" y="18072"/>
                </a:lnTo>
                <a:lnTo>
                  <a:pt x="10794" y="19532"/>
                </a:lnTo>
                <a:lnTo>
                  <a:pt x="7683" y="21513"/>
                </a:lnTo>
                <a:lnTo>
                  <a:pt x="3314" y="23215"/>
                </a:lnTo>
                <a:lnTo>
                  <a:pt x="3035" y="23774"/>
                </a:lnTo>
                <a:lnTo>
                  <a:pt x="3035" y="27660"/>
                </a:lnTo>
                <a:lnTo>
                  <a:pt x="2184" y="29349"/>
                </a:lnTo>
                <a:lnTo>
                  <a:pt x="495" y="31470"/>
                </a:lnTo>
                <a:lnTo>
                  <a:pt x="139" y="31597"/>
                </a:lnTo>
                <a:lnTo>
                  <a:pt x="0" y="32600"/>
                </a:lnTo>
                <a:lnTo>
                  <a:pt x="139" y="33375"/>
                </a:lnTo>
                <a:lnTo>
                  <a:pt x="3530" y="37388"/>
                </a:lnTo>
                <a:lnTo>
                  <a:pt x="6413" y="40500"/>
                </a:lnTo>
                <a:lnTo>
                  <a:pt x="7327" y="42202"/>
                </a:lnTo>
                <a:lnTo>
                  <a:pt x="8826" y="44094"/>
                </a:lnTo>
                <a:lnTo>
                  <a:pt x="9588" y="44449"/>
                </a:lnTo>
                <a:lnTo>
                  <a:pt x="9588" y="45161"/>
                </a:lnTo>
                <a:lnTo>
                  <a:pt x="12357" y="45580"/>
                </a:lnTo>
                <a:lnTo>
                  <a:pt x="15443" y="44449"/>
                </a:lnTo>
                <a:lnTo>
                  <a:pt x="57429" y="44449"/>
                </a:lnTo>
                <a:lnTo>
                  <a:pt x="57429" y="42964"/>
                </a:lnTo>
                <a:lnTo>
                  <a:pt x="57073" y="42964"/>
                </a:lnTo>
                <a:lnTo>
                  <a:pt x="56514" y="42392"/>
                </a:lnTo>
                <a:lnTo>
                  <a:pt x="56718" y="41414"/>
                </a:lnTo>
                <a:lnTo>
                  <a:pt x="58775" y="38519"/>
                </a:lnTo>
                <a:lnTo>
                  <a:pt x="60312" y="37045"/>
                </a:lnTo>
                <a:lnTo>
                  <a:pt x="60744" y="36258"/>
                </a:lnTo>
                <a:lnTo>
                  <a:pt x="59829" y="35280"/>
                </a:lnTo>
                <a:lnTo>
                  <a:pt x="58064" y="31114"/>
                </a:lnTo>
                <a:lnTo>
                  <a:pt x="55168" y="29222"/>
                </a:lnTo>
                <a:lnTo>
                  <a:pt x="52984" y="26885"/>
                </a:lnTo>
                <a:lnTo>
                  <a:pt x="51777" y="25184"/>
                </a:lnTo>
                <a:lnTo>
                  <a:pt x="50939" y="24409"/>
                </a:lnTo>
                <a:lnTo>
                  <a:pt x="47904" y="22644"/>
                </a:lnTo>
                <a:lnTo>
                  <a:pt x="46913" y="22224"/>
                </a:lnTo>
                <a:lnTo>
                  <a:pt x="45085" y="21945"/>
                </a:lnTo>
                <a:lnTo>
                  <a:pt x="40779" y="21945"/>
                </a:lnTo>
                <a:lnTo>
                  <a:pt x="39712" y="21513"/>
                </a:lnTo>
                <a:lnTo>
                  <a:pt x="39550" y="16725"/>
                </a:lnTo>
                <a:close/>
              </a:path>
              <a:path w="69850" h="100964">
                <a:moveTo>
                  <a:pt x="42252" y="21729"/>
                </a:moveTo>
                <a:lnTo>
                  <a:pt x="40779" y="21945"/>
                </a:lnTo>
                <a:lnTo>
                  <a:pt x="45085" y="21945"/>
                </a:lnTo>
                <a:lnTo>
                  <a:pt x="42252" y="21729"/>
                </a:lnTo>
                <a:close/>
              </a:path>
              <a:path w="69850" h="100964">
                <a:moveTo>
                  <a:pt x="21170" y="495"/>
                </a:moveTo>
                <a:lnTo>
                  <a:pt x="21170" y="2679"/>
                </a:lnTo>
                <a:lnTo>
                  <a:pt x="20459" y="3327"/>
                </a:lnTo>
                <a:lnTo>
                  <a:pt x="19113" y="3327"/>
                </a:lnTo>
                <a:lnTo>
                  <a:pt x="17360" y="4305"/>
                </a:lnTo>
                <a:lnTo>
                  <a:pt x="16573" y="5016"/>
                </a:lnTo>
                <a:lnTo>
                  <a:pt x="12357" y="6845"/>
                </a:lnTo>
                <a:lnTo>
                  <a:pt x="11214" y="7759"/>
                </a:lnTo>
                <a:lnTo>
                  <a:pt x="10794" y="8470"/>
                </a:lnTo>
                <a:lnTo>
                  <a:pt x="7683" y="9093"/>
                </a:lnTo>
                <a:lnTo>
                  <a:pt x="7124" y="9804"/>
                </a:lnTo>
                <a:lnTo>
                  <a:pt x="6565" y="11366"/>
                </a:lnTo>
                <a:lnTo>
                  <a:pt x="6618" y="13906"/>
                </a:lnTo>
                <a:lnTo>
                  <a:pt x="7124" y="16725"/>
                </a:lnTo>
                <a:lnTo>
                  <a:pt x="8470" y="17157"/>
                </a:lnTo>
                <a:lnTo>
                  <a:pt x="10020" y="16725"/>
                </a:lnTo>
                <a:lnTo>
                  <a:pt x="39550" y="16725"/>
                </a:lnTo>
                <a:lnTo>
                  <a:pt x="25204" y="571"/>
                </a:lnTo>
                <a:lnTo>
                  <a:pt x="22720" y="571"/>
                </a:lnTo>
                <a:lnTo>
                  <a:pt x="21170" y="495"/>
                </a:lnTo>
                <a:close/>
              </a:path>
              <a:path w="69850" h="100964">
                <a:moveTo>
                  <a:pt x="23355" y="0"/>
                </a:moveTo>
                <a:lnTo>
                  <a:pt x="22720" y="571"/>
                </a:lnTo>
                <a:lnTo>
                  <a:pt x="25204" y="571"/>
                </a:lnTo>
                <a:lnTo>
                  <a:pt x="24688" y="228"/>
                </a:lnTo>
                <a:lnTo>
                  <a:pt x="23355" y="0"/>
                </a:lnTo>
                <a:close/>
              </a:path>
            </a:pathLst>
          </a:custGeom>
          <a:solidFill>
            <a:srgbClr val="231F20"/>
          </a:solidFill>
        </p:spPr>
        <p:txBody>
          <a:bodyPr wrap="square" lIns="0" tIns="0" rIns="0" bIns="0" rtlCol="0"/>
          <a:lstStyle/>
          <a:p>
            <a:endParaRPr/>
          </a:p>
        </p:txBody>
      </p:sp>
      <p:sp>
        <p:nvSpPr>
          <p:cNvPr id="9" name="object 9"/>
          <p:cNvSpPr/>
          <p:nvPr/>
        </p:nvSpPr>
        <p:spPr>
          <a:xfrm>
            <a:off x="2495066" y="1424119"/>
            <a:ext cx="2985521" cy="263582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125737" y="3891490"/>
            <a:ext cx="170628" cy="243641"/>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4636414" y="2779306"/>
            <a:ext cx="91528" cy="97612"/>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4623069" y="2720277"/>
            <a:ext cx="155575" cy="144145"/>
          </a:xfrm>
          <a:custGeom>
            <a:avLst/>
            <a:gdLst/>
            <a:ahLst/>
            <a:cxnLst/>
            <a:rect l="l" t="t" r="r" b="b"/>
            <a:pathLst>
              <a:path w="155575" h="144144">
                <a:moveTo>
                  <a:pt x="76691" y="122999"/>
                </a:moveTo>
                <a:lnTo>
                  <a:pt x="59918" y="122999"/>
                </a:lnTo>
                <a:lnTo>
                  <a:pt x="60578" y="123494"/>
                </a:lnTo>
                <a:lnTo>
                  <a:pt x="60210" y="124701"/>
                </a:lnTo>
                <a:lnTo>
                  <a:pt x="57823" y="128625"/>
                </a:lnTo>
                <a:lnTo>
                  <a:pt x="56616" y="129895"/>
                </a:lnTo>
                <a:lnTo>
                  <a:pt x="56489" y="134734"/>
                </a:lnTo>
                <a:lnTo>
                  <a:pt x="57226" y="137706"/>
                </a:lnTo>
                <a:lnTo>
                  <a:pt x="59918" y="139522"/>
                </a:lnTo>
                <a:lnTo>
                  <a:pt x="61340" y="141960"/>
                </a:lnTo>
                <a:lnTo>
                  <a:pt x="65277" y="143675"/>
                </a:lnTo>
                <a:lnTo>
                  <a:pt x="68275" y="141960"/>
                </a:lnTo>
                <a:lnTo>
                  <a:pt x="72428" y="134734"/>
                </a:lnTo>
                <a:lnTo>
                  <a:pt x="72618" y="133692"/>
                </a:lnTo>
                <a:lnTo>
                  <a:pt x="73761" y="132054"/>
                </a:lnTo>
                <a:lnTo>
                  <a:pt x="75717" y="130975"/>
                </a:lnTo>
                <a:lnTo>
                  <a:pt x="77533" y="130657"/>
                </a:lnTo>
                <a:lnTo>
                  <a:pt x="79273" y="129679"/>
                </a:lnTo>
                <a:lnTo>
                  <a:pt x="81241" y="129679"/>
                </a:lnTo>
                <a:lnTo>
                  <a:pt x="81241" y="127241"/>
                </a:lnTo>
                <a:lnTo>
                  <a:pt x="76352" y="123736"/>
                </a:lnTo>
                <a:lnTo>
                  <a:pt x="76691" y="122999"/>
                </a:lnTo>
                <a:close/>
              </a:path>
              <a:path w="155575" h="144144">
                <a:moveTo>
                  <a:pt x="14461" y="134226"/>
                </a:moveTo>
                <a:lnTo>
                  <a:pt x="6756" y="134226"/>
                </a:lnTo>
                <a:lnTo>
                  <a:pt x="9118" y="135572"/>
                </a:lnTo>
                <a:lnTo>
                  <a:pt x="12407" y="136613"/>
                </a:lnTo>
                <a:lnTo>
                  <a:pt x="13665" y="136334"/>
                </a:lnTo>
                <a:lnTo>
                  <a:pt x="14461" y="134226"/>
                </a:lnTo>
                <a:close/>
              </a:path>
              <a:path w="155575" h="144144">
                <a:moveTo>
                  <a:pt x="26479" y="107543"/>
                </a:moveTo>
                <a:lnTo>
                  <a:pt x="23342" y="108559"/>
                </a:lnTo>
                <a:lnTo>
                  <a:pt x="20421" y="110337"/>
                </a:lnTo>
                <a:lnTo>
                  <a:pt x="18275" y="113969"/>
                </a:lnTo>
                <a:lnTo>
                  <a:pt x="14782" y="116382"/>
                </a:lnTo>
                <a:lnTo>
                  <a:pt x="11976" y="120167"/>
                </a:lnTo>
                <a:lnTo>
                  <a:pt x="7531" y="122631"/>
                </a:lnTo>
                <a:lnTo>
                  <a:pt x="4940" y="124523"/>
                </a:lnTo>
                <a:lnTo>
                  <a:pt x="2425" y="127241"/>
                </a:lnTo>
                <a:lnTo>
                  <a:pt x="0" y="127850"/>
                </a:lnTo>
                <a:lnTo>
                  <a:pt x="706" y="131317"/>
                </a:lnTo>
                <a:lnTo>
                  <a:pt x="1066" y="132905"/>
                </a:lnTo>
                <a:lnTo>
                  <a:pt x="1727" y="135394"/>
                </a:lnTo>
                <a:lnTo>
                  <a:pt x="4051" y="135280"/>
                </a:lnTo>
                <a:lnTo>
                  <a:pt x="6756" y="134226"/>
                </a:lnTo>
                <a:lnTo>
                  <a:pt x="14461" y="134226"/>
                </a:lnTo>
                <a:lnTo>
                  <a:pt x="16179" y="129679"/>
                </a:lnTo>
                <a:lnTo>
                  <a:pt x="17767" y="129247"/>
                </a:lnTo>
                <a:lnTo>
                  <a:pt x="26066" y="129247"/>
                </a:lnTo>
                <a:lnTo>
                  <a:pt x="26771" y="129057"/>
                </a:lnTo>
                <a:lnTo>
                  <a:pt x="28460" y="128181"/>
                </a:lnTo>
                <a:lnTo>
                  <a:pt x="30213" y="128015"/>
                </a:lnTo>
                <a:lnTo>
                  <a:pt x="32715" y="126872"/>
                </a:lnTo>
                <a:lnTo>
                  <a:pt x="34137" y="126682"/>
                </a:lnTo>
                <a:lnTo>
                  <a:pt x="36385" y="125895"/>
                </a:lnTo>
                <a:lnTo>
                  <a:pt x="40011" y="125895"/>
                </a:lnTo>
                <a:lnTo>
                  <a:pt x="42557" y="124345"/>
                </a:lnTo>
                <a:lnTo>
                  <a:pt x="45377" y="122021"/>
                </a:lnTo>
                <a:lnTo>
                  <a:pt x="48539" y="121831"/>
                </a:lnTo>
                <a:lnTo>
                  <a:pt x="77230" y="121831"/>
                </a:lnTo>
                <a:lnTo>
                  <a:pt x="79273" y="117398"/>
                </a:lnTo>
                <a:lnTo>
                  <a:pt x="80568" y="116751"/>
                </a:lnTo>
                <a:lnTo>
                  <a:pt x="106594" y="116751"/>
                </a:lnTo>
                <a:lnTo>
                  <a:pt x="107213" y="116179"/>
                </a:lnTo>
                <a:lnTo>
                  <a:pt x="114255" y="116179"/>
                </a:lnTo>
                <a:lnTo>
                  <a:pt x="114452" y="115049"/>
                </a:lnTo>
                <a:lnTo>
                  <a:pt x="116065" y="112521"/>
                </a:lnTo>
                <a:lnTo>
                  <a:pt x="121633" y="112521"/>
                </a:lnTo>
                <a:lnTo>
                  <a:pt x="121716" y="111759"/>
                </a:lnTo>
                <a:lnTo>
                  <a:pt x="122974" y="109232"/>
                </a:lnTo>
                <a:lnTo>
                  <a:pt x="123109" y="108762"/>
                </a:lnTo>
                <a:lnTo>
                  <a:pt x="63512" y="108762"/>
                </a:lnTo>
                <a:lnTo>
                  <a:pt x="61879" y="108371"/>
                </a:lnTo>
                <a:lnTo>
                  <a:pt x="38645" y="108371"/>
                </a:lnTo>
                <a:lnTo>
                  <a:pt x="26479" y="107543"/>
                </a:lnTo>
                <a:close/>
              </a:path>
              <a:path w="155575" h="144144">
                <a:moveTo>
                  <a:pt x="81241" y="129679"/>
                </a:moveTo>
                <a:lnTo>
                  <a:pt x="79273" y="129679"/>
                </a:lnTo>
                <a:lnTo>
                  <a:pt x="81241" y="131317"/>
                </a:lnTo>
                <a:lnTo>
                  <a:pt x="81241" y="129679"/>
                </a:lnTo>
                <a:close/>
              </a:path>
              <a:path w="155575" h="144144">
                <a:moveTo>
                  <a:pt x="26066" y="129247"/>
                </a:moveTo>
                <a:lnTo>
                  <a:pt x="17767" y="129247"/>
                </a:lnTo>
                <a:lnTo>
                  <a:pt x="19672" y="130975"/>
                </a:lnTo>
                <a:lnTo>
                  <a:pt x="26066" y="129247"/>
                </a:lnTo>
                <a:close/>
              </a:path>
              <a:path w="155575" h="144144">
                <a:moveTo>
                  <a:pt x="40011" y="125895"/>
                </a:moveTo>
                <a:lnTo>
                  <a:pt x="36385" y="125895"/>
                </a:lnTo>
                <a:lnTo>
                  <a:pt x="38112" y="127050"/>
                </a:lnTo>
                <a:lnTo>
                  <a:pt x="40011" y="125895"/>
                </a:lnTo>
                <a:close/>
              </a:path>
              <a:path w="155575" h="144144">
                <a:moveTo>
                  <a:pt x="103053" y="120535"/>
                </a:moveTo>
                <a:lnTo>
                  <a:pt x="83223" y="120535"/>
                </a:lnTo>
                <a:lnTo>
                  <a:pt x="84073" y="121488"/>
                </a:lnTo>
                <a:lnTo>
                  <a:pt x="87223" y="122135"/>
                </a:lnTo>
                <a:lnTo>
                  <a:pt x="85623" y="123494"/>
                </a:lnTo>
                <a:lnTo>
                  <a:pt x="84696" y="124891"/>
                </a:lnTo>
                <a:lnTo>
                  <a:pt x="88531" y="123736"/>
                </a:lnTo>
                <a:lnTo>
                  <a:pt x="101229" y="123736"/>
                </a:lnTo>
                <a:lnTo>
                  <a:pt x="102463" y="121246"/>
                </a:lnTo>
                <a:lnTo>
                  <a:pt x="103053" y="120535"/>
                </a:lnTo>
                <a:close/>
              </a:path>
              <a:path w="155575" h="144144">
                <a:moveTo>
                  <a:pt x="101229" y="123736"/>
                </a:moveTo>
                <a:lnTo>
                  <a:pt x="88531" y="123736"/>
                </a:lnTo>
                <a:lnTo>
                  <a:pt x="95897" y="123863"/>
                </a:lnTo>
                <a:lnTo>
                  <a:pt x="100456" y="124891"/>
                </a:lnTo>
                <a:lnTo>
                  <a:pt x="100926" y="124345"/>
                </a:lnTo>
                <a:lnTo>
                  <a:pt x="101229" y="123736"/>
                </a:lnTo>
                <a:close/>
              </a:path>
              <a:path w="155575" h="144144">
                <a:moveTo>
                  <a:pt x="77230" y="121831"/>
                </a:moveTo>
                <a:lnTo>
                  <a:pt x="48539" y="121831"/>
                </a:lnTo>
                <a:lnTo>
                  <a:pt x="51955" y="122631"/>
                </a:lnTo>
                <a:lnTo>
                  <a:pt x="55219" y="123863"/>
                </a:lnTo>
                <a:lnTo>
                  <a:pt x="59918" y="122999"/>
                </a:lnTo>
                <a:lnTo>
                  <a:pt x="76691" y="122999"/>
                </a:lnTo>
                <a:lnTo>
                  <a:pt x="77230" y="121831"/>
                </a:lnTo>
                <a:close/>
              </a:path>
              <a:path w="155575" h="144144">
                <a:moveTo>
                  <a:pt x="114255" y="116179"/>
                </a:moveTo>
                <a:lnTo>
                  <a:pt x="107213" y="116179"/>
                </a:lnTo>
                <a:lnTo>
                  <a:pt x="109423" y="116471"/>
                </a:lnTo>
                <a:lnTo>
                  <a:pt x="109134" y="118338"/>
                </a:lnTo>
                <a:lnTo>
                  <a:pt x="109099" y="120167"/>
                </a:lnTo>
                <a:lnTo>
                  <a:pt x="109588" y="123494"/>
                </a:lnTo>
                <a:lnTo>
                  <a:pt x="111404" y="123736"/>
                </a:lnTo>
                <a:lnTo>
                  <a:pt x="113271" y="121831"/>
                </a:lnTo>
                <a:lnTo>
                  <a:pt x="114255" y="116179"/>
                </a:lnTo>
                <a:close/>
              </a:path>
              <a:path w="155575" h="144144">
                <a:moveTo>
                  <a:pt x="106594" y="116751"/>
                </a:moveTo>
                <a:lnTo>
                  <a:pt x="80568" y="116751"/>
                </a:lnTo>
                <a:lnTo>
                  <a:pt x="80759" y="120281"/>
                </a:lnTo>
                <a:lnTo>
                  <a:pt x="82473" y="122135"/>
                </a:lnTo>
                <a:lnTo>
                  <a:pt x="83223" y="120535"/>
                </a:lnTo>
                <a:lnTo>
                  <a:pt x="103053" y="120535"/>
                </a:lnTo>
                <a:lnTo>
                  <a:pt x="104876" y="118338"/>
                </a:lnTo>
                <a:lnTo>
                  <a:pt x="106594" y="116751"/>
                </a:lnTo>
                <a:close/>
              </a:path>
              <a:path w="155575" h="144144">
                <a:moveTo>
                  <a:pt x="135940" y="106286"/>
                </a:moveTo>
                <a:lnTo>
                  <a:pt x="127279" y="106286"/>
                </a:lnTo>
                <a:lnTo>
                  <a:pt x="126676" y="108371"/>
                </a:lnTo>
                <a:lnTo>
                  <a:pt x="126577" y="108559"/>
                </a:lnTo>
                <a:lnTo>
                  <a:pt x="124764" y="110629"/>
                </a:lnTo>
                <a:lnTo>
                  <a:pt x="123940" y="116179"/>
                </a:lnTo>
                <a:lnTo>
                  <a:pt x="123932" y="117398"/>
                </a:lnTo>
                <a:lnTo>
                  <a:pt x="124434" y="119468"/>
                </a:lnTo>
                <a:lnTo>
                  <a:pt x="131394" y="114350"/>
                </a:lnTo>
                <a:lnTo>
                  <a:pt x="132968" y="110794"/>
                </a:lnTo>
                <a:lnTo>
                  <a:pt x="135483" y="106578"/>
                </a:lnTo>
                <a:lnTo>
                  <a:pt x="135940" y="106286"/>
                </a:lnTo>
                <a:close/>
              </a:path>
              <a:path w="155575" h="144144">
                <a:moveTo>
                  <a:pt x="121633" y="112521"/>
                </a:moveTo>
                <a:lnTo>
                  <a:pt x="116065" y="112521"/>
                </a:lnTo>
                <a:lnTo>
                  <a:pt x="119570" y="113017"/>
                </a:lnTo>
                <a:lnTo>
                  <a:pt x="121424" y="114439"/>
                </a:lnTo>
                <a:lnTo>
                  <a:pt x="121633" y="112521"/>
                </a:lnTo>
                <a:close/>
              </a:path>
              <a:path w="155575" h="144144">
                <a:moveTo>
                  <a:pt x="85039" y="73444"/>
                </a:moveTo>
                <a:lnTo>
                  <a:pt x="80149" y="76352"/>
                </a:lnTo>
                <a:lnTo>
                  <a:pt x="79514" y="79311"/>
                </a:lnTo>
                <a:lnTo>
                  <a:pt x="79307" y="82626"/>
                </a:lnTo>
                <a:lnTo>
                  <a:pt x="79200" y="83350"/>
                </a:lnTo>
                <a:lnTo>
                  <a:pt x="77114" y="88455"/>
                </a:lnTo>
                <a:lnTo>
                  <a:pt x="73621" y="92887"/>
                </a:lnTo>
                <a:lnTo>
                  <a:pt x="69507" y="96481"/>
                </a:lnTo>
                <a:lnTo>
                  <a:pt x="69341" y="104940"/>
                </a:lnTo>
                <a:lnTo>
                  <a:pt x="66065" y="107149"/>
                </a:lnTo>
                <a:lnTo>
                  <a:pt x="64820" y="108483"/>
                </a:lnTo>
                <a:lnTo>
                  <a:pt x="63512" y="108762"/>
                </a:lnTo>
                <a:lnTo>
                  <a:pt x="123109" y="108762"/>
                </a:lnTo>
                <a:lnTo>
                  <a:pt x="123824" y="106286"/>
                </a:lnTo>
                <a:lnTo>
                  <a:pt x="135940" y="106286"/>
                </a:lnTo>
                <a:lnTo>
                  <a:pt x="137706" y="105155"/>
                </a:lnTo>
                <a:lnTo>
                  <a:pt x="137236" y="103250"/>
                </a:lnTo>
                <a:lnTo>
                  <a:pt x="135115" y="100558"/>
                </a:lnTo>
                <a:lnTo>
                  <a:pt x="135293" y="95084"/>
                </a:lnTo>
                <a:lnTo>
                  <a:pt x="136080" y="90131"/>
                </a:lnTo>
                <a:lnTo>
                  <a:pt x="137626" y="86728"/>
                </a:lnTo>
                <a:lnTo>
                  <a:pt x="84861" y="86728"/>
                </a:lnTo>
                <a:lnTo>
                  <a:pt x="83223" y="86525"/>
                </a:lnTo>
                <a:lnTo>
                  <a:pt x="83161" y="83172"/>
                </a:lnTo>
                <a:lnTo>
                  <a:pt x="82207" y="80416"/>
                </a:lnTo>
                <a:lnTo>
                  <a:pt x="82473" y="79679"/>
                </a:lnTo>
                <a:lnTo>
                  <a:pt x="84696" y="77482"/>
                </a:lnTo>
                <a:lnTo>
                  <a:pt x="86753" y="76352"/>
                </a:lnTo>
                <a:lnTo>
                  <a:pt x="87223" y="73812"/>
                </a:lnTo>
                <a:lnTo>
                  <a:pt x="85039" y="73444"/>
                </a:lnTo>
                <a:close/>
              </a:path>
              <a:path w="155575" h="144144">
                <a:moveTo>
                  <a:pt x="57721" y="104838"/>
                </a:moveTo>
                <a:lnTo>
                  <a:pt x="55041" y="104940"/>
                </a:lnTo>
                <a:lnTo>
                  <a:pt x="50843" y="106120"/>
                </a:lnTo>
                <a:lnTo>
                  <a:pt x="38645" y="108371"/>
                </a:lnTo>
                <a:lnTo>
                  <a:pt x="61879" y="108371"/>
                </a:lnTo>
                <a:lnTo>
                  <a:pt x="57581" y="107340"/>
                </a:lnTo>
                <a:lnTo>
                  <a:pt x="57721" y="104838"/>
                </a:lnTo>
                <a:close/>
              </a:path>
              <a:path w="155575" h="144144">
                <a:moveTo>
                  <a:pt x="132397" y="5168"/>
                </a:moveTo>
                <a:lnTo>
                  <a:pt x="130441" y="6134"/>
                </a:lnTo>
                <a:lnTo>
                  <a:pt x="129463" y="8191"/>
                </a:lnTo>
                <a:lnTo>
                  <a:pt x="129031" y="12547"/>
                </a:lnTo>
                <a:lnTo>
                  <a:pt x="126644" y="13677"/>
                </a:lnTo>
                <a:lnTo>
                  <a:pt x="125387" y="15849"/>
                </a:lnTo>
                <a:lnTo>
                  <a:pt x="125679" y="23901"/>
                </a:lnTo>
                <a:lnTo>
                  <a:pt x="123177" y="27647"/>
                </a:lnTo>
                <a:lnTo>
                  <a:pt x="121716" y="28955"/>
                </a:lnTo>
                <a:lnTo>
                  <a:pt x="124764" y="30187"/>
                </a:lnTo>
                <a:lnTo>
                  <a:pt x="126644" y="31978"/>
                </a:lnTo>
                <a:lnTo>
                  <a:pt x="126542" y="35940"/>
                </a:lnTo>
                <a:lnTo>
                  <a:pt x="125552" y="39839"/>
                </a:lnTo>
                <a:lnTo>
                  <a:pt x="124129" y="42760"/>
                </a:lnTo>
                <a:lnTo>
                  <a:pt x="123469" y="45834"/>
                </a:lnTo>
                <a:lnTo>
                  <a:pt x="122300" y="48818"/>
                </a:lnTo>
                <a:lnTo>
                  <a:pt x="118414" y="56032"/>
                </a:lnTo>
                <a:lnTo>
                  <a:pt x="117754" y="58407"/>
                </a:lnTo>
                <a:lnTo>
                  <a:pt x="117513" y="61264"/>
                </a:lnTo>
                <a:lnTo>
                  <a:pt x="115252" y="64388"/>
                </a:lnTo>
                <a:lnTo>
                  <a:pt x="113880" y="64388"/>
                </a:lnTo>
                <a:lnTo>
                  <a:pt x="110388" y="66763"/>
                </a:lnTo>
                <a:lnTo>
                  <a:pt x="107861" y="70142"/>
                </a:lnTo>
                <a:lnTo>
                  <a:pt x="105689" y="73812"/>
                </a:lnTo>
                <a:lnTo>
                  <a:pt x="102590" y="76860"/>
                </a:lnTo>
                <a:lnTo>
                  <a:pt x="98069" y="80340"/>
                </a:lnTo>
                <a:lnTo>
                  <a:pt x="93878" y="81762"/>
                </a:lnTo>
                <a:lnTo>
                  <a:pt x="90347" y="83578"/>
                </a:lnTo>
                <a:lnTo>
                  <a:pt x="87896" y="86283"/>
                </a:lnTo>
                <a:lnTo>
                  <a:pt x="84861" y="86728"/>
                </a:lnTo>
                <a:lnTo>
                  <a:pt x="137626" y="86728"/>
                </a:lnTo>
                <a:lnTo>
                  <a:pt x="138417" y="84988"/>
                </a:lnTo>
                <a:lnTo>
                  <a:pt x="141185" y="82626"/>
                </a:lnTo>
                <a:lnTo>
                  <a:pt x="141019" y="80340"/>
                </a:lnTo>
                <a:lnTo>
                  <a:pt x="140944" y="73812"/>
                </a:lnTo>
                <a:lnTo>
                  <a:pt x="140080" y="69900"/>
                </a:lnTo>
                <a:lnTo>
                  <a:pt x="139611" y="65112"/>
                </a:lnTo>
                <a:lnTo>
                  <a:pt x="140944" y="60490"/>
                </a:lnTo>
                <a:lnTo>
                  <a:pt x="144538" y="57975"/>
                </a:lnTo>
                <a:lnTo>
                  <a:pt x="147798" y="57975"/>
                </a:lnTo>
                <a:lnTo>
                  <a:pt x="147916" y="54216"/>
                </a:lnTo>
                <a:lnTo>
                  <a:pt x="150342" y="46710"/>
                </a:lnTo>
                <a:lnTo>
                  <a:pt x="152057" y="46545"/>
                </a:lnTo>
                <a:lnTo>
                  <a:pt x="153784" y="44361"/>
                </a:lnTo>
                <a:lnTo>
                  <a:pt x="154139" y="41592"/>
                </a:lnTo>
                <a:lnTo>
                  <a:pt x="155092" y="39674"/>
                </a:lnTo>
                <a:lnTo>
                  <a:pt x="155397" y="37109"/>
                </a:lnTo>
                <a:lnTo>
                  <a:pt x="153949" y="30657"/>
                </a:lnTo>
                <a:lnTo>
                  <a:pt x="151777" y="24828"/>
                </a:lnTo>
                <a:lnTo>
                  <a:pt x="150177" y="21196"/>
                </a:lnTo>
                <a:lnTo>
                  <a:pt x="147497" y="17856"/>
                </a:lnTo>
                <a:lnTo>
                  <a:pt x="146202" y="13893"/>
                </a:lnTo>
                <a:lnTo>
                  <a:pt x="146109" y="12357"/>
                </a:lnTo>
                <a:lnTo>
                  <a:pt x="136245" y="12357"/>
                </a:lnTo>
                <a:lnTo>
                  <a:pt x="135115" y="10833"/>
                </a:lnTo>
                <a:lnTo>
                  <a:pt x="133908" y="7226"/>
                </a:lnTo>
                <a:lnTo>
                  <a:pt x="132397" y="5168"/>
                </a:lnTo>
                <a:close/>
              </a:path>
              <a:path w="155575" h="144144">
                <a:moveTo>
                  <a:pt x="147798" y="57975"/>
                </a:moveTo>
                <a:lnTo>
                  <a:pt x="144538" y="57975"/>
                </a:lnTo>
                <a:lnTo>
                  <a:pt x="147789" y="58242"/>
                </a:lnTo>
                <a:lnTo>
                  <a:pt x="147798" y="57975"/>
                </a:lnTo>
                <a:close/>
              </a:path>
              <a:path w="155575" h="144144">
                <a:moveTo>
                  <a:pt x="137998" y="9867"/>
                </a:moveTo>
                <a:lnTo>
                  <a:pt x="136245" y="12357"/>
                </a:lnTo>
                <a:lnTo>
                  <a:pt x="146109" y="12357"/>
                </a:lnTo>
                <a:lnTo>
                  <a:pt x="146004" y="10629"/>
                </a:lnTo>
                <a:lnTo>
                  <a:pt x="139953" y="10629"/>
                </a:lnTo>
                <a:lnTo>
                  <a:pt x="137998" y="9867"/>
                </a:lnTo>
                <a:close/>
              </a:path>
              <a:path w="155575" h="144144">
                <a:moveTo>
                  <a:pt x="146320" y="3886"/>
                </a:moveTo>
                <a:lnTo>
                  <a:pt x="143573" y="3886"/>
                </a:lnTo>
                <a:lnTo>
                  <a:pt x="143370" y="6883"/>
                </a:lnTo>
                <a:lnTo>
                  <a:pt x="141655" y="10439"/>
                </a:lnTo>
                <a:lnTo>
                  <a:pt x="139953" y="10629"/>
                </a:lnTo>
                <a:lnTo>
                  <a:pt x="146004" y="10629"/>
                </a:lnTo>
                <a:lnTo>
                  <a:pt x="146115" y="6883"/>
                </a:lnTo>
                <a:lnTo>
                  <a:pt x="146320" y="3886"/>
                </a:lnTo>
                <a:close/>
              </a:path>
              <a:path w="155575" h="144144">
                <a:moveTo>
                  <a:pt x="139382" y="0"/>
                </a:moveTo>
                <a:lnTo>
                  <a:pt x="137998" y="444"/>
                </a:lnTo>
                <a:lnTo>
                  <a:pt x="137164" y="3200"/>
                </a:lnTo>
                <a:lnTo>
                  <a:pt x="137140" y="3886"/>
                </a:lnTo>
                <a:lnTo>
                  <a:pt x="137998" y="6515"/>
                </a:lnTo>
                <a:lnTo>
                  <a:pt x="141516" y="5638"/>
                </a:lnTo>
                <a:lnTo>
                  <a:pt x="143573" y="3886"/>
                </a:lnTo>
                <a:lnTo>
                  <a:pt x="146320" y="3886"/>
                </a:lnTo>
                <a:lnTo>
                  <a:pt x="146367" y="3200"/>
                </a:lnTo>
                <a:lnTo>
                  <a:pt x="145815" y="1600"/>
                </a:lnTo>
                <a:lnTo>
                  <a:pt x="141757" y="1600"/>
                </a:lnTo>
                <a:lnTo>
                  <a:pt x="139382" y="0"/>
                </a:lnTo>
                <a:close/>
              </a:path>
              <a:path w="155575" h="144144">
                <a:moveTo>
                  <a:pt x="145745" y="1396"/>
                </a:moveTo>
                <a:lnTo>
                  <a:pt x="141757" y="1600"/>
                </a:lnTo>
                <a:lnTo>
                  <a:pt x="145815" y="1600"/>
                </a:lnTo>
                <a:lnTo>
                  <a:pt x="145745" y="1396"/>
                </a:lnTo>
                <a:close/>
              </a:path>
            </a:pathLst>
          </a:custGeom>
          <a:solidFill>
            <a:srgbClr val="231F20"/>
          </a:solidFill>
        </p:spPr>
        <p:txBody>
          <a:bodyPr wrap="square" lIns="0" tIns="0" rIns="0" bIns="0" rtlCol="0"/>
          <a:lstStyle/>
          <a:p>
            <a:endParaRPr/>
          </a:p>
        </p:txBody>
      </p:sp>
      <p:sp>
        <p:nvSpPr>
          <p:cNvPr id="13" name="object 13"/>
          <p:cNvSpPr/>
          <p:nvPr/>
        </p:nvSpPr>
        <p:spPr>
          <a:xfrm>
            <a:off x="4723677" y="2779297"/>
            <a:ext cx="4445" cy="8890"/>
          </a:xfrm>
          <a:custGeom>
            <a:avLst/>
            <a:gdLst/>
            <a:ahLst/>
            <a:cxnLst/>
            <a:rect l="l" t="t" r="r" b="b"/>
            <a:pathLst>
              <a:path w="4445" h="8889">
                <a:moveTo>
                  <a:pt x="3975" y="0"/>
                </a:moveTo>
                <a:lnTo>
                  <a:pt x="1778" y="1320"/>
                </a:lnTo>
                <a:lnTo>
                  <a:pt x="0" y="5854"/>
                </a:lnTo>
                <a:lnTo>
                  <a:pt x="457" y="8432"/>
                </a:lnTo>
                <a:lnTo>
                  <a:pt x="2641" y="8381"/>
                </a:lnTo>
                <a:lnTo>
                  <a:pt x="4254" y="3924"/>
                </a:lnTo>
                <a:lnTo>
                  <a:pt x="3556" y="3200"/>
                </a:lnTo>
                <a:lnTo>
                  <a:pt x="3975" y="0"/>
                </a:lnTo>
                <a:close/>
              </a:path>
            </a:pathLst>
          </a:custGeom>
          <a:solidFill>
            <a:srgbClr val="231F20"/>
          </a:solidFill>
        </p:spPr>
        <p:txBody>
          <a:bodyPr wrap="square" lIns="0" tIns="0" rIns="0" bIns="0" rtlCol="0"/>
          <a:lstStyle/>
          <a:p>
            <a:endParaRPr/>
          </a:p>
        </p:txBody>
      </p:sp>
      <p:sp>
        <p:nvSpPr>
          <p:cNvPr id="14" name="object 14"/>
          <p:cNvSpPr/>
          <p:nvPr/>
        </p:nvSpPr>
        <p:spPr>
          <a:xfrm>
            <a:off x="4723676" y="2779318"/>
            <a:ext cx="4445" cy="8890"/>
          </a:xfrm>
          <a:custGeom>
            <a:avLst/>
            <a:gdLst/>
            <a:ahLst/>
            <a:cxnLst/>
            <a:rect l="l" t="t" r="r" b="b"/>
            <a:pathLst>
              <a:path w="4445" h="8889">
                <a:moveTo>
                  <a:pt x="3962" y="0"/>
                </a:moveTo>
                <a:lnTo>
                  <a:pt x="1765" y="1282"/>
                </a:lnTo>
                <a:lnTo>
                  <a:pt x="7" y="5810"/>
                </a:lnTo>
                <a:lnTo>
                  <a:pt x="457" y="8407"/>
                </a:lnTo>
                <a:lnTo>
                  <a:pt x="2641" y="8369"/>
                </a:lnTo>
                <a:lnTo>
                  <a:pt x="4259" y="3933"/>
                </a:lnTo>
                <a:lnTo>
                  <a:pt x="3568" y="3175"/>
                </a:lnTo>
                <a:lnTo>
                  <a:pt x="3962" y="0"/>
                </a:lnTo>
              </a:path>
            </a:pathLst>
          </a:custGeom>
        </p:spPr>
        <p:txBody>
          <a:bodyPr wrap="square" lIns="0" tIns="0" rIns="0" bIns="0" rtlCol="0"/>
          <a:lstStyle/>
          <a:p>
            <a:endParaRPr/>
          </a:p>
        </p:txBody>
      </p:sp>
      <p:sp>
        <p:nvSpPr>
          <p:cNvPr id="15" name="object 15"/>
          <p:cNvSpPr/>
          <p:nvPr/>
        </p:nvSpPr>
        <p:spPr>
          <a:xfrm>
            <a:off x="4636424" y="2848909"/>
            <a:ext cx="36830" cy="28575"/>
          </a:xfrm>
          <a:custGeom>
            <a:avLst/>
            <a:gdLst/>
            <a:ahLst/>
            <a:cxnLst/>
            <a:rect l="l" t="t" r="r" b="b"/>
            <a:pathLst>
              <a:path w="36829" h="28575">
                <a:moveTo>
                  <a:pt x="9626" y="6095"/>
                </a:moveTo>
                <a:lnTo>
                  <a:pt x="3784" y="13652"/>
                </a:lnTo>
                <a:lnTo>
                  <a:pt x="0" y="16725"/>
                </a:lnTo>
                <a:lnTo>
                  <a:pt x="2362" y="16725"/>
                </a:lnTo>
                <a:lnTo>
                  <a:pt x="4063" y="18122"/>
                </a:lnTo>
                <a:lnTo>
                  <a:pt x="5016" y="19964"/>
                </a:lnTo>
                <a:lnTo>
                  <a:pt x="4724" y="21361"/>
                </a:lnTo>
                <a:lnTo>
                  <a:pt x="6642" y="24866"/>
                </a:lnTo>
                <a:lnTo>
                  <a:pt x="7556" y="26111"/>
                </a:lnTo>
                <a:lnTo>
                  <a:pt x="9804" y="28003"/>
                </a:lnTo>
                <a:lnTo>
                  <a:pt x="12268" y="27711"/>
                </a:lnTo>
                <a:lnTo>
                  <a:pt x="12598" y="24866"/>
                </a:lnTo>
                <a:lnTo>
                  <a:pt x="16205" y="20815"/>
                </a:lnTo>
                <a:lnTo>
                  <a:pt x="17132" y="11696"/>
                </a:lnTo>
                <a:lnTo>
                  <a:pt x="34362" y="11696"/>
                </a:lnTo>
                <a:lnTo>
                  <a:pt x="34721" y="11468"/>
                </a:lnTo>
                <a:lnTo>
                  <a:pt x="36474" y="9270"/>
                </a:lnTo>
                <a:lnTo>
                  <a:pt x="35712" y="8801"/>
                </a:lnTo>
                <a:lnTo>
                  <a:pt x="35415" y="7492"/>
                </a:lnTo>
                <a:lnTo>
                  <a:pt x="14439" y="7492"/>
                </a:lnTo>
                <a:lnTo>
                  <a:pt x="12598" y="6654"/>
                </a:lnTo>
                <a:lnTo>
                  <a:pt x="9626" y="6095"/>
                </a:lnTo>
                <a:close/>
              </a:path>
              <a:path w="36829" h="28575">
                <a:moveTo>
                  <a:pt x="34362" y="11696"/>
                </a:moveTo>
                <a:lnTo>
                  <a:pt x="17132" y="11696"/>
                </a:lnTo>
                <a:lnTo>
                  <a:pt x="26301" y="16395"/>
                </a:lnTo>
                <a:lnTo>
                  <a:pt x="29349" y="18262"/>
                </a:lnTo>
                <a:lnTo>
                  <a:pt x="30645" y="16548"/>
                </a:lnTo>
                <a:lnTo>
                  <a:pt x="31813" y="14008"/>
                </a:lnTo>
                <a:lnTo>
                  <a:pt x="33362" y="12331"/>
                </a:lnTo>
                <a:lnTo>
                  <a:pt x="34362" y="11696"/>
                </a:lnTo>
                <a:close/>
              </a:path>
              <a:path w="36829" h="28575">
                <a:moveTo>
                  <a:pt x="26301" y="0"/>
                </a:moveTo>
                <a:lnTo>
                  <a:pt x="24460" y="266"/>
                </a:lnTo>
                <a:lnTo>
                  <a:pt x="20929" y="3428"/>
                </a:lnTo>
                <a:lnTo>
                  <a:pt x="19989" y="5600"/>
                </a:lnTo>
                <a:lnTo>
                  <a:pt x="17386" y="6934"/>
                </a:lnTo>
                <a:lnTo>
                  <a:pt x="14439" y="7492"/>
                </a:lnTo>
                <a:lnTo>
                  <a:pt x="35415" y="7492"/>
                </a:lnTo>
                <a:lnTo>
                  <a:pt x="34289" y="2539"/>
                </a:lnTo>
                <a:lnTo>
                  <a:pt x="31813" y="2349"/>
                </a:lnTo>
                <a:lnTo>
                  <a:pt x="29209" y="787"/>
                </a:lnTo>
                <a:lnTo>
                  <a:pt x="26301" y="0"/>
                </a:lnTo>
                <a:close/>
              </a:path>
            </a:pathLst>
          </a:custGeom>
          <a:solidFill>
            <a:srgbClr val="231F20"/>
          </a:solidFill>
        </p:spPr>
        <p:txBody>
          <a:bodyPr wrap="square" lIns="0" tIns="0" rIns="0" bIns="0" rtlCol="0"/>
          <a:lstStyle/>
          <a:p>
            <a:endParaRPr/>
          </a:p>
        </p:txBody>
      </p:sp>
      <p:sp>
        <p:nvSpPr>
          <p:cNvPr id="16" name="object 16"/>
          <p:cNvSpPr/>
          <p:nvPr/>
        </p:nvSpPr>
        <p:spPr>
          <a:xfrm>
            <a:off x="4672694" y="2844798"/>
            <a:ext cx="4445" cy="6985"/>
          </a:xfrm>
          <a:custGeom>
            <a:avLst/>
            <a:gdLst/>
            <a:ahLst/>
            <a:cxnLst/>
            <a:rect l="l" t="t" r="r" b="b"/>
            <a:pathLst>
              <a:path w="4445" h="6985">
                <a:moveTo>
                  <a:pt x="4267" y="0"/>
                </a:moveTo>
                <a:lnTo>
                  <a:pt x="1612" y="3492"/>
                </a:lnTo>
                <a:lnTo>
                  <a:pt x="0" y="6311"/>
                </a:lnTo>
                <a:lnTo>
                  <a:pt x="1612" y="6794"/>
                </a:lnTo>
                <a:lnTo>
                  <a:pt x="3225" y="5943"/>
                </a:lnTo>
                <a:lnTo>
                  <a:pt x="3467" y="3124"/>
                </a:lnTo>
                <a:lnTo>
                  <a:pt x="4267" y="0"/>
                </a:lnTo>
                <a:close/>
              </a:path>
            </a:pathLst>
          </a:custGeom>
          <a:solidFill>
            <a:srgbClr val="231F20"/>
          </a:solidFill>
        </p:spPr>
        <p:txBody>
          <a:bodyPr wrap="square" lIns="0" tIns="0" rIns="0" bIns="0" rtlCol="0"/>
          <a:lstStyle/>
          <a:p>
            <a:endParaRPr/>
          </a:p>
        </p:txBody>
      </p:sp>
      <p:sp>
        <p:nvSpPr>
          <p:cNvPr id="17" name="object 17"/>
          <p:cNvSpPr/>
          <p:nvPr/>
        </p:nvSpPr>
        <p:spPr>
          <a:xfrm>
            <a:off x="4672710" y="2844800"/>
            <a:ext cx="4445" cy="6985"/>
          </a:xfrm>
          <a:custGeom>
            <a:avLst/>
            <a:gdLst/>
            <a:ahLst/>
            <a:cxnLst/>
            <a:rect l="l" t="t" r="r" b="b"/>
            <a:pathLst>
              <a:path w="4445" h="6985">
                <a:moveTo>
                  <a:pt x="4245" y="37"/>
                </a:moveTo>
                <a:lnTo>
                  <a:pt x="1587" y="3492"/>
                </a:lnTo>
                <a:lnTo>
                  <a:pt x="0" y="6286"/>
                </a:lnTo>
                <a:lnTo>
                  <a:pt x="1519" y="6781"/>
                </a:lnTo>
                <a:lnTo>
                  <a:pt x="3213" y="5943"/>
                </a:lnTo>
                <a:lnTo>
                  <a:pt x="3467" y="3124"/>
                </a:lnTo>
                <a:lnTo>
                  <a:pt x="4245" y="37"/>
                </a:lnTo>
              </a:path>
            </a:pathLst>
          </a:custGeom>
        </p:spPr>
        <p:txBody>
          <a:bodyPr wrap="square" lIns="0" tIns="0" rIns="0" bIns="0" rtlCol="0"/>
          <a:lstStyle/>
          <a:p>
            <a:endParaRPr/>
          </a:p>
        </p:txBody>
      </p:sp>
      <p:sp>
        <p:nvSpPr>
          <p:cNvPr id="18" name="object 18"/>
          <p:cNvSpPr/>
          <p:nvPr/>
        </p:nvSpPr>
        <p:spPr>
          <a:xfrm>
            <a:off x="4626566" y="2861018"/>
            <a:ext cx="7620" cy="16510"/>
          </a:xfrm>
          <a:custGeom>
            <a:avLst/>
            <a:gdLst/>
            <a:ahLst/>
            <a:cxnLst/>
            <a:rect l="l" t="t" r="r" b="b"/>
            <a:pathLst>
              <a:path w="7620" h="16510">
                <a:moveTo>
                  <a:pt x="2133" y="6896"/>
                </a:moveTo>
                <a:lnTo>
                  <a:pt x="3289" y="9982"/>
                </a:lnTo>
                <a:lnTo>
                  <a:pt x="4559" y="13004"/>
                </a:lnTo>
                <a:lnTo>
                  <a:pt x="5943" y="15963"/>
                </a:lnTo>
                <a:lnTo>
                  <a:pt x="6210" y="15608"/>
                </a:lnTo>
                <a:lnTo>
                  <a:pt x="7213" y="13436"/>
                </a:lnTo>
                <a:lnTo>
                  <a:pt x="7035" y="10693"/>
                </a:lnTo>
                <a:lnTo>
                  <a:pt x="5626" y="7785"/>
                </a:lnTo>
                <a:lnTo>
                  <a:pt x="2133" y="6896"/>
                </a:lnTo>
                <a:close/>
              </a:path>
              <a:path w="7620" h="16510">
                <a:moveTo>
                  <a:pt x="2209" y="0"/>
                </a:moveTo>
                <a:lnTo>
                  <a:pt x="0" y="762"/>
                </a:lnTo>
                <a:lnTo>
                  <a:pt x="571" y="2578"/>
                </a:lnTo>
                <a:lnTo>
                  <a:pt x="1854" y="6134"/>
                </a:lnTo>
                <a:lnTo>
                  <a:pt x="1651" y="5473"/>
                </a:lnTo>
                <a:lnTo>
                  <a:pt x="3111" y="1905"/>
                </a:lnTo>
                <a:lnTo>
                  <a:pt x="2209" y="0"/>
                </a:lnTo>
                <a:close/>
              </a:path>
            </a:pathLst>
          </a:custGeom>
          <a:solidFill>
            <a:srgbClr val="231F20"/>
          </a:solidFill>
        </p:spPr>
        <p:txBody>
          <a:bodyPr wrap="square" lIns="0" tIns="0" rIns="0" bIns="0" rtlCol="0"/>
          <a:lstStyle/>
          <a:p>
            <a:endParaRPr/>
          </a:p>
        </p:txBody>
      </p:sp>
      <p:sp>
        <p:nvSpPr>
          <p:cNvPr id="19" name="object 19"/>
          <p:cNvSpPr/>
          <p:nvPr/>
        </p:nvSpPr>
        <p:spPr>
          <a:xfrm>
            <a:off x="4626571" y="2861018"/>
            <a:ext cx="7213" cy="15938"/>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2979524" y="1838540"/>
            <a:ext cx="261678" cy="1005211"/>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4178627" y="3273516"/>
            <a:ext cx="47625" cy="49530"/>
          </a:xfrm>
          <a:custGeom>
            <a:avLst/>
            <a:gdLst/>
            <a:ahLst/>
            <a:cxnLst/>
            <a:rect l="l" t="t" r="r" b="b"/>
            <a:pathLst>
              <a:path w="47625" h="49529">
                <a:moveTo>
                  <a:pt x="3111" y="0"/>
                </a:moveTo>
                <a:lnTo>
                  <a:pt x="0" y="0"/>
                </a:lnTo>
                <a:lnTo>
                  <a:pt x="1130" y="3886"/>
                </a:lnTo>
                <a:lnTo>
                  <a:pt x="571" y="4089"/>
                </a:lnTo>
                <a:lnTo>
                  <a:pt x="1701" y="6413"/>
                </a:lnTo>
                <a:lnTo>
                  <a:pt x="2184" y="9588"/>
                </a:lnTo>
                <a:lnTo>
                  <a:pt x="47269" y="49047"/>
                </a:lnTo>
                <a:lnTo>
                  <a:pt x="46879" y="38151"/>
                </a:lnTo>
                <a:lnTo>
                  <a:pt x="46818" y="24367"/>
                </a:lnTo>
                <a:lnTo>
                  <a:pt x="41267" y="16252"/>
                </a:lnTo>
                <a:lnTo>
                  <a:pt x="39629" y="14706"/>
                </a:lnTo>
                <a:lnTo>
                  <a:pt x="15113" y="14706"/>
                </a:lnTo>
                <a:lnTo>
                  <a:pt x="13970" y="11709"/>
                </a:lnTo>
                <a:lnTo>
                  <a:pt x="14630" y="7480"/>
                </a:lnTo>
                <a:lnTo>
                  <a:pt x="11988" y="3555"/>
                </a:lnTo>
                <a:lnTo>
                  <a:pt x="9626" y="2920"/>
                </a:lnTo>
                <a:lnTo>
                  <a:pt x="5207" y="2425"/>
                </a:lnTo>
                <a:lnTo>
                  <a:pt x="3111" y="0"/>
                </a:lnTo>
                <a:close/>
              </a:path>
              <a:path w="47625" h="49529">
                <a:moveTo>
                  <a:pt x="21132" y="10667"/>
                </a:moveTo>
                <a:lnTo>
                  <a:pt x="15113" y="14706"/>
                </a:lnTo>
                <a:lnTo>
                  <a:pt x="39629" y="14706"/>
                </a:lnTo>
                <a:lnTo>
                  <a:pt x="35794" y="11087"/>
                </a:lnTo>
                <a:lnTo>
                  <a:pt x="23977" y="11087"/>
                </a:lnTo>
                <a:lnTo>
                  <a:pt x="21132" y="10667"/>
                </a:lnTo>
                <a:close/>
              </a:path>
              <a:path w="47625" h="49529">
                <a:moveTo>
                  <a:pt x="31851" y="7365"/>
                </a:moveTo>
                <a:lnTo>
                  <a:pt x="28714" y="7480"/>
                </a:lnTo>
                <a:lnTo>
                  <a:pt x="26809" y="10769"/>
                </a:lnTo>
                <a:lnTo>
                  <a:pt x="23977" y="11087"/>
                </a:lnTo>
                <a:lnTo>
                  <a:pt x="35794" y="11087"/>
                </a:lnTo>
                <a:lnTo>
                  <a:pt x="31851" y="7365"/>
                </a:lnTo>
                <a:close/>
              </a:path>
            </a:pathLst>
          </a:custGeom>
          <a:solidFill>
            <a:srgbClr val="231F20"/>
          </a:solidFill>
        </p:spPr>
        <p:txBody>
          <a:bodyPr wrap="square" lIns="0" tIns="0" rIns="0" bIns="0" rtlCol="0"/>
          <a:lstStyle/>
          <a:p>
            <a:endParaRPr/>
          </a:p>
        </p:txBody>
      </p:sp>
      <p:sp>
        <p:nvSpPr>
          <p:cNvPr id="22" name="object 22"/>
          <p:cNvSpPr/>
          <p:nvPr/>
        </p:nvSpPr>
        <p:spPr>
          <a:xfrm>
            <a:off x="4299402" y="3076668"/>
            <a:ext cx="33020" cy="29845"/>
          </a:xfrm>
          <a:custGeom>
            <a:avLst/>
            <a:gdLst/>
            <a:ahLst/>
            <a:cxnLst/>
            <a:rect l="l" t="t" r="r" b="b"/>
            <a:pathLst>
              <a:path w="33020" h="29844">
                <a:moveTo>
                  <a:pt x="21945" y="914"/>
                </a:moveTo>
                <a:lnTo>
                  <a:pt x="20040" y="2247"/>
                </a:lnTo>
                <a:lnTo>
                  <a:pt x="12623" y="2667"/>
                </a:lnTo>
                <a:lnTo>
                  <a:pt x="9448" y="4076"/>
                </a:lnTo>
                <a:lnTo>
                  <a:pt x="7759" y="5283"/>
                </a:lnTo>
                <a:lnTo>
                  <a:pt x="7404" y="6261"/>
                </a:lnTo>
                <a:lnTo>
                  <a:pt x="4876" y="8178"/>
                </a:lnTo>
                <a:lnTo>
                  <a:pt x="1549" y="11633"/>
                </a:lnTo>
                <a:lnTo>
                  <a:pt x="0" y="12827"/>
                </a:lnTo>
                <a:lnTo>
                  <a:pt x="495" y="22352"/>
                </a:lnTo>
                <a:lnTo>
                  <a:pt x="2743" y="25463"/>
                </a:lnTo>
                <a:lnTo>
                  <a:pt x="12420" y="28282"/>
                </a:lnTo>
                <a:lnTo>
                  <a:pt x="13690" y="29273"/>
                </a:lnTo>
                <a:lnTo>
                  <a:pt x="15163" y="29552"/>
                </a:lnTo>
                <a:lnTo>
                  <a:pt x="17144" y="26441"/>
                </a:lnTo>
                <a:lnTo>
                  <a:pt x="25984" y="25019"/>
                </a:lnTo>
                <a:lnTo>
                  <a:pt x="26644" y="14528"/>
                </a:lnTo>
                <a:lnTo>
                  <a:pt x="30479" y="9512"/>
                </a:lnTo>
                <a:lnTo>
                  <a:pt x="33007" y="7188"/>
                </a:lnTo>
                <a:lnTo>
                  <a:pt x="32804" y="5219"/>
                </a:lnTo>
                <a:lnTo>
                  <a:pt x="31889" y="1905"/>
                </a:lnTo>
                <a:lnTo>
                  <a:pt x="29057" y="1397"/>
                </a:lnTo>
                <a:lnTo>
                  <a:pt x="26377" y="1397"/>
                </a:lnTo>
                <a:lnTo>
                  <a:pt x="25509" y="1193"/>
                </a:lnTo>
                <a:lnTo>
                  <a:pt x="23914" y="1193"/>
                </a:lnTo>
                <a:lnTo>
                  <a:pt x="21945" y="914"/>
                </a:lnTo>
                <a:close/>
              </a:path>
              <a:path w="33020" h="29844">
                <a:moveTo>
                  <a:pt x="27089" y="0"/>
                </a:moveTo>
                <a:lnTo>
                  <a:pt x="25819" y="1193"/>
                </a:lnTo>
                <a:lnTo>
                  <a:pt x="26377" y="1397"/>
                </a:lnTo>
                <a:lnTo>
                  <a:pt x="29057" y="1397"/>
                </a:lnTo>
                <a:lnTo>
                  <a:pt x="27089" y="0"/>
                </a:lnTo>
                <a:close/>
              </a:path>
              <a:path w="33020" h="29844">
                <a:moveTo>
                  <a:pt x="25184" y="1117"/>
                </a:moveTo>
                <a:lnTo>
                  <a:pt x="23914" y="1193"/>
                </a:lnTo>
                <a:lnTo>
                  <a:pt x="25509" y="1193"/>
                </a:lnTo>
                <a:lnTo>
                  <a:pt x="25184" y="1117"/>
                </a:lnTo>
                <a:close/>
              </a:path>
            </a:pathLst>
          </a:custGeom>
          <a:solidFill>
            <a:srgbClr val="231F20"/>
          </a:solidFill>
        </p:spPr>
        <p:txBody>
          <a:bodyPr wrap="square" lIns="0" tIns="0" rIns="0" bIns="0" rtlCol="0"/>
          <a:lstStyle/>
          <a:p>
            <a:endParaRPr/>
          </a:p>
        </p:txBody>
      </p:sp>
      <p:sp>
        <p:nvSpPr>
          <p:cNvPr id="23" name="object 23"/>
          <p:cNvSpPr/>
          <p:nvPr/>
        </p:nvSpPr>
        <p:spPr>
          <a:xfrm>
            <a:off x="4178738" y="3040397"/>
            <a:ext cx="106045" cy="179705"/>
          </a:xfrm>
          <a:custGeom>
            <a:avLst/>
            <a:gdLst/>
            <a:ahLst/>
            <a:cxnLst/>
            <a:rect l="l" t="t" r="r" b="b"/>
            <a:pathLst>
              <a:path w="106045" h="179705">
                <a:moveTo>
                  <a:pt x="67549" y="176796"/>
                </a:moveTo>
                <a:lnTo>
                  <a:pt x="53150" y="176796"/>
                </a:lnTo>
                <a:lnTo>
                  <a:pt x="57518" y="177292"/>
                </a:lnTo>
                <a:lnTo>
                  <a:pt x="58928" y="178130"/>
                </a:lnTo>
                <a:lnTo>
                  <a:pt x="59639" y="178917"/>
                </a:lnTo>
                <a:lnTo>
                  <a:pt x="61049" y="179197"/>
                </a:lnTo>
                <a:lnTo>
                  <a:pt x="62243" y="178917"/>
                </a:lnTo>
                <a:lnTo>
                  <a:pt x="65215" y="178269"/>
                </a:lnTo>
                <a:lnTo>
                  <a:pt x="67107" y="177292"/>
                </a:lnTo>
                <a:lnTo>
                  <a:pt x="67549" y="176796"/>
                </a:lnTo>
                <a:close/>
              </a:path>
              <a:path w="106045" h="179705">
                <a:moveTo>
                  <a:pt x="81694" y="169748"/>
                </a:moveTo>
                <a:lnTo>
                  <a:pt x="47714" y="169748"/>
                </a:lnTo>
                <a:lnTo>
                  <a:pt x="49340" y="170726"/>
                </a:lnTo>
                <a:lnTo>
                  <a:pt x="49822" y="173189"/>
                </a:lnTo>
                <a:lnTo>
                  <a:pt x="48489" y="174967"/>
                </a:lnTo>
                <a:lnTo>
                  <a:pt x="48489" y="177787"/>
                </a:lnTo>
                <a:lnTo>
                  <a:pt x="51029" y="177927"/>
                </a:lnTo>
                <a:lnTo>
                  <a:pt x="53150" y="176796"/>
                </a:lnTo>
                <a:lnTo>
                  <a:pt x="67549" y="176796"/>
                </a:lnTo>
                <a:lnTo>
                  <a:pt x="68377" y="175869"/>
                </a:lnTo>
                <a:lnTo>
                  <a:pt x="68885" y="173482"/>
                </a:lnTo>
                <a:lnTo>
                  <a:pt x="74301" y="173482"/>
                </a:lnTo>
                <a:lnTo>
                  <a:pt x="75095" y="173189"/>
                </a:lnTo>
                <a:lnTo>
                  <a:pt x="78054" y="171081"/>
                </a:lnTo>
                <a:lnTo>
                  <a:pt x="80023" y="170726"/>
                </a:lnTo>
                <a:lnTo>
                  <a:pt x="81712" y="169938"/>
                </a:lnTo>
                <a:lnTo>
                  <a:pt x="81694" y="169748"/>
                </a:lnTo>
                <a:close/>
              </a:path>
              <a:path w="106045" h="179705">
                <a:moveTo>
                  <a:pt x="74301" y="173482"/>
                </a:moveTo>
                <a:lnTo>
                  <a:pt x="70434" y="173482"/>
                </a:lnTo>
                <a:lnTo>
                  <a:pt x="72403" y="174180"/>
                </a:lnTo>
                <a:lnTo>
                  <a:pt x="74301" y="173482"/>
                </a:lnTo>
                <a:close/>
              </a:path>
              <a:path w="106045" h="179705">
                <a:moveTo>
                  <a:pt x="40577" y="165722"/>
                </a:moveTo>
                <a:lnTo>
                  <a:pt x="40623" y="166560"/>
                </a:lnTo>
                <a:lnTo>
                  <a:pt x="42774" y="173050"/>
                </a:lnTo>
                <a:lnTo>
                  <a:pt x="45250" y="172554"/>
                </a:lnTo>
                <a:lnTo>
                  <a:pt x="46444" y="170294"/>
                </a:lnTo>
                <a:lnTo>
                  <a:pt x="47714" y="169748"/>
                </a:lnTo>
                <a:lnTo>
                  <a:pt x="81694" y="169748"/>
                </a:lnTo>
                <a:lnTo>
                  <a:pt x="81496" y="167563"/>
                </a:lnTo>
                <a:lnTo>
                  <a:pt x="81269" y="166560"/>
                </a:lnTo>
                <a:lnTo>
                  <a:pt x="41504" y="166560"/>
                </a:lnTo>
                <a:lnTo>
                  <a:pt x="40577" y="165722"/>
                </a:lnTo>
                <a:close/>
              </a:path>
              <a:path w="106045" h="179705">
                <a:moveTo>
                  <a:pt x="43329" y="122118"/>
                </a:moveTo>
                <a:lnTo>
                  <a:pt x="39608" y="124606"/>
                </a:lnTo>
                <a:lnTo>
                  <a:pt x="32334" y="133553"/>
                </a:lnTo>
                <a:lnTo>
                  <a:pt x="30645" y="134823"/>
                </a:lnTo>
                <a:lnTo>
                  <a:pt x="30010" y="139484"/>
                </a:lnTo>
                <a:lnTo>
                  <a:pt x="30645" y="142367"/>
                </a:lnTo>
                <a:lnTo>
                  <a:pt x="32614" y="148005"/>
                </a:lnTo>
                <a:lnTo>
                  <a:pt x="36144" y="151193"/>
                </a:lnTo>
                <a:lnTo>
                  <a:pt x="37910" y="154495"/>
                </a:lnTo>
                <a:lnTo>
                  <a:pt x="39535" y="158445"/>
                </a:lnTo>
                <a:lnTo>
                  <a:pt x="39675" y="160578"/>
                </a:lnTo>
                <a:lnTo>
                  <a:pt x="39293" y="161823"/>
                </a:lnTo>
                <a:lnTo>
                  <a:pt x="39180" y="162687"/>
                </a:lnTo>
                <a:lnTo>
                  <a:pt x="41440" y="165366"/>
                </a:lnTo>
                <a:lnTo>
                  <a:pt x="41504" y="166560"/>
                </a:lnTo>
                <a:lnTo>
                  <a:pt x="81269" y="166560"/>
                </a:lnTo>
                <a:lnTo>
                  <a:pt x="81079" y="165722"/>
                </a:lnTo>
                <a:lnTo>
                  <a:pt x="81027" y="165366"/>
                </a:lnTo>
                <a:lnTo>
                  <a:pt x="81788" y="161823"/>
                </a:lnTo>
                <a:lnTo>
                  <a:pt x="84265" y="161074"/>
                </a:lnTo>
                <a:lnTo>
                  <a:pt x="89129" y="160578"/>
                </a:lnTo>
                <a:lnTo>
                  <a:pt x="89408" y="157962"/>
                </a:lnTo>
                <a:lnTo>
                  <a:pt x="94272" y="155905"/>
                </a:lnTo>
                <a:lnTo>
                  <a:pt x="96330" y="155905"/>
                </a:lnTo>
                <a:lnTo>
                  <a:pt x="98082" y="154927"/>
                </a:lnTo>
                <a:lnTo>
                  <a:pt x="100762" y="152527"/>
                </a:lnTo>
                <a:lnTo>
                  <a:pt x="103513" y="152527"/>
                </a:lnTo>
                <a:lnTo>
                  <a:pt x="104712" y="150977"/>
                </a:lnTo>
                <a:lnTo>
                  <a:pt x="105283" y="147650"/>
                </a:lnTo>
                <a:lnTo>
                  <a:pt x="105502" y="139484"/>
                </a:lnTo>
                <a:lnTo>
                  <a:pt x="105594" y="134823"/>
                </a:lnTo>
                <a:lnTo>
                  <a:pt x="103734" y="131064"/>
                </a:lnTo>
                <a:lnTo>
                  <a:pt x="103086" y="127063"/>
                </a:lnTo>
                <a:lnTo>
                  <a:pt x="103178" y="125006"/>
                </a:lnTo>
                <a:lnTo>
                  <a:pt x="69088" y="125006"/>
                </a:lnTo>
                <a:lnTo>
                  <a:pt x="66882" y="122918"/>
                </a:lnTo>
                <a:lnTo>
                  <a:pt x="58049" y="122918"/>
                </a:lnTo>
                <a:lnTo>
                  <a:pt x="47917" y="122682"/>
                </a:lnTo>
                <a:lnTo>
                  <a:pt x="43329" y="122118"/>
                </a:lnTo>
                <a:close/>
              </a:path>
              <a:path w="106045" h="179705">
                <a:moveTo>
                  <a:pt x="103513" y="152527"/>
                </a:moveTo>
                <a:lnTo>
                  <a:pt x="100762" y="152527"/>
                </a:lnTo>
                <a:lnTo>
                  <a:pt x="103022" y="153162"/>
                </a:lnTo>
                <a:lnTo>
                  <a:pt x="103513" y="152527"/>
                </a:lnTo>
                <a:close/>
              </a:path>
              <a:path w="106045" h="179705">
                <a:moveTo>
                  <a:pt x="70518" y="62788"/>
                </a:moveTo>
                <a:lnTo>
                  <a:pt x="50737" y="62788"/>
                </a:lnTo>
                <a:lnTo>
                  <a:pt x="53848" y="66662"/>
                </a:lnTo>
                <a:lnTo>
                  <a:pt x="55118" y="68846"/>
                </a:lnTo>
                <a:lnTo>
                  <a:pt x="57023" y="70548"/>
                </a:lnTo>
                <a:lnTo>
                  <a:pt x="59207" y="71666"/>
                </a:lnTo>
                <a:lnTo>
                  <a:pt x="59842" y="73507"/>
                </a:lnTo>
                <a:lnTo>
                  <a:pt x="61620" y="74777"/>
                </a:lnTo>
                <a:lnTo>
                  <a:pt x="62878" y="77317"/>
                </a:lnTo>
                <a:lnTo>
                  <a:pt x="63805" y="80568"/>
                </a:lnTo>
                <a:lnTo>
                  <a:pt x="63970" y="82753"/>
                </a:lnTo>
                <a:lnTo>
                  <a:pt x="63968" y="86563"/>
                </a:lnTo>
                <a:lnTo>
                  <a:pt x="63805" y="90436"/>
                </a:lnTo>
                <a:lnTo>
                  <a:pt x="64859" y="93332"/>
                </a:lnTo>
                <a:lnTo>
                  <a:pt x="66548" y="95796"/>
                </a:lnTo>
                <a:lnTo>
                  <a:pt x="68732" y="97282"/>
                </a:lnTo>
                <a:lnTo>
                  <a:pt x="71209" y="97637"/>
                </a:lnTo>
                <a:lnTo>
                  <a:pt x="71768" y="99339"/>
                </a:lnTo>
                <a:lnTo>
                  <a:pt x="73749" y="100736"/>
                </a:lnTo>
                <a:lnTo>
                  <a:pt x="75095" y="102362"/>
                </a:lnTo>
                <a:lnTo>
                  <a:pt x="75502" y="103771"/>
                </a:lnTo>
                <a:lnTo>
                  <a:pt x="75567" y="106667"/>
                </a:lnTo>
                <a:lnTo>
                  <a:pt x="74954" y="108635"/>
                </a:lnTo>
                <a:lnTo>
                  <a:pt x="74867" y="120002"/>
                </a:lnTo>
                <a:lnTo>
                  <a:pt x="72835" y="122682"/>
                </a:lnTo>
                <a:lnTo>
                  <a:pt x="71768" y="122682"/>
                </a:lnTo>
                <a:lnTo>
                  <a:pt x="71768" y="123812"/>
                </a:lnTo>
                <a:lnTo>
                  <a:pt x="69088" y="125006"/>
                </a:lnTo>
                <a:lnTo>
                  <a:pt x="103178" y="125006"/>
                </a:lnTo>
                <a:lnTo>
                  <a:pt x="103518" y="117462"/>
                </a:lnTo>
                <a:lnTo>
                  <a:pt x="103734" y="108635"/>
                </a:lnTo>
                <a:lnTo>
                  <a:pt x="103302" y="106667"/>
                </a:lnTo>
                <a:lnTo>
                  <a:pt x="99987" y="99555"/>
                </a:lnTo>
                <a:lnTo>
                  <a:pt x="98654" y="94818"/>
                </a:lnTo>
                <a:lnTo>
                  <a:pt x="96672" y="92633"/>
                </a:lnTo>
                <a:lnTo>
                  <a:pt x="93218" y="90093"/>
                </a:lnTo>
                <a:lnTo>
                  <a:pt x="90818" y="90093"/>
                </a:lnTo>
                <a:lnTo>
                  <a:pt x="89903" y="86563"/>
                </a:lnTo>
                <a:lnTo>
                  <a:pt x="89548" y="86423"/>
                </a:lnTo>
                <a:lnTo>
                  <a:pt x="89687" y="85991"/>
                </a:lnTo>
                <a:lnTo>
                  <a:pt x="88913" y="82753"/>
                </a:lnTo>
                <a:lnTo>
                  <a:pt x="87503" y="79235"/>
                </a:lnTo>
                <a:lnTo>
                  <a:pt x="83274" y="76047"/>
                </a:lnTo>
                <a:lnTo>
                  <a:pt x="81712" y="75552"/>
                </a:lnTo>
                <a:lnTo>
                  <a:pt x="77280" y="70548"/>
                </a:lnTo>
                <a:lnTo>
                  <a:pt x="76276" y="68008"/>
                </a:lnTo>
                <a:lnTo>
                  <a:pt x="70518" y="62788"/>
                </a:lnTo>
                <a:close/>
              </a:path>
              <a:path w="106045" h="179705">
                <a:moveTo>
                  <a:pt x="66485" y="122542"/>
                </a:moveTo>
                <a:lnTo>
                  <a:pt x="58049" y="122918"/>
                </a:lnTo>
                <a:lnTo>
                  <a:pt x="66882" y="122918"/>
                </a:lnTo>
                <a:lnTo>
                  <a:pt x="66485" y="122542"/>
                </a:lnTo>
                <a:close/>
              </a:path>
              <a:path w="106045" h="179705">
                <a:moveTo>
                  <a:pt x="56193" y="43319"/>
                </a:moveTo>
                <a:lnTo>
                  <a:pt x="12865" y="43319"/>
                </a:lnTo>
                <a:lnTo>
                  <a:pt x="13843" y="44234"/>
                </a:lnTo>
                <a:lnTo>
                  <a:pt x="12865" y="48818"/>
                </a:lnTo>
                <a:lnTo>
                  <a:pt x="13843" y="53047"/>
                </a:lnTo>
                <a:lnTo>
                  <a:pt x="13487" y="55168"/>
                </a:lnTo>
                <a:lnTo>
                  <a:pt x="13487" y="57353"/>
                </a:lnTo>
                <a:lnTo>
                  <a:pt x="12370" y="60172"/>
                </a:lnTo>
                <a:lnTo>
                  <a:pt x="11519" y="66662"/>
                </a:lnTo>
                <a:lnTo>
                  <a:pt x="10249" y="70408"/>
                </a:lnTo>
                <a:lnTo>
                  <a:pt x="11240" y="73723"/>
                </a:lnTo>
                <a:lnTo>
                  <a:pt x="10947" y="74917"/>
                </a:lnTo>
                <a:lnTo>
                  <a:pt x="17142" y="69888"/>
                </a:lnTo>
                <a:lnTo>
                  <a:pt x="23822" y="65614"/>
                </a:lnTo>
                <a:lnTo>
                  <a:pt x="27447" y="65433"/>
                </a:lnTo>
                <a:lnTo>
                  <a:pt x="41078" y="65433"/>
                </a:lnTo>
                <a:lnTo>
                  <a:pt x="41707" y="63423"/>
                </a:lnTo>
                <a:lnTo>
                  <a:pt x="44602" y="62788"/>
                </a:lnTo>
                <a:lnTo>
                  <a:pt x="70518" y="62788"/>
                </a:lnTo>
                <a:lnTo>
                  <a:pt x="69444" y="58978"/>
                </a:lnTo>
                <a:lnTo>
                  <a:pt x="62395" y="54038"/>
                </a:lnTo>
                <a:lnTo>
                  <a:pt x="57315" y="51358"/>
                </a:lnTo>
                <a:lnTo>
                  <a:pt x="55258" y="49745"/>
                </a:lnTo>
                <a:lnTo>
                  <a:pt x="53569" y="49098"/>
                </a:lnTo>
                <a:lnTo>
                  <a:pt x="53365" y="47409"/>
                </a:lnTo>
                <a:lnTo>
                  <a:pt x="54140" y="45008"/>
                </a:lnTo>
                <a:lnTo>
                  <a:pt x="55118" y="43599"/>
                </a:lnTo>
                <a:lnTo>
                  <a:pt x="56193" y="43319"/>
                </a:lnTo>
                <a:close/>
              </a:path>
              <a:path w="106045" h="179705">
                <a:moveTo>
                  <a:pt x="41078" y="65433"/>
                </a:moveTo>
                <a:lnTo>
                  <a:pt x="27447" y="65433"/>
                </a:lnTo>
                <a:lnTo>
                  <a:pt x="29487" y="67378"/>
                </a:lnTo>
                <a:lnTo>
                  <a:pt x="31412" y="69483"/>
                </a:lnTo>
                <a:lnTo>
                  <a:pt x="34695" y="69781"/>
                </a:lnTo>
                <a:lnTo>
                  <a:pt x="40805" y="66306"/>
                </a:lnTo>
                <a:lnTo>
                  <a:pt x="41078" y="65433"/>
                </a:lnTo>
                <a:close/>
              </a:path>
              <a:path w="106045" h="179705">
                <a:moveTo>
                  <a:pt x="61957" y="43103"/>
                </a:moveTo>
                <a:lnTo>
                  <a:pt x="57023" y="43103"/>
                </a:lnTo>
                <a:lnTo>
                  <a:pt x="59995" y="43738"/>
                </a:lnTo>
                <a:lnTo>
                  <a:pt x="61468" y="43599"/>
                </a:lnTo>
                <a:lnTo>
                  <a:pt x="61957" y="43103"/>
                </a:lnTo>
                <a:close/>
              </a:path>
              <a:path w="106045" h="179705">
                <a:moveTo>
                  <a:pt x="60884" y="30695"/>
                </a:moveTo>
                <a:lnTo>
                  <a:pt x="1930" y="30695"/>
                </a:lnTo>
                <a:lnTo>
                  <a:pt x="2985" y="31813"/>
                </a:lnTo>
                <a:lnTo>
                  <a:pt x="4597" y="34137"/>
                </a:lnTo>
                <a:lnTo>
                  <a:pt x="5225" y="37388"/>
                </a:lnTo>
                <a:lnTo>
                  <a:pt x="5309" y="42684"/>
                </a:lnTo>
                <a:lnTo>
                  <a:pt x="5880" y="43103"/>
                </a:lnTo>
                <a:lnTo>
                  <a:pt x="7645" y="43459"/>
                </a:lnTo>
                <a:lnTo>
                  <a:pt x="12865" y="43319"/>
                </a:lnTo>
                <a:lnTo>
                  <a:pt x="56193" y="43319"/>
                </a:lnTo>
                <a:lnTo>
                  <a:pt x="57023" y="43103"/>
                </a:lnTo>
                <a:lnTo>
                  <a:pt x="61957" y="43103"/>
                </a:lnTo>
                <a:lnTo>
                  <a:pt x="65430" y="39585"/>
                </a:lnTo>
                <a:lnTo>
                  <a:pt x="65697" y="37388"/>
                </a:lnTo>
                <a:lnTo>
                  <a:pt x="64211" y="35763"/>
                </a:lnTo>
                <a:lnTo>
                  <a:pt x="63373" y="33439"/>
                </a:lnTo>
                <a:lnTo>
                  <a:pt x="61049" y="31813"/>
                </a:lnTo>
                <a:lnTo>
                  <a:pt x="60884" y="30695"/>
                </a:lnTo>
                <a:close/>
              </a:path>
              <a:path w="106045" h="179705">
                <a:moveTo>
                  <a:pt x="13843" y="13055"/>
                </a:moveTo>
                <a:lnTo>
                  <a:pt x="13487" y="14325"/>
                </a:lnTo>
                <a:lnTo>
                  <a:pt x="12217" y="16090"/>
                </a:lnTo>
                <a:lnTo>
                  <a:pt x="5372" y="20955"/>
                </a:lnTo>
                <a:lnTo>
                  <a:pt x="5372" y="22364"/>
                </a:lnTo>
                <a:lnTo>
                  <a:pt x="5880" y="24269"/>
                </a:lnTo>
                <a:lnTo>
                  <a:pt x="4255" y="24485"/>
                </a:lnTo>
                <a:lnTo>
                  <a:pt x="2350" y="25044"/>
                </a:lnTo>
                <a:lnTo>
                  <a:pt x="1156" y="26111"/>
                </a:lnTo>
                <a:lnTo>
                  <a:pt x="660" y="27584"/>
                </a:lnTo>
                <a:lnTo>
                  <a:pt x="89" y="27660"/>
                </a:lnTo>
                <a:lnTo>
                  <a:pt x="0" y="29921"/>
                </a:lnTo>
                <a:lnTo>
                  <a:pt x="368" y="31115"/>
                </a:lnTo>
                <a:lnTo>
                  <a:pt x="1930" y="30695"/>
                </a:lnTo>
                <a:lnTo>
                  <a:pt x="60884" y="30695"/>
                </a:lnTo>
                <a:lnTo>
                  <a:pt x="60770" y="29921"/>
                </a:lnTo>
                <a:lnTo>
                  <a:pt x="59423" y="27584"/>
                </a:lnTo>
                <a:lnTo>
                  <a:pt x="57818" y="25895"/>
                </a:lnTo>
                <a:lnTo>
                  <a:pt x="47498" y="25895"/>
                </a:lnTo>
                <a:lnTo>
                  <a:pt x="42431" y="24841"/>
                </a:lnTo>
                <a:lnTo>
                  <a:pt x="38608" y="20815"/>
                </a:lnTo>
                <a:lnTo>
                  <a:pt x="38377" y="19824"/>
                </a:lnTo>
                <a:lnTo>
                  <a:pt x="15253" y="19824"/>
                </a:lnTo>
                <a:lnTo>
                  <a:pt x="13843" y="13055"/>
                </a:lnTo>
                <a:close/>
              </a:path>
              <a:path w="106045" h="179705">
                <a:moveTo>
                  <a:pt x="52794" y="24549"/>
                </a:moveTo>
                <a:lnTo>
                  <a:pt x="47498" y="25895"/>
                </a:lnTo>
                <a:lnTo>
                  <a:pt x="57818" y="25895"/>
                </a:lnTo>
                <a:lnTo>
                  <a:pt x="56744" y="24765"/>
                </a:lnTo>
                <a:lnTo>
                  <a:pt x="52794" y="24549"/>
                </a:lnTo>
                <a:close/>
              </a:path>
              <a:path w="106045" h="179705">
                <a:moveTo>
                  <a:pt x="22238" y="0"/>
                </a:moveTo>
                <a:lnTo>
                  <a:pt x="20130" y="2197"/>
                </a:lnTo>
                <a:lnTo>
                  <a:pt x="19710" y="5156"/>
                </a:lnTo>
                <a:lnTo>
                  <a:pt x="20206" y="9740"/>
                </a:lnTo>
                <a:lnTo>
                  <a:pt x="21958" y="14046"/>
                </a:lnTo>
                <a:lnTo>
                  <a:pt x="21603" y="17856"/>
                </a:lnTo>
                <a:lnTo>
                  <a:pt x="20472" y="18630"/>
                </a:lnTo>
                <a:lnTo>
                  <a:pt x="15253" y="19824"/>
                </a:lnTo>
                <a:lnTo>
                  <a:pt x="38377" y="19824"/>
                </a:lnTo>
                <a:lnTo>
                  <a:pt x="38113" y="18694"/>
                </a:lnTo>
                <a:lnTo>
                  <a:pt x="38964" y="15443"/>
                </a:lnTo>
                <a:lnTo>
                  <a:pt x="37554" y="12979"/>
                </a:lnTo>
                <a:lnTo>
                  <a:pt x="35014" y="10375"/>
                </a:lnTo>
                <a:lnTo>
                  <a:pt x="30645" y="5435"/>
                </a:lnTo>
                <a:lnTo>
                  <a:pt x="27534" y="1130"/>
                </a:lnTo>
                <a:lnTo>
                  <a:pt x="27534" y="495"/>
                </a:lnTo>
                <a:lnTo>
                  <a:pt x="22238" y="0"/>
                </a:lnTo>
                <a:close/>
              </a:path>
            </a:pathLst>
          </a:custGeom>
          <a:solidFill>
            <a:srgbClr val="231F20"/>
          </a:solidFill>
        </p:spPr>
        <p:txBody>
          <a:bodyPr wrap="square" lIns="0" tIns="0" rIns="0" bIns="0" rtlCol="0"/>
          <a:lstStyle/>
          <a:p>
            <a:endParaRPr/>
          </a:p>
        </p:txBody>
      </p:sp>
      <p:sp>
        <p:nvSpPr>
          <p:cNvPr id="24" name="object 24"/>
          <p:cNvSpPr/>
          <p:nvPr/>
        </p:nvSpPr>
        <p:spPr>
          <a:xfrm>
            <a:off x="838574" y="2886510"/>
            <a:ext cx="447675" cy="0"/>
          </a:xfrm>
          <a:custGeom>
            <a:avLst/>
            <a:gdLst/>
            <a:ahLst/>
            <a:cxnLst/>
            <a:rect l="l" t="t" r="r" b="b"/>
            <a:pathLst>
              <a:path w="447675">
                <a:moveTo>
                  <a:pt x="447509" y="0"/>
                </a:moveTo>
                <a:lnTo>
                  <a:pt x="0" y="0"/>
                </a:lnTo>
              </a:path>
            </a:pathLst>
          </a:custGeom>
          <a:ln w="3175">
            <a:solidFill>
              <a:srgbClr val="FFFFFF"/>
            </a:solidFill>
          </a:ln>
        </p:spPr>
        <p:txBody>
          <a:bodyPr wrap="square" lIns="0" tIns="0" rIns="0" bIns="0" rtlCol="0"/>
          <a:lstStyle/>
          <a:p>
            <a:endParaRPr/>
          </a:p>
        </p:txBody>
      </p:sp>
      <p:sp>
        <p:nvSpPr>
          <p:cNvPr id="25" name="object 25"/>
          <p:cNvSpPr/>
          <p:nvPr/>
        </p:nvSpPr>
        <p:spPr>
          <a:xfrm>
            <a:off x="1276013" y="2876438"/>
            <a:ext cx="20320" cy="20320"/>
          </a:xfrm>
          <a:custGeom>
            <a:avLst/>
            <a:gdLst/>
            <a:ahLst/>
            <a:cxnLst/>
            <a:rect l="l" t="t" r="r" b="b"/>
            <a:pathLst>
              <a:path w="20319"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26" name="object 26"/>
          <p:cNvSpPr/>
          <p:nvPr/>
        </p:nvSpPr>
        <p:spPr>
          <a:xfrm>
            <a:off x="772901" y="3016596"/>
            <a:ext cx="408940" cy="0"/>
          </a:xfrm>
          <a:custGeom>
            <a:avLst/>
            <a:gdLst/>
            <a:ahLst/>
            <a:cxnLst/>
            <a:rect l="l" t="t" r="r" b="b"/>
            <a:pathLst>
              <a:path w="408940">
                <a:moveTo>
                  <a:pt x="408622" y="0"/>
                </a:moveTo>
                <a:lnTo>
                  <a:pt x="0" y="0"/>
                </a:lnTo>
              </a:path>
            </a:pathLst>
          </a:custGeom>
          <a:ln w="3175">
            <a:solidFill>
              <a:srgbClr val="FFFFFF"/>
            </a:solidFill>
          </a:ln>
        </p:spPr>
        <p:txBody>
          <a:bodyPr wrap="square" lIns="0" tIns="0" rIns="0" bIns="0" rtlCol="0"/>
          <a:lstStyle/>
          <a:p>
            <a:endParaRPr/>
          </a:p>
        </p:txBody>
      </p:sp>
      <p:sp>
        <p:nvSpPr>
          <p:cNvPr id="27" name="object 27"/>
          <p:cNvSpPr/>
          <p:nvPr/>
        </p:nvSpPr>
        <p:spPr>
          <a:xfrm>
            <a:off x="1171453" y="3006526"/>
            <a:ext cx="20320" cy="20320"/>
          </a:xfrm>
          <a:custGeom>
            <a:avLst/>
            <a:gdLst/>
            <a:ahLst/>
            <a:cxnLst/>
            <a:rect l="l" t="t" r="r" b="b"/>
            <a:pathLst>
              <a:path w="20319"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28" name="object 28"/>
          <p:cNvSpPr/>
          <p:nvPr/>
        </p:nvSpPr>
        <p:spPr>
          <a:xfrm>
            <a:off x="1469994" y="2978536"/>
            <a:ext cx="408940" cy="0"/>
          </a:xfrm>
          <a:custGeom>
            <a:avLst/>
            <a:gdLst/>
            <a:ahLst/>
            <a:cxnLst/>
            <a:rect l="l" t="t" r="r" b="b"/>
            <a:pathLst>
              <a:path w="408939">
                <a:moveTo>
                  <a:pt x="0" y="0"/>
                </a:moveTo>
                <a:lnTo>
                  <a:pt x="408622" y="0"/>
                </a:lnTo>
              </a:path>
            </a:pathLst>
          </a:custGeom>
          <a:ln w="3175">
            <a:solidFill>
              <a:srgbClr val="FFFFFF"/>
            </a:solidFill>
          </a:ln>
        </p:spPr>
        <p:txBody>
          <a:bodyPr wrap="square" lIns="0" tIns="0" rIns="0" bIns="0" rtlCol="0"/>
          <a:lstStyle/>
          <a:p>
            <a:endParaRPr/>
          </a:p>
        </p:txBody>
      </p:sp>
      <p:sp>
        <p:nvSpPr>
          <p:cNvPr id="29" name="object 29"/>
          <p:cNvSpPr/>
          <p:nvPr/>
        </p:nvSpPr>
        <p:spPr>
          <a:xfrm>
            <a:off x="1459923" y="2968466"/>
            <a:ext cx="20320" cy="20320"/>
          </a:xfrm>
          <a:custGeom>
            <a:avLst/>
            <a:gdLst/>
            <a:ahLst/>
            <a:cxnLst/>
            <a:rect l="l" t="t" r="r" b="b"/>
            <a:pathLst>
              <a:path w="20319"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30" name="object 30"/>
          <p:cNvSpPr/>
          <p:nvPr/>
        </p:nvSpPr>
        <p:spPr>
          <a:xfrm>
            <a:off x="1847687" y="3777455"/>
            <a:ext cx="408940" cy="0"/>
          </a:xfrm>
          <a:custGeom>
            <a:avLst/>
            <a:gdLst/>
            <a:ahLst/>
            <a:cxnLst/>
            <a:rect l="l" t="t" r="r" b="b"/>
            <a:pathLst>
              <a:path w="408939">
                <a:moveTo>
                  <a:pt x="0" y="0"/>
                </a:moveTo>
                <a:lnTo>
                  <a:pt x="408622" y="0"/>
                </a:lnTo>
              </a:path>
            </a:pathLst>
          </a:custGeom>
          <a:ln w="3175">
            <a:solidFill>
              <a:srgbClr val="FFFFFF"/>
            </a:solidFill>
          </a:ln>
        </p:spPr>
        <p:txBody>
          <a:bodyPr wrap="square" lIns="0" tIns="0" rIns="0" bIns="0" rtlCol="0"/>
          <a:lstStyle/>
          <a:p>
            <a:endParaRPr/>
          </a:p>
        </p:txBody>
      </p:sp>
      <p:sp>
        <p:nvSpPr>
          <p:cNvPr id="31" name="object 31"/>
          <p:cNvSpPr/>
          <p:nvPr/>
        </p:nvSpPr>
        <p:spPr>
          <a:xfrm>
            <a:off x="1837616" y="3767385"/>
            <a:ext cx="20320" cy="20320"/>
          </a:xfrm>
          <a:custGeom>
            <a:avLst/>
            <a:gdLst/>
            <a:ahLst/>
            <a:cxnLst/>
            <a:rect l="l" t="t" r="r" b="b"/>
            <a:pathLst>
              <a:path w="20319" h="20320">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32" name="object 32"/>
          <p:cNvSpPr/>
          <p:nvPr/>
        </p:nvSpPr>
        <p:spPr>
          <a:xfrm>
            <a:off x="1769408" y="3870612"/>
            <a:ext cx="408940" cy="0"/>
          </a:xfrm>
          <a:custGeom>
            <a:avLst/>
            <a:gdLst/>
            <a:ahLst/>
            <a:cxnLst/>
            <a:rect l="l" t="t" r="r" b="b"/>
            <a:pathLst>
              <a:path w="408939">
                <a:moveTo>
                  <a:pt x="0" y="0"/>
                </a:moveTo>
                <a:lnTo>
                  <a:pt x="408622" y="0"/>
                </a:lnTo>
              </a:path>
            </a:pathLst>
          </a:custGeom>
          <a:ln w="3175">
            <a:solidFill>
              <a:srgbClr val="FFFFFF"/>
            </a:solidFill>
          </a:ln>
        </p:spPr>
        <p:txBody>
          <a:bodyPr wrap="square" lIns="0" tIns="0" rIns="0" bIns="0" rtlCol="0"/>
          <a:lstStyle/>
          <a:p>
            <a:endParaRPr/>
          </a:p>
        </p:txBody>
      </p:sp>
      <p:sp>
        <p:nvSpPr>
          <p:cNvPr id="33" name="object 33"/>
          <p:cNvSpPr/>
          <p:nvPr/>
        </p:nvSpPr>
        <p:spPr>
          <a:xfrm>
            <a:off x="1759337" y="3860542"/>
            <a:ext cx="20320" cy="20320"/>
          </a:xfrm>
          <a:custGeom>
            <a:avLst/>
            <a:gdLst/>
            <a:ahLst/>
            <a:cxnLst/>
            <a:rect l="l" t="t" r="r" b="b"/>
            <a:pathLst>
              <a:path w="20319" h="20320">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34" name="object 34"/>
          <p:cNvSpPr/>
          <p:nvPr/>
        </p:nvSpPr>
        <p:spPr>
          <a:xfrm>
            <a:off x="1621071" y="3962693"/>
            <a:ext cx="408940" cy="0"/>
          </a:xfrm>
          <a:custGeom>
            <a:avLst/>
            <a:gdLst/>
            <a:ahLst/>
            <a:cxnLst/>
            <a:rect l="l" t="t" r="r" b="b"/>
            <a:pathLst>
              <a:path w="408939">
                <a:moveTo>
                  <a:pt x="0" y="0"/>
                </a:moveTo>
                <a:lnTo>
                  <a:pt x="408622" y="0"/>
                </a:lnTo>
              </a:path>
            </a:pathLst>
          </a:custGeom>
          <a:ln w="3175">
            <a:solidFill>
              <a:srgbClr val="FFFFFF"/>
            </a:solidFill>
          </a:ln>
        </p:spPr>
        <p:txBody>
          <a:bodyPr wrap="square" lIns="0" tIns="0" rIns="0" bIns="0" rtlCol="0"/>
          <a:lstStyle/>
          <a:p>
            <a:endParaRPr/>
          </a:p>
        </p:txBody>
      </p:sp>
      <p:sp>
        <p:nvSpPr>
          <p:cNvPr id="35" name="object 35"/>
          <p:cNvSpPr/>
          <p:nvPr/>
        </p:nvSpPr>
        <p:spPr>
          <a:xfrm>
            <a:off x="1611000" y="3952623"/>
            <a:ext cx="20320" cy="20320"/>
          </a:xfrm>
          <a:custGeom>
            <a:avLst/>
            <a:gdLst/>
            <a:ahLst/>
            <a:cxnLst/>
            <a:rect l="l" t="t" r="r" b="b"/>
            <a:pathLst>
              <a:path w="20319" h="20320">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36" name="object 36"/>
          <p:cNvSpPr/>
          <p:nvPr/>
        </p:nvSpPr>
        <p:spPr>
          <a:xfrm>
            <a:off x="2922672" y="1589205"/>
            <a:ext cx="0" cy="743585"/>
          </a:xfrm>
          <a:custGeom>
            <a:avLst/>
            <a:gdLst/>
            <a:ahLst/>
            <a:cxnLst/>
            <a:rect l="l" t="t" r="r" b="b"/>
            <a:pathLst>
              <a:path h="743585">
                <a:moveTo>
                  <a:pt x="0" y="743292"/>
                </a:moveTo>
                <a:lnTo>
                  <a:pt x="0" y="0"/>
                </a:lnTo>
              </a:path>
            </a:pathLst>
          </a:custGeom>
          <a:ln w="3175">
            <a:solidFill>
              <a:srgbClr val="FFFFFF"/>
            </a:solidFill>
          </a:ln>
        </p:spPr>
        <p:txBody>
          <a:bodyPr wrap="square" lIns="0" tIns="0" rIns="0" bIns="0" rtlCol="0"/>
          <a:lstStyle/>
          <a:p>
            <a:endParaRPr/>
          </a:p>
        </p:txBody>
      </p:sp>
      <p:sp>
        <p:nvSpPr>
          <p:cNvPr id="37" name="object 37"/>
          <p:cNvSpPr/>
          <p:nvPr/>
        </p:nvSpPr>
        <p:spPr>
          <a:xfrm>
            <a:off x="2912602" y="2322427"/>
            <a:ext cx="20320" cy="20320"/>
          </a:xfrm>
          <a:custGeom>
            <a:avLst/>
            <a:gdLst/>
            <a:ahLst/>
            <a:cxnLst/>
            <a:rect l="l" t="t" r="r" b="b"/>
            <a:pathLst>
              <a:path w="20319"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38" name="object 38"/>
          <p:cNvSpPr/>
          <p:nvPr/>
        </p:nvSpPr>
        <p:spPr>
          <a:xfrm>
            <a:off x="3557739" y="1652517"/>
            <a:ext cx="0" cy="698500"/>
          </a:xfrm>
          <a:custGeom>
            <a:avLst/>
            <a:gdLst/>
            <a:ahLst/>
            <a:cxnLst/>
            <a:rect l="l" t="t" r="r" b="b"/>
            <a:pathLst>
              <a:path h="698500">
                <a:moveTo>
                  <a:pt x="0" y="697966"/>
                </a:moveTo>
                <a:lnTo>
                  <a:pt x="0" y="0"/>
                </a:lnTo>
              </a:path>
            </a:pathLst>
          </a:custGeom>
          <a:ln w="3175">
            <a:solidFill>
              <a:srgbClr val="FFFFFF"/>
            </a:solidFill>
          </a:ln>
        </p:spPr>
        <p:txBody>
          <a:bodyPr wrap="square" lIns="0" tIns="0" rIns="0" bIns="0" rtlCol="0"/>
          <a:lstStyle/>
          <a:p>
            <a:endParaRPr/>
          </a:p>
        </p:txBody>
      </p:sp>
      <p:sp>
        <p:nvSpPr>
          <p:cNvPr id="39" name="object 39"/>
          <p:cNvSpPr/>
          <p:nvPr/>
        </p:nvSpPr>
        <p:spPr>
          <a:xfrm>
            <a:off x="3547669" y="2340413"/>
            <a:ext cx="20320" cy="20320"/>
          </a:xfrm>
          <a:custGeom>
            <a:avLst/>
            <a:gdLst/>
            <a:ahLst/>
            <a:cxnLst/>
            <a:rect l="l" t="t" r="r" b="b"/>
            <a:pathLst>
              <a:path w="20320"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40" name="object 40"/>
          <p:cNvSpPr/>
          <p:nvPr/>
        </p:nvSpPr>
        <p:spPr>
          <a:xfrm>
            <a:off x="3289028" y="1655307"/>
            <a:ext cx="0" cy="895985"/>
          </a:xfrm>
          <a:custGeom>
            <a:avLst/>
            <a:gdLst/>
            <a:ahLst/>
            <a:cxnLst/>
            <a:rect l="l" t="t" r="r" b="b"/>
            <a:pathLst>
              <a:path h="895985">
                <a:moveTo>
                  <a:pt x="0" y="895413"/>
                </a:moveTo>
                <a:lnTo>
                  <a:pt x="0" y="0"/>
                </a:lnTo>
              </a:path>
            </a:pathLst>
          </a:custGeom>
          <a:ln w="3175">
            <a:solidFill>
              <a:srgbClr val="FFFFFF"/>
            </a:solidFill>
          </a:ln>
        </p:spPr>
        <p:txBody>
          <a:bodyPr wrap="square" lIns="0" tIns="0" rIns="0" bIns="0" rtlCol="0"/>
          <a:lstStyle/>
          <a:p>
            <a:endParaRPr/>
          </a:p>
        </p:txBody>
      </p:sp>
      <p:sp>
        <p:nvSpPr>
          <p:cNvPr id="41" name="object 41"/>
          <p:cNvSpPr/>
          <p:nvPr/>
        </p:nvSpPr>
        <p:spPr>
          <a:xfrm>
            <a:off x="3278958" y="2540650"/>
            <a:ext cx="20320" cy="20320"/>
          </a:xfrm>
          <a:custGeom>
            <a:avLst/>
            <a:gdLst/>
            <a:ahLst/>
            <a:cxnLst/>
            <a:rect l="l" t="t" r="r" b="b"/>
            <a:pathLst>
              <a:path w="20320"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42" name="object 42"/>
          <p:cNvSpPr/>
          <p:nvPr/>
        </p:nvSpPr>
        <p:spPr>
          <a:xfrm>
            <a:off x="2878509" y="1972918"/>
            <a:ext cx="0" cy="641350"/>
          </a:xfrm>
          <a:custGeom>
            <a:avLst/>
            <a:gdLst/>
            <a:ahLst/>
            <a:cxnLst/>
            <a:rect l="l" t="t" r="r" b="b"/>
            <a:pathLst>
              <a:path h="641350">
                <a:moveTo>
                  <a:pt x="0" y="640994"/>
                </a:moveTo>
                <a:lnTo>
                  <a:pt x="0" y="0"/>
                </a:lnTo>
              </a:path>
            </a:pathLst>
          </a:custGeom>
          <a:ln w="3175">
            <a:solidFill>
              <a:srgbClr val="FFFFFF"/>
            </a:solidFill>
          </a:ln>
        </p:spPr>
        <p:txBody>
          <a:bodyPr wrap="square" lIns="0" tIns="0" rIns="0" bIns="0" rtlCol="0"/>
          <a:lstStyle/>
          <a:p>
            <a:endParaRPr/>
          </a:p>
        </p:txBody>
      </p:sp>
      <p:sp>
        <p:nvSpPr>
          <p:cNvPr id="43" name="object 43"/>
          <p:cNvSpPr/>
          <p:nvPr/>
        </p:nvSpPr>
        <p:spPr>
          <a:xfrm>
            <a:off x="2868439" y="2603841"/>
            <a:ext cx="20320" cy="20320"/>
          </a:xfrm>
          <a:custGeom>
            <a:avLst/>
            <a:gdLst/>
            <a:ahLst/>
            <a:cxnLst/>
            <a:rect l="l" t="t" r="r" b="b"/>
            <a:pathLst>
              <a:path w="20319"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44" name="object 44"/>
          <p:cNvSpPr/>
          <p:nvPr/>
        </p:nvSpPr>
        <p:spPr>
          <a:xfrm>
            <a:off x="2350565" y="2685971"/>
            <a:ext cx="408940" cy="0"/>
          </a:xfrm>
          <a:custGeom>
            <a:avLst/>
            <a:gdLst/>
            <a:ahLst/>
            <a:cxnLst/>
            <a:rect l="l" t="t" r="r" b="b"/>
            <a:pathLst>
              <a:path w="408939">
                <a:moveTo>
                  <a:pt x="408622" y="0"/>
                </a:moveTo>
                <a:lnTo>
                  <a:pt x="0" y="0"/>
                </a:lnTo>
              </a:path>
            </a:pathLst>
          </a:custGeom>
          <a:ln w="3175">
            <a:solidFill>
              <a:srgbClr val="FFFFFF"/>
            </a:solidFill>
          </a:ln>
        </p:spPr>
        <p:txBody>
          <a:bodyPr wrap="square" lIns="0" tIns="0" rIns="0" bIns="0" rtlCol="0"/>
          <a:lstStyle/>
          <a:p>
            <a:endParaRPr/>
          </a:p>
        </p:txBody>
      </p:sp>
      <p:sp>
        <p:nvSpPr>
          <p:cNvPr id="45" name="object 45"/>
          <p:cNvSpPr/>
          <p:nvPr/>
        </p:nvSpPr>
        <p:spPr>
          <a:xfrm>
            <a:off x="2749116" y="2675898"/>
            <a:ext cx="20320" cy="20320"/>
          </a:xfrm>
          <a:custGeom>
            <a:avLst/>
            <a:gdLst/>
            <a:ahLst/>
            <a:cxnLst/>
            <a:rect l="l" t="t" r="r" b="b"/>
            <a:pathLst>
              <a:path w="20319"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46" name="object 46"/>
          <p:cNvSpPr/>
          <p:nvPr/>
        </p:nvSpPr>
        <p:spPr>
          <a:xfrm>
            <a:off x="2102343" y="2759123"/>
            <a:ext cx="573405" cy="0"/>
          </a:xfrm>
          <a:custGeom>
            <a:avLst/>
            <a:gdLst/>
            <a:ahLst/>
            <a:cxnLst/>
            <a:rect l="l" t="t" r="r" b="b"/>
            <a:pathLst>
              <a:path w="573405">
                <a:moveTo>
                  <a:pt x="573392" y="0"/>
                </a:moveTo>
                <a:lnTo>
                  <a:pt x="0" y="0"/>
                </a:lnTo>
              </a:path>
            </a:pathLst>
          </a:custGeom>
          <a:ln w="3175">
            <a:solidFill>
              <a:srgbClr val="FFFFFF"/>
            </a:solidFill>
          </a:ln>
        </p:spPr>
        <p:txBody>
          <a:bodyPr wrap="square" lIns="0" tIns="0" rIns="0" bIns="0" rtlCol="0"/>
          <a:lstStyle/>
          <a:p>
            <a:endParaRPr/>
          </a:p>
        </p:txBody>
      </p:sp>
      <p:sp>
        <p:nvSpPr>
          <p:cNvPr id="47" name="object 47"/>
          <p:cNvSpPr/>
          <p:nvPr/>
        </p:nvSpPr>
        <p:spPr>
          <a:xfrm>
            <a:off x="2665665" y="2749050"/>
            <a:ext cx="20320" cy="20320"/>
          </a:xfrm>
          <a:custGeom>
            <a:avLst/>
            <a:gdLst/>
            <a:ahLst/>
            <a:cxnLst/>
            <a:rect l="l" t="t" r="r" b="b"/>
            <a:pathLst>
              <a:path w="20319"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48" name="object 48"/>
          <p:cNvSpPr/>
          <p:nvPr/>
        </p:nvSpPr>
        <p:spPr>
          <a:xfrm>
            <a:off x="4449908" y="2820550"/>
            <a:ext cx="677545" cy="0"/>
          </a:xfrm>
          <a:custGeom>
            <a:avLst/>
            <a:gdLst/>
            <a:ahLst/>
            <a:cxnLst/>
            <a:rect l="l" t="t" r="r" b="b"/>
            <a:pathLst>
              <a:path w="677545">
                <a:moveTo>
                  <a:pt x="0" y="0"/>
                </a:moveTo>
                <a:lnTo>
                  <a:pt x="676973" y="0"/>
                </a:lnTo>
              </a:path>
            </a:pathLst>
          </a:custGeom>
          <a:ln w="3175">
            <a:solidFill>
              <a:srgbClr val="FFFFFF"/>
            </a:solidFill>
          </a:ln>
        </p:spPr>
        <p:txBody>
          <a:bodyPr wrap="square" lIns="0" tIns="0" rIns="0" bIns="0" rtlCol="0"/>
          <a:lstStyle/>
          <a:p>
            <a:endParaRPr/>
          </a:p>
        </p:txBody>
      </p:sp>
      <p:sp>
        <p:nvSpPr>
          <p:cNvPr id="49" name="object 49"/>
          <p:cNvSpPr/>
          <p:nvPr/>
        </p:nvSpPr>
        <p:spPr>
          <a:xfrm>
            <a:off x="4439837" y="2810480"/>
            <a:ext cx="20320" cy="20320"/>
          </a:xfrm>
          <a:custGeom>
            <a:avLst/>
            <a:gdLst/>
            <a:ahLst/>
            <a:cxnLst/>
            <a:rect l="l" t="t" r="r" b="b"/>
            <a:pathLst>
              <a:path w="20320"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50" name="object 50"/>
          <p:cNvSpPr/>
          <p:nvPr/>
        </p:nvSpPr>
        <p:spPr>
          <a:xfrm>
            <a:off x="2490049" y="2465976"/>
            <a:ext cx="414020" cy="189230"/>
          </a:xfrm>
          <a:custGeom>
            <a:avLst/>
            <a:gdLst/>
            <a:ahLst/>
            <a:cxnLst/>
            <a:rect l="l" t="t" r="r" b="b"/>
            <a:pathLst>
              <a:path w="414019" h="189230">
                <a:moveTo>
                  <a:pt x="0" y="0"/>
                </a:moveTo>
                <a:lnTo>
                  <a:pt x="74142" y="0"/>
                </a:lnTo>
                <a:lnTo>
                  <a:pt x="413715" y="188772"/>
                </a:lnTo>
              </a:path>
            </a:pathLst>
          </a:custGeom>
          <a:ln w="3175">
            <a:solidFill>
              <a:srgbClr val="FFFFFF"/>
            </a:solidFill>
          </a:ln>
        </p:spPr>
        <p:txBody>
          <a:bodyPr wrap="square" lIns="0" tIns="0" rIns="0" bIns="0" rtlCol="0"/>
          <a:lstStyle/>
          <a:p>
            <a:endParaRPr/>
          </a:p>
        </p:txBody>
      </p:sp>
      <p:sp>
        <p:nvSpPr>
          <p:cNvPr id="51" name="object 51"/>
          <p:cNvSpPr/>
          <p:nvPr/>
        </p:nvSpPr>
        <p:spPr>
          <a:xfrm>
            <a:off x="2270625" y="2545400"/>
            <a:ext cx="629920" cy="131445"/>
          </a:xfrm>
          <a:custGeom>
            <a:avLst/>
            <a:gdLst/>
            <a:ahLst/>
            <a:cxnLst/>
            <a:rect l="l" t="t" r="r" b="b"/>
            <a:pathLst>
              <a:path w="629919" h="131444">
                <a:moveTo>
                  <a:pt x="0" y="0"/>
                </a:moveTo>
                <a:lnTo>
                  <a:pt x="164096" y="0"/>
                </a:lnTo>
                <a:lnTo>
                  <a:pt x="629742" y="131114"/>
                </a:lnTo>
              </a:path>
            </a:pathLst>
          </a:custGeom>
          <a:ln w="3175">
            <a:solidFill>
              <a:srgbClr val="FFFFFF"/>
            </a:solidFill>
          </a:ln>
        </p:spPr>
        <p:txBody>
          <a:bodyPr wrap="square" lIns="0" tIns="0" rIns="0" bIns="0" rtlCol="0"/>
          <a:lstStyle/>
          <a:p>
            <a:endParaRPr/>
          </a:p>
        </p:txBody>
      </p:sp>
      <p:sp>
        <p:nvSpPr>
          <p:cNvPr id="52" name="object 52"/>
          <p:cNvSpPr/>
          <p:nvPr/>
        </p:nvSpPr>
        <p:spPr>
          <a:xfrm>
            <a:off x="2894289" y="2645996"/>
            <a:ext cx="20320" cy="20320"/>
          </a:xfrm>
          <a:custGeom>
            <a:avLst/>
            <a:gdLst/>
            <a:ahLst/>
            <a:cxnLst/>
            <a:rect l="l" t="t" r="r" b="b"/>
            <a:pathLst>
              <a:path w="20319"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53" name="object 53"/>
          <p:cNvSpPr/>
          <p:nvPr/>
        </p:nvSpPr>
        <p:spPr>
          <a:xfrm>
            <a:off x="2887764" y="2665999"/>
            <a:ext cx="20320" cy="20320"/>
          </a:xfrm>
          <a:custGeom>
            <a:avLst/>
            <a:gdLst/>
            <a:ahLst/>
            <a:cxnLst/>
            <a:rect l="l" t="t" r="r" b="b"/>
            <a:pathLst>
              <a:path w="20319" h="20319">
                <a:moveTo>
                  <a:pt x="15633" y="0"/>
                </a:moveTo>
                <a:lnTo>
                  <a:pt x="4508" y="0"/>
                </a:lnTo>
                <a:lnTo>
                  <a:pt x="0" y="4508"/>
                </a:lnTo>
                <a:lnTo>
                  <a:pt x="0" y="15633"/>
                </a:lnTo>
                <a:lnTo>
                  <a:pt x="4508" y="20142"/>
                </a:lnTo>
                <a:lnTo>
                  <a:pt x="15633" y="20142"/>
                </a:lnTo>
                <a:lnTo>
                  <a:pt x="20142" y="15633"/>
                </a:lnTo>
                <a:lnTo>
                  <a:pt x="20142" y="4508"/>
                </a:lnTo>
                <a:lnTo>
                  <a:pt x="15633" y="0"/>
                </a:lnTo>
                <a:close/>
              </a:path>
            </a:pathLst>
          </a:custGeom>
          <a:solidFill>
            <a:srgbClr val="FFFFFF"/>
          </a:solidFill>
        </p:spPr>
        <p:txBody>
          <a:bodyPr wrap="square" lIns="0" tIns="0" rIns="0" bIns="0" rtlCol="0"/>
          <a:lstStyle/>
          <a:p>
            <a:endParaRPr/>
          </a:p>
        </p:txBody>
      </p:sp>
      <p:sp>
        <p:nvSpPr>
          <p:cNvPr id="54" name="object 54"/>
          <p:cNvSpPr txBox="1"/>
          <p:nvPr/>
        </p:nvSpPr>
        <p:spPr>
          <a:xfrm>
            <a:off x="5803570" y="267360"/>
            <a:ext cx="1661160" cy="765810"/>
          </a:xfrm>
          <a:prstGeom prst="rect">
            <a:avLst/>
          </a:prstGeom>
        </p:spPr>
        <p:txBody>
          <a:bodyPr vert="horz" wrap="square" lIns="0" tIns="0" rIns="0" bIns="0" rtlCol="0">
            <a:spAutoFit/>
          </a:bodyPr>
          <a:lstStyle/>
          <a:p>
            <a:pPr marL="12700">
              <a:lnSpc>
                <a:spcPts val="950"/>
              </a:lnSpc>
            </a:pPr>
            <a:r>
              <a:rPr sz="800" b="1" spc="-5" dirty="0">
                <a:solidFill>
                  <a:srgbClr val="FFFFFF"/>
                </a:solidFill>
                <a:latin typeface="Calibri"/>
                <a:cs typeface="Calibri"/>
              </a:rPr>
              <a:t>I</a:t>
            </a:r>
            <a:r>
              <a:rPr sz="800" b="1" spc="-65" dirty="0">
                <a:solidFill>
                  <a:srgbClr val="FFFFFF"/>
                </a:solidFill>
                <a:latin typeface="Calibri"/>
                <a:cs typeface="Calibri"/>
              </a:rPr>
              <a:t>T</a:t>
            </a:r>
            <a:r>
              <a:rPr sz="800" b="1" spc="5" dirty="0">
                <a:solidFill>
                  <a:srgbClr val="FFFFFF"/>
                </a:solidFill>
                <a:latin typeface="Calibri"/>
                <a:cs typeface="Calibri"/>
              </a:rPr>
              <a:t>ALIA</a:t>
            </a:r>
            <a:r>
              <a:rPr sz="800" b="1" dirty="0">
                <a:solidFill>
                  <a:srgbClr val="FFFFFF"/>
                </a:solidFill>
                <a:latin typeface="Calibri"/>
                <a:cs typeface="Calibri"/>
              </a:rPr>
              <a:t>  </a:t>
            </a:r>
            <a:r>
              <a:rPr sz="800" b="1" spc="-85" dirty="0">
                <a:solidFill>
                  <a:srgbClr val="FFFFFF"/>
                </a:solidFill>
                <a:latin typeface="Calibri"/>
                <a:cs typeface="Calibri"/>
              </a:rPr>
              <a:t> </a:t>
            </a:r>
            <a:r>
              <a:rPr sz="800" b="1" dirty="0">
                <a:solidFill>
                  <a:srgbClr val="FFFFFF"/>
                </a:solidFill>
                <a:latin typeface="Calibri"/>
                <a:cs typeface="Calibri"/>
              </a:rPr>
              <a:t>-</a:t>
            </a:r>
            <a:r>
              <a:rPr sz="800" b="1" spc="45" dirty="0">
                <a:solidFill>
                  <a:srgbClr val="FFFFFF"/>
                </a:solidFill>
                <a:latin typeface="Calibri"/>
                <a:cs typeface="Calibri"/>
              </a:rPr>
              <a:t> </a:t>
            </a:r>
            <a:r>
              <a:rPr sz="800" b="1" spc="-15" dirty="0">
                <a:solidFill>
                  <a:srgbClr val="FFFFFF"/>
                </a:solidFill>
                <a:latin typeface="Calibri"/>
                <a:cs typeface="Calibri"/>
              </a:rPr>
              <a:t>HEADQ</a:t>
            </a:r>
            <a:r>
              <a:rPr sz="800" b="1" spc="-40" dirty="0">
                <a:solidFill>
                  <a:srgbClr val="FFFFFF"/>
                </a:solidFill>
                <a:latin typeface="Calibri"/>
                <a:cs typeface="Calibri"/>
              </a:rPr>
              <a:t>U</a:t>
            </a:r>
            <a:r>
              <a:rPr sz="800" b="1" spc="-5" dirty="0">
                <a:solidFill>
                  <a:srgbClr val="FFFFFF"/>
                </a:solidFill>
                <a:latin typeface="Calibri"/>
                <a:cs typeface="Calibri"/>
              </a:rPr>
              <a:t>A</a:t>
            </a:r>
            <a:r>
              <a:rPr sz="800" b="1" spc="-25" dirty="0">
                <a:solidFill>
                  <a:srgbClr val="FFFFFF"/>
                </a:solidFill>
                <a:latin typeface="Calibri"/>
                <a:cs typeface="Calibri"/>
              </a:rPr>
              <a:t>R</a:t>
            </a:r>
            <a:r>
              <a:rPr sz="800" b="1" dirty="0">
                <a:solidFill>
                  <a:srgbClr val="FFFFFF"/>
                </a:solidFill>
                <a:latin typeface="Calibri"/>
                <a:cs typeface="Calibri"/>
              </a:rPr>
              <a:t>TERS</a:t>
            </a:r>
            <a:endParaRPr sz="800">
              <a:latin typeface="Calibri"/>
              <a:cs typeface="Calibri"/>
            </a:endParaRPr>
          </a:p>
          <a:p>
            <a:pPr marL="12700">
              <a:lnSpc>
                <a:spcPts val="830"/>
              </a:lnSpc>
            </a:pPr>
            <a:r>
              <a:rPr sz="700" spc="5" dirty="0">
                <a:solidFill>
                  <a:srgbClr val="FFFFFF"/>
                </a:solidFill>
                <a:latin typeface="Arial Narrow"/>
                <a:cs typeface="Arial Narrow"/>
              </a:rPr>
              <a:t>Ind.i.a.</a:t>
            </a:r>
            <a:r>
              <a:rPr sz="700" dirty="0">
                <a:solidFill>
                  <a:srgbClr val="FFFFFF"/>
                </a:solidFill>
                <a:latin typeface="Arial Narrow"/>
                <a:cs typeface="Arial Narrow"/>
              </a:rPr>
              <a:t> </a:t>
            </a:r>
            <a:r>
              <a:rPr sz="700" spc="-5" dirty="0">
                <a:solidFill>
                  <a:srgbClr val="FFFFFF"/>
                </a:solidFill>
                <a:latin typeface="Arial Narrow"/>
                <a:cs typeface="Arial Narrow"/>
              </a:rPr>
              <a:t>spa</a:t>
            </a:r>
            <a:endParaRPr sz="700">
              <a:latin typeface="Arial Narrow"/>
              <a:cs typeface="Arial Narrow"/>
            </a:endParaRPr>
          </a:p>
          <a:p>
            <a:pPr marL="12700" marR="1063625">
              <a:lnSpc>
                <a:spcPct val="100000"/>
              </a:lnSpc>
            </a:pPr>
            <a:r>
              <a:rPr sz="700" spc="-25" dirty="0">
                <a:solidFill>
                  <a:srgbClr val="FFFFFF"/>
                </a:solidFill>
                <a:latin typeface="Arial Narrow"/>
                <a:cs typeface="Arial Narrow"/>
              </a:rPr>
              <a:t>V</a:t>
            </a:r>
            <a:r>
              <a:rPr sz="700" dirty="0">
                <a:solidFill>
                  <a:srgbClr val="FFFFFF"/>
                </a:solidFill>
                <a:latin typeface="Arial Narrow"/>
                <a:cs typeface="Arial Narrow"/>
              </a:rPr>
              <a:t>i</a:t>
            </a:r>
            <a:r>
              <a:rPr sz="700" spc="20" dirty="0">
                <a:solidFill>
                  <a:srgbClr val="FFFFFF"/>
                </a:solidFill>
                <a:latin typeface="Arial Narrow"/>
                <a:cs typeface="Arial Narrow"/>
              </a:rPr>
              <a:t>a</a:t>
            </a:r>
            <a:r>
              <a:rPr sz="700" spc="-15" dirty="0">
                <a:solidFill>
                  <a:srgbClr val="FFFFFF"/>
                </a:solidFill>
                <a:latin typeface="Arial Narrow"/>
                <a:cs typeface="Arial Narrow"/>
              </a:rPr>
              <a:t> </a:t>
            </a:r>
            <a:r>
              <a:rPr sz="700" spc="-25" dirty="0">
                <a:solidFill>
                  <a:srgbClr val="FFFFFF"/>
                </a:solidFill>
                <a:latin typeface="Arial Narrow"/>
                <a:cs typeface="Arial Narrow"/>
              </a:rPr>
              <a:t>V</a:t>
            </a:r>
            <a:r>
              <a:rPr sz="700" spc="-5" dirty="0">
                <a:solidFill>
                  <a:srgbClr val="FFFFFF"/>
                </a:solidFill>
                <a:latin typeface="Arial Narrow"/>
                <a:cs typeface="Arial Narrow"/>
              </a:rPr>
              <a:t>icenza</a:t>
            </a:r>
            <a:r>
              <a:rPr sz="700" dirty="0">
                <a:solidFill>
                  <a:srgbClr val="FFFFFF"/>
                </a:solidFill>
                <a:latin typeface="Arial Narrow"/>
                <a:cs typeface="Arial Narrow"/>
              </a:rPr>
              <a:t>,</a:t>
            </a:r>
            <a:r>
              <a:rPr sz="700" spc="-5" dirty="0">
                <a:solidFill>
                  <a:srgbClr val="FFFFFF"/>
                </a:solidFill>
                <a:latin typeface="Arial Narrow"/>
                <a:cs typeface="Arial Narrow"/>
              </a:rPr>
              <a:t> </a:t>
            </a:r>
            <a:r>
              <a:rPr sz="700" spc="15" dirty="0">
                <a:solidFill>
                  <a:srgbClr val="FFFFFF"/>
                </a:solidFill>
                <a:latin typeface="Arial Narrow"/>
                <a:cs typeface="Arial Narrow"/>
              </a:rPr>
              <a:t>6/14</a:t>
            </a:r>
            <a:r>
              <a:rPr sz="700" spc="5" dirty="0">
                <a:solidFill>
                  <a:srgbClr val="FFFFFF"/>
                </a:solidFill>
                <a:latin typeface="Arial Narrow"/>
                <a:cs typeface="Arial Narrow"/>
              </a:rPr>
              <a:t> </a:t>
            </a:r>
            <a:r>
              <a:rPr sz="700" spc="15" dirty="0">
                <a:solidFill>
                  <a:srgbClr val="FFFFFF"/>
                </a:solidFill>
                <a:latin typeface="Arial Narrow"/>
                <a:cs typeface="Arial Narrow"/>
              </a:rPr>
              <a:t>36034</a:t>
            </a:r>
            <a:r>
              <a:rPr sz="700" spc="25" dirty="0">
                <a:solidFill>
                  <a:srgbClr val="FFFFFF"/>
                </a:solidFill>
                <a:latin typeface="Arial Narrow"/>
                <a:cs typeface="Arial Narrow"/>
              </a:rPr>
              <a:t> </a:t>
            </a:r>
            <a:r>
              <a:rPr sz="700" spc="15" dirty="0">
                <a:solidFill>
                  <a:srgbClr val="FFFFFF"/>
                </a:solidFill>
                <a:latin typeface="Arial Narrow"/>
                <a:cs typeface="Arial Narrow"/>
              </a:rPr>
              <a:t>-</a:t>
            </a:r>
            <a:r>
              <a:rPr sz="700" spc="25" dirty="0">
                <a:solidFill>
                  <a:srgbClr val="FFFFFF"/>
                </a:solidFill>
                <a:latin typeface="Arial Narrow"/>
                <a:cs typeface="Arial Narrow"/>
              </a:rPr>
              <a:t> Malo</a:t>
            </a:r>
            <a:r>
              <a:rPr sz="700" spc="10" dirty="0">
                <a:solidFill>
                  <a:srgbClr val="FFFFFF"/>
                </a:solidFill>
                <a:latin typeface="Arial Narrow"/>
                <a:cs typeface="Arial Narrow"/>
              </a:rPr>
              <a:t> </a:t>
            </a:r>
            <a:r>
              <a:rPr sz="700" spc="-25" dirty="0">
                <a:solidFill>
                  <a:srgbClr val="FFFFFF"/>
                </a:solidFill>
                <a:latin typeface="Arial Narrow"/>
                <a:cs typeface="Arial Narrow"/>
              </a:rPr>
              <a:t>V</a:t>
            </a:r>
            <a:r>
              <a:rPr sz="700" spc="-5" dirty="0">
                <a:solidFill>
                  <a:srgbClr val="FFFFFF"/>
                </a:solidFill>
                <a:latin typeface="Arial Narrow"/>
                <a:cs typeface="Arial Narrow"/>
              </a:rPr>
              <a:t>icenz</a:t>
            </a:r>
            <a:r>
              <a:rPr sz="700" dirty="0">
                <a:solidFill>
                  <a:srgbClr val="FFFFFF"/>
                </a:solidFill>
                <a:latin typeface="Arial Narrow"/>
                <a:cs typeface="Arial Narrow"/>
              </a:rPr>
              <a:t>a</a:t>
            </a:r>
            <a:r>
              <a:rPr sz="700" spc="25" dirty="0">
                <a:solidFill>
                  <a:srgbClr val="FFFFFF"/>
                </a:solidFill>
                <a:latin typeface="Arial Narrow"/>
                <a:cs typeface="Arial Narrow"/>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15" dirty="0">
                <a:solidFill>
                  <a:srgbClr val="FFFFFF"/>
                </a:solidFill>
                <a:latin typeface="Arial Narrow"/>
                <a:cs typeface="Arial Narrow"/>
              </a:rPr>
              <a:t>Italia</a:t>
            </a:r>
            <a:endParaRPr sz="700">
              <a:latin typeface="Arial Narrow"/>
              <a:cs typeface="Arial Narrow"/>
            </a:endParaRPr>
          </a:p>
          <a:p>
            <a:pPr marL="12700">
              <a:lnSpc>
                <a:spcPct val="100000"/>
              </a:lnSpc>
            </a:pPr>
            <a:r>
              <a:rPr sz="700" spc="15" dirty="0">
                <a:solidFill>
                  <a:srgbClr val="FFFFFF"/>
                </a:solidFill>
                <a:latin typeface="Arial Narrow"/>
                <a:cs typeface="Arial Narrow"/>
              </a:rPr>
              <a:t>tel.</a:t>
            </a:r>
            <a:r>
              <a:rPr sz="700" spc="-5" dirty="0">
                <a:solidFill>
                  <a:srgbClr val="FFFFFF"/>
                </a:solidFill>
                <a:latin typeface="Arial Narrow"/>
                <a:cs typeface="Arial Narrow"/>
              </a:rPr>
              <a:t> </a:t>
            </a:r>
            <a:r>
              <a:rPr sz="700" spc="30" dirty="0">
                <a:solidFill>
                  <a:srgbClr val="FFFFFF"/>
                </a:solidFill>
                <a:latin typeface="Arial Narrow"/>
                <a:cs typeface="Arial Narrow"/>
              </a:rPr>
              <a:t>+3</a:t>
            </a:r>
            <a:r>
              <a:rPr sz="700" spc="35" dirty="0">
                <a:solidFill>
                  <a:srgbClr val="FFFFFF"/>
                </a:solidFill>
                <a:latin typeface="Arial Narrow"/>
                <a:cs typeface="Arial Narrow"/>
              </a:rPr>
              <a:t>9</a:t>
            </a:r>
            <a:r>
              <a:rPr sz="700" spc="25" dirty="0">
                <a:solidFill>
                  <a:srgbClr val="FFFFFF"/>
                </a:solidFill>
                <a:latin typeface="Arial Narrow"/>
                <a:cs typeface="Arial Narrow"/>
              </a:rPr>
              <a:t> </a:t>
            </a:r>
            <a:r>
              <a:rPr sz="700" spc="15" dirty="0">
                <a:solidFill>
                  <a:srgbClr val="FFFFFF"/>
                </a:solidFill>
                <a:latin typeface="Arial Narrow"/>
                <a:cs typeface="Arial Narrow"/>
              </a:rPr>
              <a:t>0445</a:t>
            </a:r>
            <a:r>
              <a:rPr sz="700" spc="25" dirty="0">
                <a:solidFill>
                  <a:srgbClr val="FFFFFF"/>
                </a:solidFill>
                <a:latin typeface="Arial Narrow"/>
                <a:cs typeface="Arial Narrow"/>
              </a:rPr>
              <a:t> </a:t>
            </a:r>
            <a:r>
              <a:rPr sz="700" spc="15" dirty="0">
                <a:solidFill>
                  <a:srgbClr val="FFFFFF"/>
                </a:solidFill>
                <a:latin typeface="Arial Narrow"/>
                <a:cs typeface="Arial Narrow"/>
              </a:rPr>
              <a:t>580</a:t>
            </a:r>
            <a:r>
              <a:rPr sz="700" spc="25" dirty="0">
                <a:solidFill>
                  <a:srgbClr val="FFFFFF"/>
                </a:solidFill>
                <a:latin typeface="Arial Narrow"/>
                <a:cs typeface="Arial Narrow"/>
              </a:rPr>
              <a:t> </a:t>
            </a:r>
            <a:r>
              <a:rPr sz="700" spc="15" dirty="0">
                <a:solidFill>
                  <a:srgbClr val="FFFFFF"/>
                </a:solidFill>
                <a:latin typeface="Arial Narrow"/>
                <a:cs typeface="Arial Narrow"/>
              </a:rPr>
              <a:t>580</a:t>
            </a:r>
            <a:r>
              <a:rPr sz="700" spc="25" dirty="0">
                <a:solidFill>
                  <a:srgbClr val="FFFFFF"/>
                </a:solidFill>
                <a:latin typeface="Arial Narrow"/>
                <a:cs typeface="Arial Narrow"/>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10" dirty="0">
                <a:solidFill>
                  <a:srgbClr val="FFFFFF"/>
                </a:solidFill>
                <a:latin typeface="Arial Narrow"/>
                <a:cs typeface="Arial Narrow"/>
              </a:rPr>
              <a:t>fax:</a:t>
            </a:r>
            <a:r>
              <a:rPr sz="700" spc="-5" dirty="0">
                <a:solidFill>
                  <a:srgbClr val="FFFFFF"/>
                </a:solidFill>
                <a:latin typeface="Arial Narrow"/>
                <a:cs typeface="Arial Narrow"/>
              </a:rPr>
              <a:t> </a:t>
            </a:r>
            <a:r>
              <a:rPr sz="700" spc="30" dirty="0">
                <a:solidFill>
                  <a:srgbClr val="FFFFFF"/>
                </a:solidFill>
                <a:latin typeface="Arial Narrow"/>
                <a:cs typeface="Arial Narrow"/>
              </a:rPr>
              <a:t>+3</a:t>
            </a:r>
            <a:r>
              <a:rPr sz="700" spc="35" dirty="0">
                <a:solidFill>
                  <a:srgbClr val="FFFFFF"/>
                </a:solidFill>
                <a:latin typeface="Arial Narrow"/>
                <a:cs typeface="Arial Narrow"/>
              </a:rPr>
              <a:t>9</a:t>
            </a:r>
            <a:r>
              <a:rPr sz="700" spc="25" dirty="0">
                <a:solidFill>
                  <a:srgbClr val="FFFFFF"/>
                </a:solidFill>
                <a:latin typeface="Arial Narrow"/>
                <a:cs typeface="Arial Narrow"/>
              </a:rPr>
              <a:t> </a:t>
            </a:r>
            <a:r>
              <a:rPr sz="700" spc="15" dirty="0">
                <a:solidFill>
                  <a:srgbClr val="FFFFFF"/>
                </a:solidFill>
                <a:latin typeface="Arial Narrow"/>
                <a:cs typeface="Arial Narrow"/>
              </a:rPr>
              <a:t>0445</a:t>
            </a:r>
            <a:r>
              <a:rPr sz="700" spc="25" dirty="0">
                <a:solidFill>
                  <a:srgbClr val="FFFFFF"/>
                </a:solidFill>
                <a:latin typeface="Arial Narrow"/>
                <a:cs typeface="Arial Narrow"/>
              </a:rPr>
              <a:t> </a:t>
            </a:r>
            <a:r>
              <a:rPr sz="700" spc="15" dirty="0">
                <a:solidFill>
                  <a:srgbClr val="FFFFFF"/>
                </a:solidFill>
                <a:latin typeface="Arial Narrow"/>
                <a:cs typeface="Arial Narrow"/>
              </a:rPr>
              <a:t>580</a:t>
            </a:r>
            <a:r>
              <a:rPr sz="700" spc="25" dirty="0">
                <a:solidFill>
                  <a:srgbClr val="FFFFFF"/>
                </a:solidFill>
                <a:latin typeface="Arial Narrow"/>
                <a:cs typeface="Arial Narrow"/>
              </a:rPr>
              <a:t> </a:t>
            </a:r>
            <a:r>
              <a:rPr sz="700" spc="15" dirty="0">
                <a:solidFill>
                  <a:srgbClr val="FFFFFF"/>
                </a:solidFill>
                <a:latin typeface="Arial Narrow"/>
                <a:cs typeface="Arial Narrow"/>
              </a:rPr>
              <a:t>874</a:t>
            </a:r>
            <a:endParaRPr sz="700">
              <a:latin typeface="Arial Narrow"/>
              <a:cs typeface="Arial Narrow"/>
            </a:endParaRPr>
          </a:p>
          <a:p>
            <a:pPr marL="12700">
              <a:lnSpc>
                <a:spcPct val="100000"/>
              </a:lnSpc>
            </a:pPr>
            <a:r>
              <a:rPr sz="700" spc="15" dirty="0">
                <a:solidFill>
                  <a:srgbClr val="FFFFFF"/>
                </a:solidFill>
                <a:latin typeface="Arial Narrow"/>
                <a:cs typeface="Arial Narrow"/>
                <a:hlinkClick r:id="rId10"/>
              </a:rPr>
              <a:t>info@india.i</a:t>
            </a:r>
            <a:r>
              <a:rPr sz="700" spc="10" dirty="0">
                <a:solidFill>
                  <a:srgbClr val="FFFFFF"/>
                </a:solidFill>
                <a:latin typeface="Arial Narrow"/>
                <a:cs typeface="Arial Narrow"/>
                <a:hlinkClick r:id="rId10"/>
              </a:rPr>
              <a:t>t</a:t>
            </a:r>
            <a:r>
              <a:rPr sz="700" spc="25" dirty="0">
                <a:solidFill>
                  <a:srgbClr val="FFFFFF"/>
                </a:solidFill>
                <a:latin typeface="Arial Narrow"/>
                <a:cs typeface="Arial Narrow"/>
                <a:hlinkClick r:id="rId10"/>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60" dirty="0">
                <a:solidFill>
                  <a:srgbClr val="FFFFFF"/>
                </a:solidFill>
                <a:latin typeface="Arial Narrow"/>
                <a:cs typeface="Arial Narrow"/>
                <a:hlinkClick r:id="rId11"/>
              </a:rPr>
              <a:t>ww</a:t>
            </a:r>
            <a:r>
              <a:rPr sz="700" spc="5" dirty="0">
                <a:solidFill>
                  <a:srgbClr val="FFFFFF"/>
                </a:solidFill>
                <a:latin typeface="Arial Narrow"/>
                <a:cs typeface="Arial Narrow"/>
                <a:hlinkClick r:id="rId11"/>
              </a:rPr>
              <a:t>w</a:t>
            </a:r>
            <a:r>
              <a:rPr sz="700" spc="20" dirty="0">
                <a:solidFill>
                  <a:srgbClr val="FFFFFF"/>
                </a:solidFill>
                <a:latin typeface="Arial Narrow"/>
                <a:cs typeface="Arial Narrow"/>
                <a:hlinkClick r:id="rId11"/>
              </a:rPr>
              <a:t>.india.it</a:t>
            </a:r>
            <a:endParaRPr sz="700">
              <a:latin typeface="Arial Narrow"/>
              <a:cs typeface="Arial Narrow"/>
            </a:endParaRPr>
          </a:p>
        </p:txBody>
      </p:sp>
      <p:sp>
        <p:nvSpPr>
          <p:cNvPr id="55" name="object 55"/>
          <p:cNvSpPr/>
          <p:nvPr/>
        </p:nvSpPr>
        <p:spPr>
          <a:xfrm>
            <a:off x="5669291" y="335379"/>
            <a:ext cx="27940" cy="69850"/>
          </a:xfrm>
          <a:custGeom>
            <a:avLst/>
            <a:gdLst/>
            <a:ahLst/>
            <a:cxnLst/>
            <a:rect l="l" t="t" r="r" b="b"/>
            <a:pathLst>
              <a:path w="27939" h="69850">
                <a:moveTo>
                  <a:pt x="27546" y="14668"/>
                </a:moveTo>
                <a:lnTo>
                  <a:pt x="15163" y="14668"/>
                </a:lnTo>
                <a:lnTo>
                  <a:pt x="15163" y="69659"/>
                </a:lnTo>
                <a:lnTo>
                  <a:pt x="27546" y="69659"/>
                </a:lnTo>
                <a:lnTo>
                  <a:pt x="27546" y="14668"/>
                </a:lnTo>
                <a:close/>
              </a:path>
              <a:path w="27939" h="69850">
                <a:moveTo>
                  <a:pt x="27546" y="0"/>
                </a:moveTo>
                <a:lnTo>
                  <a:pt x="16967" y="0"/>
                </a:lnTo>
                <a:lnTo>
                  <a:pt x="0" y="14770"/>
                </a:lnTo>
                <a:lnTo>
                  <a:pt x="5880" y="23355"/>
                </a:lnTo>
                <a:lnTo>
                  <a:pt x="15163" y="14668"/>
                </a:lnTo>
                <a:lnTo>
                  <a:pt x="27546" y="14668"/>
                </a:lnTo>
                <a:lnTo>
                  <a:pt x="27546" y="0"/>
                </a:lnTo>
                <a:close/>
              </a:path>
            </a:pathLst>
          </a:custGeom>
          <a:solidFill>
            <a:srgbClr val="FFFFFF"/>
          </a:solidFill>
        </p:spPr>
        <p:txBody>
          <a:bodyPr wrap="square" lIns="0" tIns="0" rIns="0" bIns="0" rtlCol="0"/>
          <a:lstStyle/>
          <a:p>
            <a:endParaRPr/>
          </a:p>
        </p:txBody>
      </p:sp>
      <p:sp>
        <p:nvSpPr>
          <p:cNvPr id="56" name="object 56"/>
          <p:cNvSpPr txBox="1"/>
          <p:nvPr/>
        </p:nvSpPr>
        <p:spPr>
          <a:xfrm>
            <a:off x="5804004" y="1167660"/>
            <a:ext cx="1575435" cy="765810"/>
          </a:xfrm>
          <a:prstGeom prst="rect">
            <a:avLst/>
          </a:prstGeom>
        </p:spPr>
        <p:txBody>
          <a:bodyPr vert="horz" wrap="square" lIns="0" tIns="0" rIns="0" bIns="0" rtlCol="0">
            <a:spAutoFit/>
          </a:bodyPr>
          <a:lstStyle/>
          <a:p>
            <a:pPr marL="12700">
              <a:lnSpc>
                <a:spcPts val="950"/>
              </a:lnSpc>
            </a:pPr>
            <a:r>
              <a:rPr sz="800" b="1" spc="-85" dirty="0">
                <a:solidFill>
                  <a:srgbClr val="FFFFFF"/>
                </a:solidFill>
                <a:latin typeface="Calibri"/>
                <a:cs typeface="Calibri"/>
              </a:rPr>
              <a:t>U</a:t>
            </a:r>
            <a:r>
              <a:rPr sz="800" b="1" dirty="0">
                <a:solidFill>
                  <a:srgbClr val="FFFFFF"/>
                </a:solidFill>
                <a:latin typeface="Calibri"/>
                <a:cs typeface="Calibri"/>
              </a:rPr>
              <a:t>.</a:t>
            </a:r>
            <a:r>
              <a:rPr sz="800" b="1" spc="-40" dirty="0">
                <a:solidFill>
                  <a:srgbClr val="FFFFFF"/>
                </a:solidFill>
                <a:latin typeface="Calibri"/>
                <a:cs typeface="Calibri"/>
              </a:rPr>
              <a:t>S</a:t>
            </a:r>
            <a:r>
              <a:rPr sz="800" b="1" spc="-5" dirty="0">
                <a:solidFill>
                  <a:srgbClr val="FFFFFF"/>
                </a:solidFill>
                <a:latin typeface="Calibri"/>
                <a:cs typeface="Calibri"/>
              </a:rPr>
              <a:t>.A.</a:t>
            </a:r>
            <a:endParaRPr sz="800">
              <a:latin typeface="Calibri"/>
              <a:cs typeface="Calibri"/>
            </a:endParaRPr>
          </a:p>
          <a:p>
            <a:pPr marL="12700" marR="979805">
              <a:lnSpc>
                <a:spcPts val="840"/>
              </a:lnSpc>
              <a:spcBef>
                <a:spcPts val="15"/>
              </a:spcBef>
            </a:pPr>
            <a:r>
              <a:rPr sz="700" spc="-25" dirty="0">
                <a:solidFill>
                  <a:srgbClr val="FFFFFF"/>
                </a:solidFill>
                <a:latin typeface="Calibri"/>
                <a:cs typeface="Calibri"/>
              </a:rPr>
              <a:t>Indita</a:t>
            </a:r>
            <a:r>
              <a:rPr sz="700" spc="-15" dirty="0">
                <a:solidFill>
                  <a:srgbClr val="FFFFFF"/>
                </a:solidFill>
                <a:latin typeface="Calibri"/>
                <a:cs typeface="Calibri"/>
              </a:rPr>
              <a:t>l</a:t>
            </a:r>
            <a:r>
              <a:rPr sz="700" spc="25" dirty="0">
                <a:solidFill>
                  <a:srgbClr val="FFFFFF"/>
                </a:solidFill>
                <a:latin typeface="Calibri"/>
                <a:cs typeface="Calibri"/>
              </a:rPr>
              <a:t> </a:t>
            </a:r>
            <a:r>
              <a:rPr sz="700" spc="-25" dirty="0">
                <a:solidFill>
                  <a:srgbClr val="FFFFFF"/>
                </a:solidFill>
                <a:latin typeface="Calibri"/>
                <a:cs typeface="Calibri"/>
              </a:rPr>
              <a:t>US</a:t>
            </a:r>
            <a:r>
              <a:rPr sz="700" spc="25" dirty="0">
                <a:solidFill>
                  <a:srgbClr val="FFFFFF"/>
                </a:solidFill>
                <a:latin typeface="Calibri"/>
                <a:cs typeface="Calibri"/>
              </a:rPr>
              <a:t> </a:t>
            </a:r>
            <a:r>
              <a:rPr sz="700" spc="-25" dirty="0">
                <a:solidFill>
                  <a:srgbClr val="FFFFFF"/>
                </a:solidFill>
                <a:latin typeface="Calibri"/>
                <a:cs typeface="Calibri"/>
              </a:rPr>
              <a:t>Ltd</a:t>
            </a:r>
            <a:r>
              <a:rPr sz="700" spc="-15" dirty="0">
                <a:solidFill>
                  <a:srgbClr val="FFFFFF"/>
                </a:solidFill>
                <a:latin typeface="Calibri"/>
                <a:cs typeface="Calibri"/>
              </a:rPr>
              <a:t> </a:t>
            </a:r>
            <a:r>
              <a:rPr sz="700" spc="-25" dirty="0">
                <a:solidFill>
                  <a:srgbClr val="FFFFFF"/>
                </a:solidFill>
                <a:latin typeface="Calibri"/>
                <a:cs typeface="Calibri"/>
              </a:rPr>
              <a:t>7947</a:t>
            </a:r>
            <a:r>
              <a:rPr sz="700" spc="25" dirty="0">
                <a:solidFill>
                  <a:srgbClr val="FFFFFF"/>
                </a:solidFill>
                <a:latin typeface="Calibri"/>
                <a:cs typeface="Calibri"/>
              </a:rPr>
              <a:t> </a:t>
            </a:r>
            <a:r>
              <a:rPr sz="700" spc="-35" dirty="0">
                <a:solidFill>
                  <a:srgbClr val="FFFFFF"/>
                </a:solidFill>
                <a:latin typeface="Calibri"/>
                <a:cs typeface="Calibri"/>
              </a:rPr>
              <a:t>Mesa</a:t>
            </a:r>
            <a:r>
              <a:rPr sz="700" spc="25" dirty="0">
                <a:solidFill>
                  <a:srgbClr val="FFFFFF"/>
                </a:solidFill>
                <a:latin typeface="Calibri"/>
                <a:cs typeface="Calibri"/>
              </a:rPr>
              <a:t> </a:t>
            </a:r>
            <a:r>
              <a:rPr sz="700" spc="-30" dirty="0">
                <a:solidFill>
                  <a:srgbClr val="FFFFFF"/>
                </a:solidFill>
                <a:latin typeface="Calibri"/>
                <a:cs typeface="Calibri"/>
              </a:rPr>
              <a:t>Drive</a:t>
            </a:r>
            <a:endParaRPr sz="700">
              <a:latin typeface="Calibri"/>
              <a:cs typeface="Calibri"/>
            </a:endParaRPr>
          </a:p>
          <a:p>
            <a:pPr marL="12700" marR="986155">
              <a:lnSpc>
                <a:spcPts val="840"/>
              </a:lnSpc>
            </a:pPr>
            <a:r>
              <a:rPr sz="700" spc="-25" dirty="0">
                <a:solidFill>
                  <a:srgbClr val="FFFFFF"/>
                </a:solidFill>
                <a:latin typeface="Calibri"/>
                <a:cs typeface="Calibri"/>
              </a:rPr>
              <a:t>77028</a:t>
            </a:r>
            <a:r>
              <a:rPr sz="700" spc="25" dirty="0">
                <a:solidFill>
                  <a:srgbClr val="FFFFFF"/>
                </a:solidFill>
                <a:latin typeface="Calibri"/>
                <a:cs typeface="Calibri"/>
              </a:rPr>
              <a:t> </a:t>
            </a:r>
            <a:r>
              <a:rPr sz="700" spc="-10" dirty="0">
                <a:solidFill>
                  <a:srgbClr val="FFFFFF"/>
                </a:solidFill>
                <a:latin typeface="Calibri"/>
                <a:cs typeface="Calibri"/>
              </a:rPr>
              <a:t>-</a:t>
            </a:r>
            <a:r>
              <a:rPr sz="700" spc="25" dirty="0">
                <a:solidFill>
                  <a:srgbClr val="FFFFFF"/>
                </a:solidFill>
                <a:latin typeface="Calibri"/>
                <a:cs typeface="Calibri"/>
              </a:rPr>
              <a:t> </a:t>
            </a:r>
            <a:r>
              <a:rPr sz="700" spc="-35" dirty="0">
                <a:solidFill>
                  <a:srgbClr val="FFFFFF"/>
                </a:solidFill>
                <a:latin typeface="Calibri"/>
                <a:cs typeface="Calibri"/>
              </a:rPr>
              <a:t>Houston</a:t>
            </a:r>
            <a:r>
              <a:rPr sz="700" spc="-15" dirty="0">
                <a:solidFill>
                  <a:srgbClr val="FFFFFF"/>
                </a:solidFill>
                <a:latin typeface="Calibri"/>
                <a:cs typeface="Calibri"/>
              </a:rPr>
              <a:t> </a:t>
            </a:r>
            <a:r>
              <a:rPr sz="700" spc="-90" dirty="0">
                <a:solidFill>
                  <a:srgbClr val="FFFFFF"/>
                </a:solidFill>
                <a:latin typeface="Calibri"/>
                <a:cs typeface="Calibri"/>
              </a:rPr>
              <a:t>T</a:t>
            </a:r>
            <a:r>
              <a:rPr sz="700" spc="-20" dirty="0">
                <a:solidFill>
                  <a:srgbClr val="FFFFFF"/>
                </a:solidFill>
                <a:latin typeface="Calibri"/>
                <a:cs typeface="Calibri"/>
              </a:rPr>
              <a:t>exas</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80" dirty="0">
                <a:solidFill>
                  <a:srgbClr val="FFFFFF"/>
                </a:solidFill>
                <a:latin typeface="Calibri"/>
                <a:cs typeface="Calibri"/>
              </a:rPr>
              <a:t>U</a:t>
            </a:r>
            <a:r>
              <a:rPr sz="700" spc="-10" dirty="0">
                <a:solidFill>
                  <a:srgbClr val="FFFFFF"/>
                </a:solidFill>
                <a:latin typeface="Calibri"/>
                <a:cs typeface="Calibri"/>
              </a:rPr>
              <a:t>.</a:t>
            </a:r>
            <a:r>
              <a:rPr sz="700" spc="-55" dirty="0">
                <a:solidFill>
                  <a:srgbClr val="FFFFFF"/>
                </a:solidFill>
                <a:latin typeface="Calibri"/>
                <a:cs typeface="Calibri"/>
              </a:rPr>
              <a:t>S</a:t>
            </a:r>
            <a:r>
              <a:rPr sz="700" spc="-10" dirty="0">
                <a:solidFill>
                  <a:srgbClr val="FFFFFF"/>
                </a:solidFill>
                <a:latin typeface="Calibri"/>
                <a:cs typeface="Calibri"/>
              </a:rPr>
              <a:t>.</a:t>
            </a:r>
            <a:r>
              <a:rPr sz="700" spc="-20" dirty="0">
                <a:solidFill>
                  <a:srgbClr val="FFFFFF"/>
                </a:solidFill>
                <a:latin typeface="Calibri"/>
                <a:cs typeface="Calibri"/>
              </a:rPr>
              <a:t>A</a:t>
            </a:r>
            <a:r>
              <a:rPr sz="700" spc="-10" dirty="0">
                <a:solidFill>
                  <a:srgbClr val="FFFFFF"/>
                </a:solidFill>
                <a:latin typeface="Calibri"/>
                <a:cs typeface="Calibri"/>
              </a:rPr>
              <a:t>.</a:t>
            </a:r>
            <a:endParaRPr sz="700">
              <a:latin typeface="Calibri"/>
              <a:cs typeface="Calibri"/>
            </a:endParaRPr>
          </a:p>
          <a:p>
            <a:pPr marL="12700">
              <a:lnSpc>
                <a:spcPts val="810"/>
              </a:lnSpc>
            </a:pPr>
            <a:r>
              <a:rPr sz="700" spc="-25" dirty="0">
                <a:solidFill>
                  <a:srgbClr val="FFFFFF"/>
                </a:solidFill>
                <a:latin typeface="Calibri"/>
                <a:cs typeface="Calibri"/>
              </a:rPr>
              <a:t>tel. </a:t>
            </a:r>
            <a:r>
              <a:rPr sz="700" spc="15" dirty="0">
                <a:solidFill>
                  <a:srgbClr val="FFFFFF"/>
                </a:solidFill>
                <a:latin typeface="Calibri"/>
                <a:cs typeface="Calibri"/>
              </a:rPr>
              <a:t>+</a:t>
            </a:r>
            <a:r>
              <a:rPr sz="700" spc="20" dirty="0">
                <a:solidFill>
                  <a:srgbClr val="FFFFFF"/>
                </a:solidFill>
                <a:latin typeface="Calibri"/>
                <a:cs typeface="Calibri"/>
              </a:rPr>
              <a:t>1</a:t>
            </a:r>
            <a:r>
              <a:rPr sz="700" spc="25" dirty="0">
                <a:solidFill>
                  <a:srgbClr val="FFFFFF"/>
                </a:solidFill>
                <a:latin typeface="Calibri"/>
                <a:cs typeface="Calibri"/>
              </a:rPr>
              <a:t> </a:t>
            </a:r>
            <a:r>
              <a:rPr sz="700" spc="-25" dirty="0">
                <a:solidFill>
                  <a:srgbClr val="FFFFFF"/>
                </a:solidFill>
                <a:latin typeface="Calibri"/>
                <a:cs typeface="Calibri"/>
              </a:rPr>
              <a:t>713</a:t>
            </a:r>
            <a:r>
              <a:rPr sz="700" spc="25" dirty="0">
                <a:solidFill>
                  <a:srgbClr val="FFFFFF"/>
                </a:solidFill>
                <a:latin typeface="Calibri"/>
                <a:cs typeface="Calibri"/>
              </a:rPr>
              <a:t> </a:t>
            </a:r>
            <a:r>
              <a:rPr sz="700" spc="-25" dirty="0">
                <a:solidFill>
                  <a:srgbClr val="FFFFFF"/>
                </a:solidFill>
                <a:latin typeface="Calibri"/>
                <a:cs typeface="Calibri"/>
              </a:rPr>
              <a:t>694</a:t>
            </a:r>
            <a:r>
              <a:rPr sz="700" spc="25" dirty="0">
                <a:solidFill>
                  <a:srgbClr val="FFFFFF"/>
                </a:solidFill>
                <a:latin typeface="Calibri"/>
                <a:cs typeface="Calibri"/>
              </a:rPr>
              <a:t> </a:t>
            </a:r>
            <a:r>
              <a:rPr sz="700" spc="-25" dirty="0">
                <a:solidFill>
                  <a:srgbClr val="FFFFFF"/>
                </a:solidFill>
                <a:latin typeface="Calibri"/>
                <a:cs typeface="Calibri"/>
              </a:rPr>
              <a:t>6065</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fax:</a:t>
            </a:r>
            <a:r>
              <a:rPr sz="700" dirty="0">
                <a:solidFill>
                  <a:srgbClr val="FFFFFF"/>
                </a:solidFill>
                <a:latin typeface="Calibri"/>
                <a:cs typeface="Calibri"/>
              </a:rPr>
              <a:t> </a:t>
            </a:r>
            <a:r>
              <a:rPr sz="700" spc="15" dirty="0">
                <a:solidFill>
                  <a:srgbClr val="FFFFFF"/>
                </a:solidFill>
                <a:latin typeface="Calibri"/>
                <a:cs typeface="Calibri"/>
              </a:rPr>
              <a:t>+</a:t>
            </a:r>
            <a:r>
              <a:rPr sz="700" spc="20" dirty="0">
                <a:solidFill>
                  <a:srgbClr val="FFFFFF"/>
                </a:solidFill>
                <a:latin typeface="Calibri"/>
                <a:cs typeface="Calibri"/>
              </a:rPr>
              <a:t>1</a:t>
            </a:r>
            <a:r>
              <a:rPr sz="700" spc="25" dirty="0">
                <a:solidFill>
                  <a:srgbClr val="FFFFFF"/>
                </a:solidFill>
                <a:latin typeface="Calibri"/>
                <a:cs typeface="Calibri"/>
              </a:rPr>
              <a:t> </a:t>
            </a:r>
            <a:r>
              <a:rPr sz="700" spc="-25" dirty="0">
                <a:solidFill>
                  <a:srgbClr val="FFFFFF"/>
                </a:solidFill>
                <a:latin typeface="Calibri"/>
                <a:cs typeface="Calibri"/>
              </a:rPr>
              <a:t>713</a:t>
            </a:r>
            <a:r>
              <a:rPr sz="700" spc="25" dirty="0">
                <a:solidFill>
                  <a:srgbClr val="FFFFFF"/>
                </a:solidFill>
                <a:latin typeface="Calibri"/>
                <a:cs typeface="Calibri"/>
              </a:rPr>
              <a:t> </a:t>
            </a:r>
            <a:r>
              <a:rPr sz="700" spc="-25" dirty="0">
                <a:solidFill>
                  <a:srgbClr val="FFFFFF"/>
                </a:solidFill>
                <a:latin typeface="Calibri"/>
                <a:cs typeface="Calibri"/>
              </a:rPr>
              <a:t>694</a:t>
            </a:r>
            <a:r>
              <a:rPr sz="700" spc="25" dirty="0">
                <a:solidFill>
                  <a:srgbClr val="FFFFFF"/>
                </a:solidFill>
                <a:latin typeface="Calibri"/>
                <a:cs typeface="Calibri"/>
              </a:rPr>
              <a:t> </a:t>
            </a:r>
            <a:r>
              <a:rPr sz="700" spc="-25" dirty="0">
                <a:solidFill>
                  <a:srgbClr val="FFFFFF"/>
                </a:solidFill>
                <a:latin typeface="Calibri"/>
                <a:cs typeface="Calibri"/>
              </a:rPr>
              <a:t>2055</a:t>
            </a:r>
            <a:endParaRPr sz="700">
              <a:latin typeface="Calibri"/>
              <a:cs typeface="Calibri"/>
            </a:endParaRPr>
          </a:p>
          <a:p>
            <a:pPr marL="12700">
              <a:lnSpc>
                <a:spcPct val="100000"/>
              </a:lnSpc>
            </a:pPr>
            <a:r>
              <a:rPr sz="700" spc="-25" dirty="0">
                <a:solidFill>
                  <a:srgbClr val="FFFFFF"/>
                </a:solidFill>
                <a:latin typeface="Calibri"/>
                <a:cs typeface="Calibri"/>
                <a:hlinkClick r:id="rId12"/>
              </a:rPr>
              <a:t>forgings@indital.com</a:t>
            </a:r>
            <a:r>
              <a:rPr sz="700" spc="20" dirty="0">
                <a:solidFill>
                  <a:srgbClr val="FFFFFF"/>
                </a:solidFill>
                <a:latin typeface="Calibri"/>
                <a:cs typeface="Calibri"/>
                <a:hlinkClick r:id="rId12"/>
              </a:rPr>
              <a:t> </a:t>
            </a:r>
            <a:r>
              <a:rPr sz="700" dirty="0">
                <a:solidFill>
                  <a:srgbClr val="FFFFFF"/>
                </a:solidFill>
                <a:latin typeface="Calibri"/>
                <a:cs typeface="Calibri"/>
              </a:rPr>
              <a:t>•</a:t>
            </a:r>
            <a:r>
              <a:rPr sz="700" spc="25" dirty="0">
                <a:solidFill>
                  <a:srgbClr val="FFFFFF"/>
                </a:solidFill>
                <a:latin typeface="Calibri"/>
                <a:cs typeface="Calibri"/>
              </a:rPr>
              <a:t> </a:t>
            </a:r>
            <a:r>
              <a:rPr sz="700" spc="-25" dirty="0">
                <a:solidFill>
                  <a:srgbClr val="FFFFFF"/>
                </a:solidFill>
                <a:latin typeface="Calibri"/>
                <a:cs typeface="Calibri"/>
                <a:hlinkClick r:id="rId13"/>
              </a:rPr>
              <a:t>ww</a:t>
            </a:r>
            <a:r>
              <a:rPr sz="700" spc="-80" dirty="0">
                <a:solidFill>
                  <a:srgbClr val="FFFFFF"/>
                </a:solidFill>
                <a:latin typeface="Calibri"/>
                <a:cs typeface="Calibri"/>
                <a:hlinkClick r:id="rId13"/>
              </a:rPr>
              <a:t>w</a:t>
            </a:r>
            <a:r>
              <a:rPr sz="700" spc="-25" dirty="0">
                <a:solidFill>
                  <a:srgbClr val="FFFFFF"/>
                </a:solidFill>
                <a:latin typeface="Calibri"/>
                <a:cs typeface="Calibri"/>
                <a:hlinkClick r:id="rId13"/>
              </a:rPr>
              <a:t>.indital.com</a:t>
            </a:r>
            <a:endParaRPr sz="700">
              <a:latin typeface="Calibri"/>
              <a:cs typeface="Calibri"/>
            </a:endParaRPr>
          </a:p>
        </p:txBody>
      </p:sp>
      <p:sp>
        <p:nvSpPr>
          <p:cNvPr id="57" name="object 57"/>
          <p:cNvSpPr/>
          <p:nvPr/>
        </p:nvSpPr>
        <p:spPr>
          <a:xfrm>
            <a:off x="5669287" y="1234071"/>
            <a:ext cx="40005" cy="71120"/>
          </a:xfrm>
          <a:custGeom>
            <a:avLst/>
            <a:gdLst/>
            <a:ahLst/>
            <a:cxnLst/>
            <a:rect l="l" t="t" r="r" b="b"/>
            <a:pathLst>
              <a:path w="40004" h="71119">
                <a:moveTo>
                  <a:pt x="37910" y="10083"/>
                </a:moveTo>
                <a:lnTo>
                  <a:pt x="19481" y="10083"/>
                </a:lnTo>
                <a:lnTo>
                  <a:pt x="21805" y="11074"/>
                </a:lnTo>
                <a:lnTo>
                  <a:pt x="25120" y="14998"/>
                </a:lnTo>
                <a:lnTo>
                  <a:pt x="25946" y="17487"/>
                </a:lnTo>
                <a:lnTo>
                  <a:pt x="25946" y="25146"/>
                </a:lnTo>
                <a:lnTo>
                  <a:pt x="23761" y="30683"/>
                </a:lnTo>
                <a:lnTo>
                  <a:pt x="16929" y="40678"/>
                </a:lnTo>
                <a:lnTo>
                  <a:pt x="12192" y="46469"/>
                </a:lnTo>
                <a:lnTo>
                  <a:pt x="0" y="60363"/>
                </a:lnTo>
                <a:lnTo>
                  <a:pt x="0" y="70662"/>
                </a:lnTo>
                <a:lnTo>
                  <a:pt x="39522" y="70662"/>
                </a:lnTo>
                <a:lnTo>
                  <a:pt x="39522" y="60579"/>
                </a:lnTo>
                <a:lnTo>
                  <a:pt x="14173" y="60579"/>
                </a:lnTo>
                <a:lnTo>
                  <a:pt x="23019" y="50635"/>
                </a:lnTo>
                <a:lnTo>
                  <a:pt x="31801" y="38574"/>
                </a:lnTo>
                <a:lnTo>
                  <a:pt x="37068" y="27894"/>
                </a:lnTo>
                <a:lnTo>
                  <a:pt x="38823" y="18592"/>
                </a:lnTo>
                <a:lnTo>
                  <a:pt x="38823" y="12458"/>
                </a:lnTo>
                <a:lnTo>
                  <a:pt x="37910" y="10083"/>
                </a:lnTo>
                <a:close/>
              </a:path>
              <a:path w="40004" h="71119">
                <a:moveTo>
                  <a:pt x="25019" y="0"/>
                </a:moveTo>
                <a:lnTo>
                  <a:pt x="11709" y="0"/>
                </a:lnTo>
                <a:lnTo>
                  <a:pt x="5956" y="1333"/>
                </a:lnTo>
                <a:lnTo>
                  <a:pt x="1498" y="3987"/>
                </a:lnTo>
                <a:lnTo>
                  <a:pt x="2590" y="15468"/>
                </a:lnTo>
                <a:lnTo>
                  <a:pt x="7023" y="11887"/>
                </a:lnTo>
                <a:lnTo>
                  <a:pt x="11671" y="10083"/>
                </a:lnTo>
                <a:lnTo>
                  <a:pt x="37910" y="10083"/>
                </a:lnTo>
                <a:lnTo>
                  <a:pt x="37045" y="7835"/>
                </a:lnTo>
                <a:lnTo>
                  <a:pt x="29921" y="1574"/>
                </a:lnTo>
                <a:lnTo>
                  <a:pt x="25019" y="0"/>
                </a:lnTo>
                <a:close/>
              </a:path>
            </a:pathLst>
          </a:custGeom>
          <a:solidFill>
            <a:srgbClr val="FFFFFF"/>
          </a:solidFill>
        </p:spPr>
        <p:txBody>
          <a:bodyPr wrap="square" lIns="0" tIns="0" rIns="0" bIns="0" rtlCol="0"/>
          <a:lstStyle/>
          <a:p>
            <a:endParaRPr/>
          </a:p>
        </p:txBody>
      </p:sp>
      <p:sp>
        <p:nvSpPr>
          <p:cNvPr id="58" name="object 58"/>
          <p:cNvSpPr txBox="1"/>
          <p:nvPr/>
        </p:nvSpPr>
        <p:spPr>
          <a:xfrm>
            <a:off x="5810089" y="2067960"/>
            <a:ext cx="1845945" cy="765810"/>
          </a:xfrm>
          <a:prstGeom prst="rect">
            <a:avLst/>
          </a:prstGeom>
        </p:spPr>
        <p:txBody>
          <a:bodyPr vert="horz" wrap="square" lIns="0" tIns="0" rIns="0" bIns="0" rtlCol="0">
            <a:spAutoFit/>
          </a:bodyPr>
          <a:lstStyle/>
          <a:p>
            <a:pPr marL="12700">
              <a:lnSpc>
                <a:spcPts val="950"/>
              </a:lnSpc>
            </a:pPr>
            <a:r>
              <a:rPr sz="800" b="1" dirty="0">
                <a:solidFill>
                  <a:srgbClr val="FFFFFF"/>
                </a:solidFill>
                <a:latin typeface="Calibri"/>
                <a:cs typeface="Calibri"/>
              </a:rPr>
              <a:t>FLORI</a:t>
            </a:r>
            <a:r>
              <a:rPr sz="800" b="1" spc="-30" dirty="0">
                <a:solidFill>
                  <a:srgbClr val="FFFFFF"/>
                </a:solidFill>
                <a:latin typeface="Calibri"/>
                <a:cs typeface="Calibri"/>
              </a:rPr>
              <a:t>D</a:t>
            </a:r>
            <a:r>
              <a:rPr sz="800" b="1" dirty="0">
                <a:solidFill>
                  <a:srgbClr val="FFFFFF"/>
                </a:solidFill>
                <a:latin typeface="Calibri"/>
                <a:cs typeface="Calibri"/>
              </a:rPr>
              <a:t>A</a:t>
            </a:r>
            <a:r>
              <a:rPr sz="800" b="1" spc="45" dirty="0">
                <a:solidFill>
                  <a:srgbClr val="FFFFFF"/>
                </a:solidFill>
                <a:latin typeface="Calibri"/>
                <a:cs typeface="Calibri"/>
              </a:rPr>
              <a:t> </a:t>
            </a:r>
            <a:r>
              <a:rPr sz="800" b="1" dirty="0">
                <a:solidFill>
                  <a:srgbClr val="FFFFFF"/>
                </a:solidFill>
                <a:latin typeface="Calibri"/>
                <a:cs typeface="Calibri"/>
              </a:rPr>
              <a:t>-</a:t>
            </a:r>
            <a:r>
              <a:rPr sz="800" b="1" spc="45" dirty="0">
                <a:solidFill>
                  <a:srgbClr val="FFFFFF"/>
                </a:solidFill>
                <a:latin typeface="Calibri"/>
                <a:cs typeface="Calibri"/>
              </a:rPr>
              <a:t> </a:t>
            </a:r>
            <a:r>
              <a:rPr sz="800" b="1" dirty="0">
                <a:solidFill>
                  <a:srgbClr val="FFFFFF"/>
                </a:solidFill>
                <a:latin typeface="Calibri"/>
                <a:cs typeface="Calibri"/>
              </a:rPr>
              <a:t>CARAIBI</a:t>
            </a:r>
            <a:endParaRPr sz="800">
              <a:latin typeface="Calibri"/>
              <a:cs typeface="Calibri"/>
            </a:endParaRPr>
          </a:p>
          <a:p>
            <a:pPr marL="12700" marR="1106805">
              <a:lnSpc>
                <a:spcPts val="840"/>
              </a:lnSpc>
              <a:spcBef>
                <a:spcPts val="15"/>
              </a:spcBef>
            </a:pPr>
            <a:r>
              <a:rPr sz="700" spc="-35" dirty="0">
                <a:solidFill>
                  <a:srgbClr val="FFFFFF"/>
                </a:solidFill>
                <a:latin typeface="Calibri"/>
                <a:cs typeface="Calibri"/>
              </a:rPr>
              <a:t>Arteferro</a:t>
            </a:r>
            <a:r>
              <a:rPr sz="700" spc="20" dirty="0">
                <a:solidFill>
                  <a:srgbClr val="FFFFFF"/>
                </a:solidFill>
                <a:latin typeface="Calibri"/>
                <a:cs typeface="Calibri"/>
              </a:rPr>
              <a:t> </a:t>
            </a:r>
            <a:r>
              <a:rPr sz="700" spc="-30" dirty="0">
                <a:solidFill>
                  <a:srgbClr val="FFFFFF"/>
                </a:solidFill>
                <a:latin typeface="Calibri"/>
                <a:cs typeface="Calibri"/>
              </a:rPr>
              <a:t>Miami</a:t>
            </a:r>
            <a:r>
              <a:rPr sz="700" spc="25" dirty="0">
                <a:solidFill>
                  <a:srgbClr val="FFFFFF"/>
                </a:solidFill>
                <a:latin typeface="Calibri"/>
                <a:cs typeface="Calibri"/>
              </a:rPr>
              <a:t> </a:t>
            </a:r>
            <a:r>
              <a:rPr sz="700" spc="-10" dirty="0">
                <a:solidFill>
                  <a:srgbClr val="FFFFFF"/>
                </a:solidFill>
                <a:latin typeface="Calibri"/>
                <a:cs typeface="Calibri"/>
              </a:rPr>
              <a:t>LLC</a:t>
            </a:r>
            <a:r>
              <a:rPr sz="700" spc="-5" dirty="0">
                <a:solidFill>
                  <a:srgbClr val="FFFFFF"/>
                </a:solidFill>
                <a:latin typeface="Calibri"/>
                <a:cs typeface="Calibri"/>
              </a:rPr>
              <a:t> </a:t>
            </a:r>
            <a:r>
              <a:rPr sz="700" spc="-25" dirty="0">
                <a:solidFill>
                  <a:srgbClr val="FFFFFF"/>
                </a:solidFill>
                <a:latin typeface="Calibri"/>
                <a:cs typeface="Calibri"/>
              </a:rPr>
              <a:t>2955</a:t>
            </a:r>
            <a:r>
              <a:rPr sz="700" spc="25" dirty="0">
                <a:solidFill>
                  <a:srgbClr val="FFFFFF"/>
                </a:solidFill>
                <a:latin typeface="Calibri"/>
                <a:cs typeface="Calibri"/>
              </a:rPr>
              <a:t> </a:t>
            </a:r>
            <a:r>
              <a:rPr sz="700" spc="-50" dirty="0">
                <a:solidFill>
                  <a:srgbClr val="FFFFFF"/>
                </a:solidFill>
                <a:latin typeface="Calibri"/>
                <a:cs typeface="Calibri"/>
              </a:rPr>
              <a:t>NW</a:t>
            </a:r>
            <a:r>
              <a:rPr sz="700" spc="25" dirty="0">
                <a:solidFill>
                  <a:srgbClr val="FFFFFF"/>
                </a:solidFill>
                <a:latin typeface="Calibri"/>
                <a:cs typeface="Calibri"/>
              </a:rPr>
              <a:t> </a:t>
            </a:r>
            <a:r>
              <a:rPr sz="700" spc="-30" dirty="0">
                <a:solidFill>
                  <a:srgbClr val="FFFFFF"/>
                </a:solidFill>
                <a:latin typeface="Calibri"/>
                <a:cs typeface="Calibri"/>
              </a:rPr>
              <a:t>75th</a:t>
            </a:r>
            <a:r>
              <a:rPr sz="700" spc="25" dirty="0">
                <a:solidFill>
                  <a:srgbClr val="FFFFFF"/>
                </a:solidFill>
                <a:latin typeface="Calibri"/>
                <a:cs typeface="Calibri"/>
              </a:rPr>
              <a:t> </a:t>
            </a:r>
            <a:r>
              <a:rPr sz="700" spc="-35" dirty="0">
                <a:solidFill>
                  <a:srgbClr val="FFFFFF"/>
                </a:solidFill>
                <a:latin typeface="Calibri"/>
                <a:cs typeface="Calibri"/>
              </a:rPr>
              <a:t>Street</a:t>
            </a:r>
            <a:r>
              <a:rPr sz="700" spc="-20" dirty="0">
                <a:solidFill>
                  <a:srgbClr val="FFFFFF"/>
                </a:solidFill>
                <a:latin typeface="Calibri"/>
                <a:cs typeface="Calibri"/>
              </a:rPr>
              <a:t> </a:t>
            </a:r>
            <a:r>
              <a:rPr sz="700" spc="-25" dirty="0">
                <a:solidFill>
                  <a:srgbClr val="FFFFFF"/>
                </a:solidFill>
                <a:latin typeface="Calibri"/>
                <a:cs typeface="Calibri"/>
              </a:rPr>
              <a:t>33147</a:t>
            </a:r>
            <a:r>
              <a:rPr sz="700" spc="25" dirty="0">
                <a:solidFill>
                  <a:srgbClr val="FFFFFF"/>
                </a:solidFill>
                <a:latin typeface="Calibri"/>
                <a:cs typeface="Calibri"/>
              </a:rPr>
              <a:t> </a:t>
            </a:r>
            <a:r>
              <a:rPr sz="700" spc="-10" dirty="0">
                <a:solidFill>
                  <a:srgbClr val="FFFFFF"/>
                </a:solidFill>
                <a:latin typeface="Calibri"/>
                <a:cs typeface="Calibri"/>
              </a:rPr>
              <a:t>-</a:t>
            </a:r>
            <a:r>
              <a:rPr sz="700" spc="25" dirty="0">
                <a:solidFill>
                  <a:srgbClr val="FFFFFF"/>
                </a:solidFill>
                <a:latin typeface="Calibri"/>
                <a:cs typeface="Calibri"/>
              </a:rPr>
              <a:t> </a:t>
            </a:r>
            <a:r>
              <a:rPr sz="700" spc="-30" dirty="0">
                <a:solidFill>
                  <a:srgbClr val="FFFFFF"/>
                </a:solidFill>
                <a:latin typeface="Calibri"/>
                <a:cs typeface="Calibri"/>
              </a:rPr>
              <a:t>Miami</a:t>
            </a:r>
            <a:r>
              <a:rPr sz="700" spc="-25" dirty="0">
                <a:solidFill>
                  <a:srgbClr val="FFFFFF"/>
                </a:solidFill>
                <a:latin typeface="Calibri"/>
                <a:cs typeface="Calibri"/>
              </a:rPr>
              <a:t> Florida</a:t>
            </a:r>
            <a:r>
              <a:rPr sz="700" spc="20"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80" dirty="0">
                <a:solidFill>
                  <a:srgbClr val="FFFFFF"/>
                </a:solidFill>
                <a:latin typeface="Calibri"/>
                <a:cs typeface="Calibri"/>
              </a:rPr>
              <a:t>U</a:t>
            </a:r>
            <a:r>
              <a:rPr sz="700" spc="-10" dirty="0">
                <a:solidFill>
                  <a:srgbClr val="FFFFFF"/>
                </a:solidFill>
                <a:latin typeface="Calibri"/>
                <a:cs typeface="Calibri"/>
              </a:rPr>
              <a:t>.</a:t>
            </a:r>
            <a:r>
              <a:rPr sz="700" spc="-55" dirty="0">
                <a:solidFill>
                  <a:srgbClr val="FFFFFF"/>
                </a:solidFill>
                <a:latin typeface="Calibri"/>
                <a:cs typeface="Calibri"/>
              </a:rPr>
              <a:t>S</a:t>
            </a:r>
            <a:r>
              <a:rPr sz="700" spc="-10" dirty="0">
                <a:solidFill>
                  <a:srgbClr val="FFFFFF"/>
                </a:solidFill>
                <a:latin typeface="Calibri"/>
                <a:cs typeface="Calibri"/>
              </a:rPr>
              <a:t>.A.</a:t>
            </a:r>
            <a:endParaRPr sz="700">
              <a:latin typeface="Calibri"/>
              <a:cs typeface="Calibri"/>
            </a:endParaRPr>
          </a:p>
          <a:p>
            <a:pPr marL="12700">
              <a:lnSpc>
                <a:spcPts val="810"/>
              </a:lnSpc>
            </a:pPr>
            <a:r>
              <a:rPr sz="700" spc="-25" dirty="0">
                <a:solidFill>
                  <a:srgbClr val="FFFFFF"/>
                </a:solidFill>
                <a:latin typeface="Calibri"/>
                <a:cs typeface="Calibri"/>
              </a:rPr>
              <a:t>tel. </a:t>
            </a:r>
            <a:r>
              <a:rPr sz="700" spc="15" dirty="0">
                <a:solidFill>
                  <a:srgbClr val="FFFFFF"/>
                </a:solidFill>
                <a:latin typeface="Calibri"/>
                <a:cs typeface="Calibri"/>
              </a:rPr>
              <a:t>+</a:t>
            </a:r>
            <a:r>
              <a:rPr sz="700" spc="20" dirty="0">
                <a:solidFill>
                  <a:srgbClr val="FFFFFF"/>
                </a:solidFill>
                <a:latin typeface="Calibri"/>
                <a:cs typeface="Calibri"/>
              </a:rPr>
              <a:t>1</a:t>
            </a:r>
            <a:r>
              <a:rPr sz="700" spc="25" dirty="0">
                <a:solidFill>
                  <a:srgbClr val="FFFFFF"/>
                </a:solidFill>
                <a:latin typeface="Calibri"/>
                <a:cs typeface="Calibri"/>
              </a:rPr>
              <a:t> </a:t>
            </a:r>
            <a:r>
              <a:rPr sz="700" spc="-25" dirty="0">
                <a:solidFill>
                  <a:srgbClr val="FFFFFF"/>
                </a:solidFill>
                <a:latin typeface="Calibri"/>
                <a:cs typeface="Calibri"/>
              </a:rPr>
              <a:t>305</a:t>
            </a:r>
            <a:r>
              <a:rPr sz="700" spc="25" dirty="0">
                <a:solidFill>
                  <a:srgbClr val="FFFFFF"/>
                </a:solidFill>
                <a:latin typeface="Calibri"/>
                <a:cs typeface="Calibri"/>
              </a:rPr>
              <a:t> </a:t>
            </a:r>
            <a:r>
              <a:rPr sz="700" spc="-25" dirty="0">
                <a:solidFill>
                  <a:srgbClr val="FFFFFF"/>
                </a:solidFill>
                <a:latin typeface="Calibri"/>
                <a:cs typeface="Calibri"/>
              </a:rPr>
              <a:t>836</a:t>
            </a:r>
            <a:r>
              <a:rPr sz="700" spc="25" dirty="0">
                <a:solidFill>
                  <a:srgbClr val="FFFFFF"/>
                </a:solidFill>
                <a:latin typeface="Calibri"/>
                <a:cs typeface="Calibri"/>
              </a:rPr>
              <a:t> </a:t>
            </a:r>
            <a:r>
              <a:rPr sz="700" spc="-25" dirty="0">
                <a:solidFill>
                  <a:srgbClr val="FFFFFF"/>
                </a:solidFill>
                <a:latin typeface="Calibri"/>
                <a:cs typeface="Calibri"/>
              </a:rPr>
              <a:t>9232</a:t>
            </a:r>
            <a:r>
              <a:rPr sz="700" dirty="0">
                <a:solidFill>
                  <a:srgbClr val="FFFFFF"/>
                </a:solidFill>
                <a:latin typeface="Calibri"/>
                <a:cs typeface="Calibri"/>
              </a:rPr>
              <a:t> </a:t>
            </a:r>
            <a:r>
              <a:rPr sz="700" spc="50"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fax:</a:t>
            </a:r>
            <a:r>
              <a:rPr sz="700" dirty="0">
                <a:solidFill>
                  <a:srgbClr val="FFFFFF"/>
                </a:solidFill>
                <a:latin typeface="Calibri"/>
                <a:cs typeface="Calibri"/>
              </a:rPr>
              <a:t> </a:t>
            </a:r>
            <a:r>
              <a:rPr sz="700" spc="15" dirty="0">
                <a:solidFill>
                  <a:srgbClr val="FFFFFF"/>
                </a:solidFill>
                <a:latin typeface="Calibri"/>
                <a:cs typeface="Calibri"/>
              </a:rPr>
              <a:t>+</a:t>
            </a:r>
            <a:r>
              <a:rPr sz="700" spc="20" dirty="0">
                <a:solidFill>
                  <a:srgbClr val="FFFFFF"/>
                </a:solidFill>
                <a:latin typeface="Calibri"/>
                <a:cs typeface="Calibri"/>
              </a:rPr>
              <a:t>1</a:t>
            </a:r>
            <a:r>
              <a:rPr sz="700" spc="25" dirty="0">
                <a:solidFill>
                  <a:srgbClr val="FFFFFF"/>
                </a:solidFill>
                <a:latin typeface="Calibri"/>
                <a:cs typeface="Calibri"/>
              </a:rPr>
              <a:t> </a:t>
            </a:r>
            <a:r>
              <a:rPr sz="700" spc="-25" dirty="0">
                <a:solidFill>
                  <a:srgbClr val="FFFFFF"/>
                </a:solidFill>
                <a:latin typeface="Calibri"/>
                <a:cs typeface="Calibri"/>
              </a:rPr>
              <a:t>305</a:t>
            </a:r>
            <a:r>
              <a:rPr sz="700" spc="25" dirty="0">
                <a:solidFill>
                  <a:srgbClr val="FFFFFF"/>
                </a:solidFill>
                <a:latin typeface="Calibri"/>
                <a:cs typeface="Calibri"/>
              </a:rPr>
              <a:t> </a:t>
            </a:r>
            <a:r>
              <a:rPr sz="700" spc="-25" dirty="0">
                <a:solidFill>
                  <a:srgbClr val="FFFFFF"/>
                </a:solidFill>
                <a:latin typeface="Calibri"/>
                <a:cs typeface="Calibri"/>
              </a:rPr>
              <a:t>836</a:t>
            </a:r>
            <a:r>
              <a:rPr sz="700" spc="25" dirty="0">
                <a:solidFill>
                  <a:srgbClr val="FFFFFF"/>
                </a:solidFill>
                <a:latin typeface="Calibri"/>
                <a:cs typeface="Calibri"/>
              </a:rPr>
              <a:t> </a:t>
            </a:r>
            <a:r>
              <a:rPr sz="700" spc="-25" dirty="0">
                <a:solidFill>
                  <a:srgbClr val="FFFFFF"/>
                </a:solidFill>
                <a:latin typeface="Calibri"/>
                <a:cs typeface="Calibri"/>
              </a:rPr>
              <a:t>4113</a:t>
            </a:r>
            <a:endParaRPr sz="700">
              <a:latin typeface="Calibri"/>
              <a:cs typeface="Calibri"/>
            </a:endParaRPr>
          </a:p>
          <a:p>
            <a:pPr marL="12700">
              <a:lnSpc>
                <a:spcPct val="100000"/>
              </a:lnSpc>
            </a:pPr>
            <a:r>
              <a:rPr sz="700" spc="-35" dirty="0">
                <a:solidFill>
                  <a:srgbClr val="FFFFFF"/>
                </a:solidFill>
                <a:latin typeface="Calibri"/>
                <a:cs typeface="Calibri"/>
                <a:hlinkClick r:id="rId14"/>
              </a:rPr>
              <a:t>info@arteferromiami.co</a:t>
            </a:r>
            <a:r>
              <a:rPr sz="700" spc="-55" dirty="0">
                <a:solidFill>
                  <a:srgbClr val="FFFFFF"/>
                </a:solidFill>
                <a:latin typeface="Calibri"/>
                <a:cs typeface="Calibri"/>
                <a:hlinkClick r:id="rId14"/>
              </a:rPr>
              <a:t>m</a:t>
            </a:r>
            <a:r>
              <a:rPr sz="700" spc="30" dirty="0">
                <a:solidFill>
                  <a:srgbClr val="FFFFFF"/>
                </a:solidFill>
                <a:latin typeface="Calibri"/>
                <a:cs typeface="Calibri"/>
                <a:hlinkClick r:id="rId14"/>
              </a:rPr>
              <a:t> </a:t>
            </a:r>
            <a:r>
              <a:rPr sz="700" dirty="0">
                <a:solidFill>
                  <a:srgbClr val="FFFFFF"/>
                </a:solidFill>
                <a:latin typeface="Calibri"/>
                <a:cs typeface="Calibri"/>
              </a:rPr>
              <a:t>•</a:t>
            </a:r>
            <a:r>
              <a:rPr sz="700" spc="25" dirty="0">
                <a:solidFill>
                  <a:srgbClr val="FFFFFF"/>
                </a:solidFill>
                <a:latin typeface="Calibri"/>
                <a:cs typeface="Calibri"/>
              </a:rPr>
              <a:t> </a:t>
            </a:r>
            <a:r>
              <a:rPr sz="700" spc="-25" dirty="0">
                <a:solidFill>
                  <a:srgbClr val="FFFFFF"/>
                </a:solidFill>
                <a:latin typeface="Calibri"/>
                <a:cs typeface="Calibri"/>
                <a:hlinkClick r:id="rId15"/>
              </a:rPr>
              <a:t>ww</a:t>
            </a:r>
            <a:r>
              <a:rPr sz="700" spc="-80" dirty="0">
                <a:solidFill>
                  <a:srgbClr val="FFFFFF"/>
                </a:solidFill>
                <a:latin typeface="Calibri"/>
                <a:cs typeface="Calibri"/>
                <a:hlinkClick r:id="rId15"/>
              </a:rPr>
              <a:t>w</a:t>
            </a:r>
            <a:r>
              <a:rPr sz="700" spc="-30" dirty="0">
                <a:solidFill>
                  <a:srgbClr val="FFFFFF"/>
                </a:solidFill>
                <a:latin typeface="Calibri"/>
                <a:cs typeface="Calibri"/>
                <a:hlinkClick r:id="rId15"/>
              </a:rPr>
              <a:t>.arteferromiami.com</a:t>
            </a:r>
            <a:endParaRPr sz="700">
              <a:latin typeface="Calibri"/>
              <a:cs typeface="Calibri"/>
            </a:endParaRPr>
          </a:p>
        </p:txBody>
      </p:sp>
      <p:sp>
        <p:nvSpPr>
          <p:cNvPr id="59" name="object 59"/>
          <p:cNvSpPr/>
          <p:nvPr/>
        </p:nvSpPr>
        <p:spPr>
          <a:xfrm>
            <a:off x="5669286" y="2133870"/>
            <a:ext cx="41275" cy="71755"/>
          </a:xfrm>
          <a:custGeom>
            <a:avLst/>
            <a:gdLst/>
            <a:ahLst/>
            <a:cxnLst/>
            <a:rect l="l" t="t" r="r" b="b"/>
            <a:pathLst>
              <a:path w="41275" h="71755">
                <a:moveTo>
                  <a:pt x="698" y="57988"/>
                </a:moveTo>
                <a:lnTo>
                  <a:pt x="0" y="68668"/>
                </a:lnTo>
                <a:lnTo>
                  <a:pt x="5854" y="70662"/>
                </a:lnTo>
                <a:lnTo>
                  <a:pt x="11379" y="71666"/>
                </a:lnTo>
                <a:lnTo>
                  <a:pt x="23418" y="71666"/>
                </a:lnTo>
                <a:lnTo>
                  <a:pt x="29044" y="69938"/>
                </a:lnTo>
                <a:lnTo>
                  <a:pt x="33426" y="66471"/>
                </a:lnTo>
                <a:lnTo>
                  <a:pt x="38290" y="62674"/>
                </a:lnTo>
                <a:lnTo>
                  <a:pt x="38798" y="61582"/>
                </a:lnTo>
                <a:lnTo>
                  <a:pt x="10248" y="61582"/>
                </a:lnTo>
                <a:lnTo>
                  <a:pt x="5549" y="60388"/>
                </a:lnTo>
                <a:lnTo>
                  <a:pt x="698" y="57988"/>
                </a:lnTo>
                <a:close/>
              </a:path>
              <a:path w="41275" h="71755">
                <a:moveTo>
                  <a:pt x="37122" y="39433"/>
                </a:moveTo>
                <a:lnTo>
                  <a:pt x="17868" y="39433"/>
                </a:lnTo>
                <a:lnTo>
                  <a:pt x="20955" y="40195"/>
                </a:lnTo>
                <a:lnTo>
                  <a:pt x="26149" y="43535"/>
                </a:lnTo>
                <a:lnTo>
                  <a:pt x="27546" y="46278"/>
                </a:lnTo>
                <a:lnTo>
                  <a:pt x="27546" y="53632"/>
                </a:lnTo>
                <a:lnTo>
                  <a:pt x="26352" y="56489"/>
                </a:lnTo>
                <a:lnTo>
                  <a:pt x="21551" y="60566"/>
                </a:lnTo>
                <a:lnTo>
                  <a:pt x="18491" y="61582"/>
                </a:lnTo>
                <a:lnTo>
                  <a:pt x="38798" y="61582"/>
                </a:lnTo>
                <a:lnTo>
                  <a:pt x="40716" y="57454"/>
                </a:lnTo>
                <a:lnTo>
                  <a:pt x="40716" y="45288"/>
                </a:lnTo>
                <a:lnTo>
                  <a:pt x="39090" y="41122"/>
                </a:lnTo>
                <a:lnTo>
                  <a:pt x="37122" y="39433"/>
                </a:lnTo>
                <a:close/>
              </a:path>
              <a:path w="41275" h="71755">
                <a:moveTo>
                  <a:pt x="38863" y="10083"/>
                </a:moveTo>
                <a:lnTo>
                  <a:pt x="19164" y="10083"/>
                </a:lnTo>
                <a:lnTo>
                  <a:pt x="21755" y="10820"/>
                </a:lnTo>
                <a:lnTo>
                  <a:pt x="23749" y="12293"/>
                </a:lnTo>
                <a:lnTo>
                  <a:pt x="26085" y="13957"/>
                </a:lnTo>
                <a:lnTo>
                  <a:pt x="27241" y="16332"/>
                </a:lnTo>
                <a:lnTo>
                  <a:pt x="27241" y="26504"/>
                </a:lnTo>
                <a:lnTo>
                  <a:pt x="21856" y="30048"/>
                </a:lnTo>
                <a:lnTo>
                  <a:pt x="8978" y="30048"/>
                </a:lnTo>
                <a:lnTo>
                  <a:pt x="8978" y="39725"/>
                </a:lnTo>
                <a:lnTo>
                  <a:pt x="10375" y="39535"/>
                </a:lnTo>
                <a:lnTo>
                  <a:pt x="17868" y="39433"/>
                </a:lnTo>
                <a:lnTo>
                  <a:pt x="37122" y="39433"/>
                </a:lnTo>
                <a:lnTo>
                  <a:pt x="33896" y="36664"/>
                </a:lnTo>
                <a:lnTo>
                  <a:pt x="30670" y="35204"/>
                </a:lnTo>
                <a:lnTo>
                  <a:pt x="26149" y="33934"/>
                </a:lnTo>
                <a:lnTo>
                  <a:pt x="26149" y="33743"/>
                </a:lnTo>
                <a:lnTo>
                  <a:pt x="30403" y="33146"/>
                </a:lnTo>
                <a:lnTo>
                  <a:pt x="33718" y="31394"/>
                </a:lnTo>
                <a:lnTo>
                  <a:pt x="38442" y="25603"/>
                </a:lnTo>
                <a:lnTo>
                  <a:pt x="39624" y="21958"/>
                </a:lnTo>
                <a:lnTo>
                  <a:pt x="39624" y="11722"/>
                </a:lnTo>
                <a:lnTo>
                  <a:pt x="38863" y="10083"/>
                </a:lnTo>
                <a:close/>
              </a:path>
              <a:path w="41275" h="71755">
                <a:moveTo>
                  <a:pt x="24815" y="0"/>
                </a:moveTo>
                <a:lnTo>
                  <a:pt x="13703" y="0"/>
                </a:lnTo>
                <a:lnTo>
                  <a:pt x="8115" y="965"/>
                </a:lnTo>
                <a:lnTo>
                  <a:pt x="1993" y="2895"/>
                </a:lnTo>
                <a:lnTo>
                  <a:pt x="2692" y="13576"/>
                </a:lnTo>
                <a:lnTo>
                  <a:pt x="7543" y="11252"/>
                </a:lnTo>
                <a:lnTo>
                  <a:pt x="11976" y="10083"/>
                </a:lnTo>
                <a:lnTo>
                  <a:pt x="38863" y="10083"/>
                </a:lnTo>
                <a:lnTo>
                  <a:pt x="37553" y="7264"/>
                </a:lnTo>
                <a:lnTo>
                  <a:pt x="29705" y="1409"/>
                </a:lnTo>
                <a:lnTo>
                  <a:pt x="24815" y="0"/>
                </a:lnTo>
                <a:close/>
              </a:path>
            </a:pathLst>
          </a:custGeom>
          <a:solidFill>
            <a:srgbClr val="FFFFFF"/>
          </a:solidFill>
        </p:spPr>
        <p:txBody>
          <a:bodyPr wrap="square" lIns="0" tIns="0" rIns="0" bIns="0" rtlCol="0"/>
          <a:lstStyle/>
          <a:p>
            <a:endParaRPr/>
          </a:p>
        </p:txBody>
      </p:sp>
      <p:sp>
        <p:nvSpPr>
          <p:cNvPr id="60" name="object 60"/>
          <p:cNvSpPr txBox="1"/>
          <p:nvPr/>
        </p:nvSpPr>
        <p:spPr>
          <a:xfrm>
            <a:off x="5807197" y="2974128"/>
            <a:ext cx="1595755" cy="765810"/>
          </a:xfrm>
          <a:prstGeom prst="rect">
            <a:avLst/>
          </a:prstGeom>
        </p:spPr>
        <p:txBody>
          <a:bodyPr vert="horz" wrap="square" lIns="0" tIns="0" rIns="0" bIns="0" rtlCol="0">
            <a:spAutoFit/>
          </a:bodyPr>
          <a:lstStyle/>
          <a:p>
            <a:pPr marL="12700">
              <a:lnSpc>
                <a:spcPts val="950"/>
              </a:lnSpc>
            </a:pPr>
            <a:r>
              <a:rPr sz="800" b="1" spc="-5" dirty="0">
                <a:solidFill>
                  <a:srgbClr val="FFFFFF"/>
                </a:solidFill>
                <a:latin typeface="Calibri"/>
                <a:cs typeface="Calibri"/>
              </a:rPr>
              <a:t>I</a:t>
            </a:r>
            <a:r>
              <a:rPr sz="800" b="1" spc="-65" dirty="0">
                <a:solidFill>
                  <a:srgbClr val="FFFFFF"/>
                </a:solidFill>
                <a:latin typeface="Calibri"/>
                <a:cs typeface="Calibri"/>
              </a:rPr>
              <a:t>T</a:t>
            </a:r>
            <a:r>
              <a:rPr sz="800" b="1" spc="5" dirty="0">
                <a:solidFill>
                  <a:srgbClr val="FFFFFF"/>
                </a:solidFill>
                <a:latin typeface="Calibri"/>
                <a:cs typeface="Calibri"/>
              </a:rPr>
              <a:t>ALIA</a:t>
            </a:r>
            <a:endParaRPr sz="800">
              <a:latin typeface="Calibri"/>
              <a:cs typeface="Calibri"/>
            </a:endParaRPr>
          </a:p>
          <a:p>
            <a:pPr marL="12700" marR="786765">
              <a:lnSpc>
                <a:spcPts val="840"/>
              </a:lnSpc>
              <a:spcBef>
                <a:spcPts val="15"/>
              </a:spcBef>
            </a:pPr>
            <a:r>
              <a:rPr sz="700" spc="-30" dirty="0">
                <a:solidFill>
                  <a:srgbClr val="FFFFFF"/>
                </a:solidFill>
                <a:latin typeface="Calibri"/>
                <a:cs typeface="Calibri"/>
              </a:rPr>
              <a:t>Nuo</a:t>
            </a:r>
            <a:r>
              <a:rPr sz="700" spc="-40" dirty="0">
                <a:solidFill>
                  <a:srgbClr val="FFFFFF"/>
                </a:solidFill>
                <a:latin typeface="Calibri"/>
                <a:cs typeface="Calibri"/>
              </a:rPr>
              <a:t>v</a:t>
            </a:r>
            <a:r>
              <a:rPr sz="700" spc="-15" dirty="0">
                <a:solidFill>
                  <a:srgbClr val="FFFFFF"/>
                </a:solidFill>
                <a:latin typeface="Calibri"/>
                <a:cs typeface="Calibri"/>
              </a:rPr>
              <a:t>a</a:t>
            </a:r>
            <a:r>
              <a:rPr sz="700" spc="25" dirty="0">
                <a:solidFill>
                  <a:srgbClr val="FFFFFF"/>
                </a:solidFill>
                <a:latin typeface="Calibri"/>
                <a:cs typeface="Calibri"/>
              </a:rPr>
              <a:t> </a:t>
            </a:r>
            <a:r>
              <a:rPr sz="700" spc="-15" dirty="0">
                <a:solidFill>
                  <a:srgbClr val="FFFFFF"/>
                </a:solidFill>
                <a:latin typeface="Calibri"/>
                <a:cs typeface="Calibri"/>
              </a:rPr>
              <a:t>C</a:t>
            </a:r>
            <a:r>
              <a:rPr sz="700" spc="-45" dirty="0">
                <a:solidFill>
                  <a:srgbClr val="FFFFFF"/>
                </a:solidFill>
                <a:latin typeface="Calibri"/>
                <a:cs typeface="Calibri"/>
              </a:rPr>
              <a:t>o</a:t>
            </a:r>
            <a:r>
              <a:rPr sz="700" spc="-25" dirty="0">
                <a:solidFill>
                  <a:srgbClr val="FFFFFF"/>
                </a:solidFill>
                <a:latin typeface="Calibri"/>
                <a:cs typeface="Calibri"/>
              </a:rPr>
              <a:t>.G</a:t>
            </a:r>
            <a:r>
              <a:rPr sz="700" spc="-55" dirty="0">
                <a:solidFill>
                  <a:srgbClr val="FFFFFF"/>
                </a:solidFill>
                <a:latin typeface="Calibri"/>
                <a:cs typeface="Calibri"/>
              </a:rPr>
              <a:t>e</a:t>
            </a:r>
            <a:r>
              <a:rPr sz="700" spc="-35" dirty="0">
                <a:solidFill>
                  <a:srgbClr val="FFFFFF"/>
                </a:solidFill>
                <a:latin typeface="Calibri"/>
                <a:cs typeface="Calibri"/>
              </a:rPr>
              <a:t>.M</a:t>
            </a:r>
            <a:r>
              <a:rPr sz="700" spc="-65" dirty="0">
                <a:solidFill>
                  <a:srgbClr val="FFFFFF"/>
                </a:solidFill>
                <a:latin typeface="Calibri"/>
                <a:cs typeface="Calibri"/>
              </a:rPr>
              <a:t>e</a:t>
            </a:r>
            <a:r>
              <a:rPr sz="700" spc="-10" dirty="0">
                <a:solidFill>
                  <a:srgbClr val="FFFFFF"/>
                </a:solidFill>
                <a:latin typeface="Calibri"/>
                <a:cs typeface="Calibri"/>
              </a:rPr>
              <a:t>.</a:t>
            </a:r>
            <a:r>
              <a:rPr sz="700" dirty="0">
                <a:solidFill>
                  <a:srgbClr val="FFFFFF"/>
                </a:solidFill>
                <a:latin typeface="Calibri"/>
                <a:cs typeface="Calibri"/>
              </a:rPr>
              <a:t> </a:t>
            </a:r>
            <a:r>
              <a:rPr sz="700" spc="-25" dirty="0">
                <a:solidFill>
                  <a:srgbClr val="FFFFFF"/>
                </a:solidFill>
                <a:latin typeface="Calibri"/>
                <a:cs typeface="Calibri"/>
              </a:rPr>
              <a:t>srl</a:t>
            </a:r>
            <a:r>
              <a:rPr sz="700" spc="-15" dirty="0">
                <a:solidFill>
                  <a:srgbClr val="FFFFFF"/>
                </a:solidFill>
                <a:latin typeface="Calibri"/>
                <a:cs typeface="Calibri"/>
              </a:rPr>
              <a:t> </a:t>
            </a:r>
            <a:r>
              <a:rPr sz="700" spc="-40" dirty="0">
                <a:solidFill>
                  <a:srgbClr val="FFFFFF"/>
                </a:solidFill>
                <a:latin typeface="Calibri"/>
                <a:cs typeface="Calibri"/>
              </a:rPr>
              <a:t>V</a:t>
            </a:r>
            <a:r>
              <a:rPr sz="700" spc="-15" dirty="0">
                <a:solidFill>
                  <a:srgbClr val="FFFFFF"/>
                </a:solidFill>
                <a:latin typeface="Calibri"/>
                <a:cs typeface="Calibri"/>
              </a:rPr>
              <a:t>ia</a:t>
            </a:r>
            <a:r>
              <a:rPr sz="700" spc="25" dirty="0">
                <a:solidFill>
                  <a:srgbClr val="FFFFFF"/>
                </a:solidFill>
                <a:latin typeface="Calibri"/>
                <a:cs typeface="Calibri"/>
              </a:rPr>
              <a:t> </a:t>
            </a:r>
            <a:r>
              <a:rPr sz="700" spc="-30" dirty="0">
                <a:solidFill>
                  <a:srgbClr val="FFFFFF"/>
                </a:solidFill>
                <a:latin typeface="Calibri"/>
                <a:cs typeface="Calibri"/>
              </a:rPr>
              <a:t>Enrico</a:t>
            </a:r>
            <a:r>
              <a:rPr sz="700" spc="25" dirty="0">
                <a:solidFill>
                  <a:srgbClr val="FFFFFF"/>
                </a:solidFill>
                <a:latin typeface="Calibri"/>
                <a:cs typeface="Calibri"/>
              </a:rPr>
              <a:t> </a:t>
            </a:r>
            <a:r>
              <a:rPr sz="700" spc="-60" dirty="0">
                <a:solidFill>
                  <a:srgbClr val="FFFFFF"/>
                </a:solidFill>
                <a:latin typeface="Calibri"/>
                <a:cs typeface="Calibri"/>
              </a:rPr>
              <a:t>F</a:t>
            </a:r>
            <a:r>
              <a:rPr sz="700" spc="-40" dirty="0">
                <a:solidFill>
                  <a:srgbClr val="FFFFFF"/>
                </a:solidFill>
                <a:latin typeface="Calibri"/>
                <a:cs typeface="Calibri"/>
              </a:rPr>
              <a:t>ermi</a:t>
            </a:r>
            <a:r>
              <a:rPr sz="700" spc="25" dirty="0">
                <a:solidFill>
                  <a:srgbClr val="FFFFFF"/>
                </a:solidFill>
                <a:latin typeface="Calibri"/>
                <a:cs typeface="Calibri"/>
              </a:rPr>
              <a:t> </a:t>
            </a:r>
            <a:r>
              <a:rPr sz="700" spc="-25" dirty="0">
                <a:solidFill>
                  <a:srgbClr val="FFFFFF"/>
                </a:solidFill>
                <a:latin typeface="Calibri"/>
                <a:cs typeface="Calibri"/>
              </a:rPr>
              <a:t>34</a:t>
            </a:r>
            <a:r>
              <a:rPr sz="700" spc="-20" dirty="0">
                <a:solidFill>
                  <a:srgbClr val="FFFFFF"/>
                </a:solidFill>
                <a:latin typeface="Calibri"/>
                <a:cs typeface="Calibri"/>
              </a:rPr>
              <a:t> 26041</a:t>
            </a:r>
            <a:r>
              <a:rPr sz="700" spc="25" dirty="0">
                <a:solidFill>
                  <a:srgbClr val="FFFFFF"/>
                </a:solidFill>
                <a:latin typeface="Calibri"/>
                <a:cs typeface="Calibri"/>
              </a:rPr>
              <a:t> </a:t>
            </a:r>
            <a:r>
              <a:rPr sz="700" spc="-1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Casalmaggiore</a:t>
            </a:r>
            <a:r>
              <a:rPr sz="700" spc="-10" dirty="0">
                <a:solidFill>
                  <a:srgbClr val="FFFFFF"/>
                </a:solidFill>
                <a:latin typeface="Calibri"/>
                <a:cs typeface="Calibri"/>
              </a:rPr>
              <a:t> </a:t>
            </a:r>
            <a:r>
              <a:rPr sz="700" spc="-40" dirty="0">
                <a:solidFill>
                  <a:srgbClr val="FFFFFF"/>
                </a:solidFill>
                <a:latin typeface="Calibri"/>
                <a:cs typeface="Calibri"/>
              </a:rPr>
              <a:t>Cremon</a:t>
            </a:r>
            <a:r>
              <a:rPr sz="700" spc="-30" dirty="0">
                <a:solidFill>
                  <a:srgbClr val="FFFFFF"/>
                </a:solidFill>
                <a:latin typeface="Calibri"/>
                <a:cs typeface="Calibri"/>
              </a:rPr>
              <a:t>a</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Italia</a:t>
            </a:r>
            <a:endParaRPr sz="700">
              <a:latin typeface="Calibri"/>
              <a:cs typeface="Calibri"/>
            </a:endParaRPr>
          </a:p>
          <a:p>
            <a:pPr marL="12700">
              <a:lnSpc>
                <a:spcPts val="810"/>
              </a:lnSpc>
            </a:pPr>
            <a:r>
              <a:rPr sz="700" spc="-25" dirty="0">
                <a:solidFill>
                  <a:srgbClr val="FFFFFF"/>
                </a:solidFill>
                <a:latin typeface="Calibri"/>
                <a:cs typeface="Calibri"/>
              </a:rPr>
              <a:t>tel. </a:t>
            </a:r>
            <a:r>
              <a:rPr sz="700" spc="5" dirty="0">
                <a:solidFill>
                  <a:srgbClr val="FFFFFF"/>
                </a:solidFill>
                <a:latin typeface="Calibri"/>
                <a:cs typeface="Calibri"/>
              </a:rPr>
              <a:t>+3</a:t>
            </a:r>
            <a:r>
              <a:rPr sz="700" spc="10" dirty="0">
                <a:solidFill>
                  <a:srgbClr val="FFFFFF"/>
                </a:solidFill>
                <a:latin typeface="Calibri"/>
                <a:cs typeface="Calibri"/>
              </a:rPr>
              <a:t>9</a:t>
            </a:r>
            <a:r>
              <a:rPr sz="700" spc="25" dirty="0">
                <a:solidFill>
                  <a:srgbClr val="FFFFFF"/>
                </a:solidFill>
                <a:latin typeface="Calibri"/>
                <a:cs typeface="Calibri"/>
              </a:rPr>
              <a:t> </a:t>
            </a:r>
            <a:r>
              <a:rPr sz="700" spc="-25" dirty="0">
                <a:solidFill>
                  <a:srgbClr val="FFFFFF"/>
                </a:solidFill>
                <a:latin typeface="Calibri"/>
                <a:cs typeface="Calibri"/>
              </a:rPr>
              <a:t>0375</a:t>
            </a:r>
            <a:r>
              <a:rPr sz="700" spc="25" dirty="0">
                <a:solidFill>
                  <a:srgbClr val="FFFFFF"/>
                </a:solidFill>
                <a:latin typeface="Calibri"/>
                <a:cs typeface="Calibri"/>
              </a:rPr>
              <a:t> </a:t>
            </a:r>
            <a:r>
              <a:rPr sz="700" spc="-25" dirty="0">
                <a:solidFill>
                  <a:srgbClr val="FFFFFF"/>
                </a:solidFill>
                <a:latin typeface="Calibri"/>
                <a:cs typeface="Calibri"/>
              </a:rPr>
              <a:t>284820</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15" dirty="0">
                <a:solidFill>
                  <a:srgbClr val="FFFFFF"/>
                </a:solidFill>
                <a:latin typeface="Calibri"/>
                <a:cs typeface="Calibri"/>
              </a:rPr>
              <a:t>fax</a:t>
            </a:r>
            <a:r>
              <a:rPr sz="700" spc="25" dirty="0">
                <a:solidFill>
                  <a:srgbClr val="FFFFFF"/>
                </a:solidFill>
                <a:latin typeface="Calibri"/>
                <a:cs typeface="Calibri"/>
              </a:rPr>
              <a:t> </a:t>
            </a:r>
            <a:r>
              <a:rPr sz="700" spc="5" dirty="0">
                <a:solidFill>
                  <a:srgbClr val="FFFFFF"/>
                </a:solidFill>
                <a:latin typeface="Calibri"/>
                <a:cs typeface="Calibri"/>
              </a:rPr>
              <a:t>+3</a:t>
            </a:r>
            <a:r>
              <a:rPr sz="700" spc="10" dirty="0">
                <a:solidFill>
                  <a:srgbClr val="FFFFFF"/>
                </a:solidFill>
                <a:latin typeface="Calibri"/>
                <a:cs typeface="Calibri"/>
              </a:rPr>
              <a:t>9</a:t>
            </a:r>
            <a:r>
              <a:rPr sz="700" spc="25" dirty="0">
                <a:solidFill>
                  <a:srgbClr val="FFFFFF"/>
                </a:solidFill>
                <a:latin typeface="Calibri"/>
                <a:cs typeface="Calibri"/>
              </a:rPr>
              <a:t> </a:t>
            </a:r>
            <a:r>
              <a:rPr sz="700" spc="-25" dirty="0">
                <a:solidFill>
                  <a:srgbClr val="FFFFFF"/>
                </a:solidFill>
                <a:latin typeface="Calibri"/>
                <a:cs typeface="Calibri"/>
              </a:rPr>
              <a:t>0375</a:t>
            </a:r>
            <a:r>
              <a:rPr sz="700" spc="25" dirty="0">
                <a:solidFill>
                  <a:srgbClr val="FFFFFF"/>
                </a:solidFill>
                <a:latin typeface="Calibri"/>
                <a:cs typeface="Calibri"/>
              </a:rPr>
              <a:t> </a:t>
            </a:r>
            <a:r>
              <a:rPr sz="700" spc="-25" dirty="0">
                <a:solidFill>
                  <a:srgbClr val="FFFFFF"/>
                </a:solidFill>
                <a:latin typeface="Calibri"/>
                <a:cs typeface="Calibri"/>
              </a:rPr>
              <a:t>203877</a:t>
            </a:r>
            <a:endParaRPr sz="700">
              <a:latin typeface="Calibri"/>
              <a:cs typeface="Calibri"/>
            </a:endParaRPr>
          </a:p>
          <a:p>
            <a:pPr marL="12700">
              <a:lnSpc>
                <a:spcPct val="100000"/>
              </a:lnSpc>
            </a:pPr>
            <a:r>
              <a:rPr sz="700" spc="-40" dirty="0">
                <a:solidFill>
                  <a:srgbClr val="FFFFFF"/>
                </a:solidFill>
                <a:latin typeface="Calibri"/>
                <a:cs typeface="Calibri"/>
                <a:hlinkClick r:id="rId16"/>
              </a:rPr>
              <a:t>info@cogemesteel.com</a:t>
            </a:r>
            <a:endParaRPr sz="700">
              <a:latin typeface="Calibri"/>
              <a:cs typeface="Calibri"/>
            </a:endParaRPr>
          </a:p>
        </p:txBody>
      </p:sp>
      <p:sp>
        <p:nvSpPr>
          <p:cNvPr id="61" name="object 61"/>
          <p:cNvSpPr/>
          <p:nvPr/>
        </p:nvSpPr>
        <p:spPr>
          <a:xfrm>
            <a:off x="5669291" y="3035176"/>
            <a:ext cx="46355" cy="69850"/>
          </a:xfrm>
          <a:custGeom>
            <a:avLst/>
            <a:gdLst/>
            <a:ahLst/>
            <a:cxnLst/>
            <a:rect l="l" t="t" r="r" b="b"/>
            <a:pathLst>
              <a:path w="46354" h="69850">
                <a:moveTo>
                  <a:pt x="38125" y="55181"/>
                </a:moveTo>
                <a:lnTo>
                  <a:pt x="26542" y="55181"/>
                </a:lnTo>
                <a:lnTo>
                  <a:pt x="26542" y="69659"/>
                </a:lnTo>
                <a:lnTo>
                  <a:pt x="38125" y="69659"/>
                </a:lnTo>
                <a:lnTo>
                  <a:pt x="38125" y="55181"/>
                </a:lnTo>
                <a:close/>
              </a:path>
              <a:path w="46354" h="69850">
                <a:moveTo>
                  <a:pt x="38125" y="0"/>
                </a:moveTo>
                <a:lnTo>
                  <a:pt x="24142" y="0"/>
                </a:lnTo>
                <a:lnTo>
                  <a:pt x="0" y="43611"/>
                </a:lnTo>
                <a:lnTo>
                  <a:pt x="0" y="55181"/>
                </a:lnTo>
                <a:lnTo>
                  <a:pt x="45897" y="55181"/>
                </a:lnTo>
                <a:lnTo>
                  <a:pt x="45897" y="45796"/>
                </a:lnTo>
                <a:lnTo>
                  <a:pt x="9169" y="45796"/>
                </a:lnTo>
                <a:lnTo>
                  <a:pt x="26542" y="12776"/>
                </a:lnTo>
                <a:lnTo>
                  <a:pt x="38125" y="12776"/>
                </a:lnTo>
                <a:lnTo>
                  <a:pt x="38125" y="0"/>
                </a:lnTo>
                <a:close/>
              </a:path>
              <a:path w="46354" h="69850">
                <a:moveTo>
                  <a:pt x="38125" y="12776"/>
                </a:moveTo>
                <a:lnTo>
                  <a:pt x="26542" y="12776"/>
                </a:lnTo>
                <a:lnTo>
                  <a:pt x="26542" y="45796"/>
                </a:lnTo>
                <a:lnTo>
                  <a:pt x="38125" y="45796"/>
                </a:lnTo>
                <a:lnTo>
                  <a:pt x="38125" y="12776"/>
                </a:lnTo>
                <a:close/>
              </a:path>
            </a:pathLst>
          </a:custGeom>
          <a:solidFill>
            <a:srgbClr val="FFFFFF"/>
          </a:solidFill>
        </p:spPr>
        <p:txBody>
          <a:bodyPr wrap="square" lIns="0" tIns="0" rIns="0" bIns="0" rtlCol="0"/>
          <a:lstStyle/>
          <a:p>
            <a:endParaRPr/>
          </a:p>
        </p:txBody>
      </p:sp>
      <p:sp>
        <p:nvSpPr>
          <p:cNvPr id="62" name="object 62"/>
          <p:cNvSpPr txBox="1"/>
          <p:nvPr/>
        </p:nvSpPr>
        <p:spPr>
          <a:xfrm>
            <a:off x="5811305" y="3868563"/>
            <a:ext cx="1894839" cy="765810"/>
          </a:xfrm>
          <a:prstGeom prst="rect">
            <a:avLst/>
          </a:prstGeom>
        </p:spPr>
        <p:txBody>
          <a:bodyPr vert="horz" wrap="square" lIns="0" tIns="0" rIns="0" bIns="0" rtlCol="0">
            <a:spAutoFit/>
          </a:bodyPr>
          <a:lstStyle/>
          <a:p>
            <a:pPr marL="12700">
              <a:lnSpc>
                <a:spcPts val="950"/>
              </a:lnSpc>
            </a:pPr>
            <a:r>
              <a:rPr sz="800" b="1" dirty="0">
                <a:solidFill>
                  <a:srgbClr val="FFFFFF"/>
                </a:solidFill>
                <a:latin typeface="Calibri"/>
                <a:cs typeface="Calibri"/>
              </a:rPr>
              <a:t>DEUTSCHLAND</a:t>
            </a:r>
            <a:endParaRPr sz="800" dirty="0">
              <a:latin typeface="Calibri"/>
              <a:cs typeface="Calibri"/>
            </a:endParaRPr>
          </a:p>
          <a:p>
            <a:pPr marL="12700" marR="528955">
              <a:lnSpc>
                <a:spcPts val="840"/>
              </a:lnSpc>
              <a:spcBef>
                <a:spcPts val="15"/>
              </a:spcBef>
            </a:pPr>
            <a:r>
              <a:rPr sz="700" spc="-100" dirty="0">
                <a:solidFill>
                  <a:srgbClr val="FFFFFF"/>
                </a:solidFill>
                <a:latin typeface="Arial Narrow"/>
                <a:cs typeface="Arial Narrow"/>
              </a:rPr>
              <a:t>T</a:t>
            </a:r>
            <a:r>
              <a:rPr sz="700" spc="5" dirty="0">
                <a:solidFill>
                  <a:srgbClr val="FFFFFF"/>
                </a:solidFill>
                <a:latin typeface="Arial Narrow"/>
                <a:cs typeface="Arial Narrow"/>
              </a:rPr>
              <a:t>riebenbacher</a:t>
            </a:r>
            <a:r>
              <a:rPr sz="700" spc="20" dirty="0">
                <a:solidFill>
                  <a:srgbClr val="FFFFFF"/>
                </a:solidFill>
                <a:latin typeface="Arial Narrow"/>
                <a:cs typeface="Arial Narrow"/>
              </a:rPr>
              <a:t> </a:t>
            </a:r>
            <a:r>
              <a:rPr sz="700" spc="5" dirty="0">
                <a:solidFill>
                  <a:srgbClr val="FFFFFF"/>
                </a:solidFill>
                <a:latin typeface="Arial Narrow"/>
                <a:cs typeface="Arial Narrow"/>
              </a:rPr>
              <a:t>Betriebsgesellschaft</a:t>
            </a:r>
            <a:r>
              <a:rPr sz="700" spc="25" dirty="0">
                <a:solidFill>
                  <a:srgbClr val="FFFFFF"/>
                </a:solidFill>
                <a:latin typeface="Arial Narrow"/>
                <a:cs typeface="Arial Narrow"/>
              </a:rPr>
              <a:t> </a:t>
            </a:r>
            <a:r>
              <a:rPr sz="700" dirty="0">
                <a:solidFill>
                  <a:srgbClr val="FFFFFF"/>
                </a:solidFill>
                <a:latin typeface="Arial Narrow"/>
                <a:cs typeface="Arial Narrow"/>
              </a:rPr>
              <a:t>mbH</a:t>
            </a:r>
            <a:r>
              <a:rPr sz="700" spc="-5" dirty="0">
                <a:solidFill>
                  <a:srgbClr val="FFFFFF"/>
                </a:solidFill>
                <a:latin typeface="Arial Narrow"/>
                <a:cs typeface="Arial Narrow"/>
              </a:rPr>
              <a:t> </a:t>
            </a:r>
            <a:r>
              <a:rPr sz="700" spc="5" dirty="0">
                <a:solidFill>
                  <a:srgbClr val="FFFFFF"/>
                </a:solidFill>
                <a:latin typeface="Arial Narrow"/>
                <a:cs typeface="Arial Narrow"/>
              </a:rPr>
              <a:t>Gutenbergstraße</a:t>
            </a:r>
            <a:r>
              <a:rPr sz="700" spc="20" dirty="0">
                <a:solidFill>
                  <a:srgbClr val="FFFFFF"/>
                </a:solidFill>
                <a:latin typeface="Arial Narrow"/>
                <a:cs typeface="Arial Narrow"/>
              </a:rPr>
              <a:t> </a:t>
            </a:r>
            <a:r>
              <a:rPr sz="700" spc="15" dirty="0">
                <a:solidFill>
                  <a:srgbClr val="FFFFFF"/>
                </a:solidFill>
                <a:latin typeface="Arial Narrow"/>
                <a:cs typeface="Arial Narrow"/>
              </a:rPr>
              <a:t>1</a:t>
            </a:r>
            <a:endParaRPr sz="700" dirty="0">
              <a:latin typeface="Arial Narrow"/>
              <a:cs typeface="Arial Narrow"/>
            </a:endParaRPr>
          </a:p>
          <a:p>
            <a:pPr marL="12700" marR="1329055">
              <a:lnSpc>
                <a:spcPts val="840"/>
              </a:lnSpc>
            </a:pPr>
            <a:r>
              <a:rPr sz="700" spc="15" dirty="0">
                <a:solidFill>
                  <a:srgbClr val="FFFFFF"/>
                </a:solidFill>
                <a:latin typeface="Arial Narrow"/>
                <a:cs typeface="Arial Narrow"/>
              </a:rPr>
              <a:t>85737</a:t>
            </a:r>
            <a:r>
              <a:rPr sz="700" spc="25" dirty="0">
                <a:solidFill>
                  <a:srgbClr val="FFFFFF"/>
                </a:solidFill>
                <a:latin typeface="Arial Narrow"/>
                <a:cs typeface="Arial Narrow"/>
              </a:rPr>
              <a:t> </a:t>
            </a:r>
            <a:r>
              <a:rPr sz="700" spc="5" dirty="0">
                <a:solidFill>
                  <a:srgbClr val="FFFFFF"/>
                </a:solidFill>
                <a:latin typeface="Arial Narrow"/>
                <a:cs typeface="Arial Narrow"/>
              </a:rPr>
              <a:t>Ismaning</a:t>
            </a:r>
            <a:r>
              <a:rPr sz="700" dirty="0">
                <a:solidFill>
                  <a:srgbClr val="FFFFFF"/>
                </a:solidFill>
                <a:latin typeface="Arial Narrow"/>
                <a:cs typeface="Arial Narrow"/>
              </a:rPr>
              <a:t> </a:t>
            </a:r>
            <a:r>
              <a:rPr sz="700" spc="5" dirty="0">
                <a:solidFill>
                  <a:srgbClr val="FFFFFF"/>
                </a:solidFill>
                <a:latin typeface="Arial Narrow"/>
                <a:cs typeface="Arial Narrow"/>
              </a:rPr>
              <a:t>Deutschland</a:t>
            </a:r>
            <a:endParaRPr sz="700" dirty="0">
              <a:latin typeface="Arial Narrow"/>
              <a:cs typeface="Arial Narrow"/>
            </a:endParaRPr>
          </a:p>
          <a:p>
            <a:pPr marL="12700">
              <a:lnSpc>
                <a:spcPts val="810"/>
              </a:lnSpc>
            </a:pPr>
            <a:r>
              <a:rPr sz="700" spc="15" dirty="0">
                <a:solidFill>
                  <a:srgbClr val="FFFFFF"/>
                </a:solidFill>
                <a:latin typeface="Arial Narrow"/>
                <a:cs typeface="Arial Narrow"/>
              </a:rPr>
              <a:t>tel.</a:t>
            </a:r>
            <a:r>
              <a:rPr sz="700" spc="-25" dirty="0">
                <a:solidFill>
                  <a:srgbClr val="FFFFFF"/>
                </a:solidFill>
                <a:latin typeface="Arial Narrow"/>
                <a:cs typeface="Arial Narrow"/>
              </a:rPr>
              <a:t> </a:t>
            </a:r>
            <a:r>
              <a:rPr sz="700" spc="35" dirty="0">
                <a:solidFill>
                  <a:srgbClr val="FFFFFF"/>
                </a:solidFill>
                <a:latin typeface="Arial Narrow"/>
                <a:cs typeface="Arial Narrow"/>
              </a:rPr>
              <a:t>+49</a:t>
            </a:r>
            <a:r>
              <a:rPr sz="700" spc="-75" dirty="0">
                <a:solidFill>
                  <a:srgbClr val="FFFFFF"/>
                </a:solidFill>
                <a:latin typeface="Arial Narrow"/>
                <a:cs typeface="Arial Narrow"/>
              </a:rPr>
              <a:t> </a:t>
            </a:r>
            <a:r>
              <a:rPr sz="700" spc="5" dirty="0">
                <a:solidFill>
                  <a:srgbClr val="FFFFFF"/>
                </a:solidFill>
                <a:latin typeface="Arial Narrow"/>
                <a:cs typeface="Arial Narrow"/>
              </a:rPr>
              <a:t>(0)</a:t>
            </a:r>
            <a:r>
              <a:rPr sz="700" spc="-75" dirty="0">
                <a:solidFill>
                  <a:srgbClr val="FFFFFF"/>
                </a:solidFill>
                <a:latin typeface="Arial Narrow"/>
                <a:cs typeface="Arial Narrow"/>
              </a:rPr>
              <a:t> </a:t>
            </a:r>
            <a:r>
              <a:rPr sz="700" spc="15" dirty="0">
                <a:solidFill>
                  <a:srgbClr val="FFFFFF"/>
                </a:solidFill>
                <a:latin typeface="Arial Narrow"/>
                <a:cs typeface="Arial Narrow"/>
              </a:rPr>
              <a:t>89</a:t>
            </a:r>
            <a:r>
              <a:rPr sz="700" spc="-75" dirty="0">
                <a:solidFill>
                  <a:srgbClr val="FFFFFF"/>
                </a:solidFill>
                <a:latin typeface="Arial Narrow"/>
                <a:cs typeface="Arial Narrow"/>
              </a:rPr>
              <a:t> </a:t>
            </a:r>
            <a:r>
              <a:rPr sz="700" spc="20" dirty="0">
                <a:solidFill>
                  <a:srgbClr val="FFFFFF"/>
                </a:solidFill>
                <a:latin typeface="Arial Narrow"/>
                <a:cs typeface="Arial Narrow"/>
              </a:rPr>
              <a:t>/</a:t>
            </a:r>
            <a:r>
              <a:rPr sz="700" spc="-75" dirty="0">
                <a:solidFill>
                  <a:srgbClr val="FFFFFF"/>
                </a:solidFill>
                <a:latin typeface="Arial Narrow"/>
                <a:cs typeface="Arial Narrow"/>
              </a:rPr>
              <a:t> </a:t>
            </a:r>
            <a:r>
              <a:rPr sz="700" spc="15" dirty="0">
                <a:solidFill>
                  <a:srgbClr val="FFFFFF"/>
                </a:solidFill>
                <a:latin typeface="Arial Narrow"/>
                <a:cs typeface="Arial Narrow"/>
              </a:rPr>
              <a:t>57</a:t>
            </a:r>
            <a:r>
              <a:rPr sz="700" spc="-75" dirty="0">
                <a:solidFill>
                  <a:srgbClr val="FFFFFF"/>
                </a:solidFill>
                <a:latin typeface="Arial Narrow"/>
                <a:cs typeface="Arial Narrow"/>
              </a:rPr>
              <a:t> </a:t>
            </a:r>
            <a:r>
              <a:rPr sz="700" spc="15" dirty="0">
                <a:solidFill>
                  <a:srgbClr val="FFFFFF"/>
                </a:solidFill>
                <a:latin typeface="Arial Narrow"/>
                <a:cs typeface="Arial Narrow"/>
              </a:rPr>
              <a:t>09</a:t>
            </a:r>
            <a:r>
              <a:rPr sz="700" spc="-75" dirty="0">
                <a:solidFill>
                  <a:srgbClr val="FFFFFF"/>
                </a:solidFill>
                <a:latin typeface="Arial Narrow"/>
                <a:cs typeface="Arial Narrow"/>
              </a:rPr>
              <a:t> </a:t>
            </a:r>
            <a:r>
              <a:rPr sz="700" spc="15" dirty="0">
                <a:solidFill>
                  <a:srgbClr val="FFFFFF"/>
                </a:solidFill>
                <a:latin typeface="Arial Narrow"/>
                <a:cs typeface="Arial Narrow"/>
              </a:rPr>
              <a:t>28</a:t>
            </a:r>
            <a:r>
              <a:rPr sz="700" spc="-75" dirty="0">
                <a:solidFill>
                  <a:srgbClr val="FFFFFF"/>
                </a:solidFill>
                <a:latin typeface="Arial Narrow"/>
                <a:cs typeface="Arial Narrow"/>
              </a:rPr>
              <a:t> </a:t>
            </a:r>
            <a:r>
              <a:rPr sz="700" spc="15" dirty="0">
                <a:solidFill>
                  <a:srgbClr val="FFFFFF"/>
                </a:solidFill>
                <a:latin typeface="Arial Narrow"/>
                <a:cs typeface="Arial Narrow"/>
              </a:rPr>
              <a:t>50</a:t>
            </a:r>
            <a:r>
              <a:rPr sz="700" dirty="0">
                <a:solidFill>
                  <a:srgbClr val="FFFFFF"/>
                </a:solidFill>
                <a:latin typeface="Arial Narrow"/>
                <a:cs typeface="Arial Narrow"/>
              </a:rPr>
              <a:t> </a:t>
            </a:r>
            <a:r>
              <a:rPr sz="700" spc="145" dirty="0">
                <a:solidFill>
                  <a:srgbClr val="FFFFFF"/>
                </a:solidFill>
                <a:latin typeface="Arial Narrow"/>
                <a:cs typeface="Arial Narrow"/>
              </a:rPr>
              <a:t>•</a:t>
            </a:r>
            <a:r>
              <a:rPr sz="700" dirty="0">
                <a:solidFill>
                  <a:srgbClr val="FFFFFF"/>
                </a:solidFill>
                <a:latin typeface="Arial Narrow"/>
                <a:cs typeface="Arial Narrow"/>
              </a:rPr>
              <a:t> </a:t>
            </a:r>
            <a:r>
              <a:rPr sz="700" spc="10" dirty="0">
                <a:solidFill>
                  <a:srgbClr val="FFFFFF"/>
                </a:solidFill>
                <a:latin typeface="Arial Narrow"/>
                <a:cs typeface="Arial Narrow"/>
              </a:rPr>
              <a:t>fax:</a:t>
            </a:r>
            <a:r>
              <a:rPr sz="700" spc="-25" dirty="0">
                <a:solidFill>
                  <a:srgbClr val="FFFFFF"/>
                </a:solidFill>
                <a:latin typeface="Arial Narrow"/>
                <a:cs typeface="Arial Narrow"/>
              </a:rPr>
              <a:t> </a:t>
            </a:r>
            <a:r>
              <a:rPr sz="700" spc="35" dirty="0">
                <a:solidFill>
                  <a:srgbClr val="FFFFFF"/>
                </a:solidFill>
                <a:latin typeface="Arial Narrow"/>
                <a:cs typeface="Arial Narrow"/>
              </a:rPr>
              <a:t>+49</a:t>
            </a:r>
            <a:r>
              <a:rPr sz="700" spc="-75" dirty="0">
                <a:solidFill>
                  <a:srgbClr val="FFFFFF"/>
                </a:solidFill>
                <a:latin typeface="Arial Narrow"/>
                <a:cs typeface="Arial Narrow"/>
              </a:rPr>
              <a:t> </a:t>
            </a:r>
            <a:r>
              <a:rPr sz="700" spc="5" dirty="0">
                <a:solidFill>
                  <a:srgbClr val="FFFFFF"/>
                </a:solidFill>
                <a:latin typeface="Arial Narrow"/>
                <a:cs typeface="Arial Narrow"/>
              </a:rPr>
              <a:t>(0)</a:t>
            </a:r>
            <a:r>
              <a:rPr sz="700" spc="-75" dirty="0">
                <a:solidFill>
                  <a:srgbClr val="FFFFFF"/>
                </a:solidFill>
                <a:latin typeface="Arial Narrow"/>
                <a:cs typeface="Arial Narrow"/>
              </a:rPr>
              <a:t> </a:t>
            </a:r>
            <a:r>
              <a:rPr sz="700" spc="15" dirty="0">
                <a:solidFill>
                  <a:srgbClr val="FFFFFF"/>
                </a:solidFill>
                <a:latin typeface="Arial Narrow"/>
                <a:cs typeface="Arial Narrow"/>
              </a:rPr>
              <a:t>89</a:t>
            </a:r>
            <a:r>
              <a:rPr sz="700" spc="-75" dirty="0">
                <a:solidFill>
                  <a:srgbClr val="FFFFFF"/>
                </a:solidFill>
                <a:latin typeface="Arial Narrow"/>
                <a:cs typeface="Arial Narrow"/>
              </a:rPr>
              <a:t> </a:t>
            </a:r>
            <a:r>
              <a:rPr sz="700" spc="20" dirty="0">
                <a:solidFill>
                  <a:srgbClr val="FFFFFF"/>
                </a:solidFill>
                <a:latin typeface="Arial Narrow"/>
                <a:cs typeface="Arial Narrow"/>
              </a:rPr>
              <a:t>/</a:t>
            </a:r>
            <a:r>
              <a:rPr sz="700" spc="-75" dirty="0">
                <a:solidFill>
                  <a:srgbClr val="FFFFFF"/>
                </a:solidFill>
                <a:latin typeface="Arial Narrow"/>
                <a:cs typeface="Arial Narrow"/>
              </a:rPr>
              <a:t> </a:t>
            </a:r>
            <a:r>
              <a:rPr sz="700" spc="15" dirty="0">
                <a:solidFill>
                  <a:srgbClr val="FFFFFF"/>
                </a:solidFill>
                <a:latin typeface="Arial Narrow"/>
                <a:cs typeface="Arial Narrow"/>
              </a:rPr>
              <a:t>57</a:t>
            </a:r>
            <a:r>
              <a:rPr sz="700" spc="-75" dirty="0">
                <a:solidFill>
                  <a:srgbClr val="FFFFFF"/>
                </a:solidFill>
                <a:latin typeface="Arial Narrow"/>
                <a:cs typeface="Arial Narrow"/>
              </a:rPr>
              <a:t> </a:t>
            </a:r>
            <a:r>
              <a:rPr sz="700" spc="15" dirty="0">
                <a:solidFill>
                  <a:srgbClr val="FFFFFF"/>
                </a:solidFill>
                <a:latin typeface="Arial Narrow"/>
                <a:cs typeface="Arial Narrow"/>
              </a:rPr>
              <a:t>09</a:t>
            </a:r>
            <a:r>
              <a:rPr sz="700" spc="-75" dirty="0">
                <a:solidFill>
                  <a:srgbClr val="FFFFFF"/>
                </a:solidFill>
                <a:latin typeface="Arial Narrow"/>
                <a:cs typeface="Arial Narrow"/>
              </a:rPr>
              <a:t> </a:t>
            </a:r>
            <a:r>
              <a:rPr sz="700" spc="15" dirty="0">
                <a:solidFill>
                  <a:srgbClr val="FFFFFF"/>
                </a:solidFill>
                <a:latin typeface="Arial Narrow"/>
                <a:cs typeface="Arial Narrow"/>
              </a:rPr>
              <a:t>28</a:t>
            </a:r>
            <a:r>
              <a:rPr sz="700" spc="-75" dirty="0">
                <a:solidFill>
                  <a:srgbClr val="FFFFFF"/>
                </a:solidFill>
                <a:latin typeface="Arial Narrow"/>
                <a:cs typeface="Arial Narrow"/>
              </a:rPr>
              <a:t> </a:t>
            </a:r>
            <a:r>
              <a:rPr sz="700" spc="15" dirty="0">
                <a:solidFill>
                  <a:srgbClr val="FFFFFF"/>
                </a:solidFill>
                <a:latin typeface="Arial Narrow"/>
                <a:cs typeface="Arial Narrow"/>
              </a:rPr>
              <a:t>38</a:t>
            </a:r>
            <a:endParaRPr sz="700" dirty="0">
              <a:latin typeface="Arial Narrow"/>
              <a:cs typeface="Arial Narrow"/>
            </a:endParaRPr>
          </a:p>
          <a:p>
            <a:pPr marL="12700">
              <a:lnSpc>
                <a:spcPct val="100000"/>
              </a:lnSpc>
            </a:pPr>
            <a:r>
              <a:rPr sz="700" spc="5" dirty="0">
                <a:solidFill>
                  <a:srgbClr val="FFFFFF"/>
                </a:solidFill>
                <a:latin typeface="Arial Narrow"/>
                <a:cs typeface="Arial Narrow"/>
                <a:hlinkClick r:id="rId17"/>
              </a:rPr>
              <a:t>info@triebenbache</a:t>
            </a:r>
            <a:r>
              <a:rPr sz="700" spc="-60" dirty="0">
                <a:solidFill>
                  <a:srgbClr val="FFFFFF"/>
                </a:solidFill>
                <a:latin typeface="Arial Narrow"/>
                <a:cs typeface="Arial Narrow"/>
                <a:hlinkClick r:id="rId17"/>
              </a:rPr>
              <a:t>r</a:t>
            </a:r>
            <a:r>
              <a:rPr sz="700" spc="5" dirty="0">
                <a:solidFill>
                  <a:srgbClr val="FFFFFF"/>
                </a:solidFill>
                <a:latin typeface="Arial Narrow"/>
                <a:cs typeface="Arial Narrow"/>
                <a:hlinkClick r:id="rId17"/>
              </a:rPr>
              <a:t>.de</a:t>
            </a:r>
            <a:r>
              <a:rPr sz="700" spc="20" dirty="0">
                <a:solidFill>
                  <a:srgbClr val="FFFFFF"/>
                </a:solidFill>
                <a:latin typeface="Arial Narrow"/>
                <a:cs typeface="Arial Narrow"/>
                <a:hlinkClick r:id="rId17"/>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60" dirty="0">
                <a:solidFill>
                  <a:srgbClr val="FFFFFF"/>
                </a:solidFill>
                <a:latin typeface="Arial Narrow"/>
                <a:cs typeface="Arial Narrow"/>
                <a:hlinkClick r:id="rId18"/>
              </a:rPr>
              <a:t>ww</a:t>
            </a:r>
            <a:r>
              <a:rPr sz="700" spc="5" dirty="0">
                <a:solidFill>
                  <a:srgbClr val="FFFFFF"/>
                </a:solidFill>
                <a:latin typeface="Arial Narrow"/>
                <a:cs typeface="Arial Narrow"/>
                <a:hlinkClick r:id="rId18"/>
              </a:rPr>
              <a:t>w</a:t>
            </a:r>
            <a:r>
              <a:rPr sz="700" spc="10" dirty="0">
                <a:solidFill>
                  <a:srgbClr val="FFFFFF"/>
                </a:solidFill>
                <a:latin typeface="Arial Narrow"/>
                <a:cs typeface="Arial Narrow"/>
                <a:hlinkClick r:id="rId18"/>
              </a:rPr>
              <a:t>.triebenbache</a:t>
            </a:r>
            <a:r>
              <a:rPr sz="700" spc="-65" dirty="0">
                <a:solidFill>
                  <a:srgbClr val="FFFFFF"/>
                </a:solidFill>
                <a:latin typeface="Arial Narrow"/>
                <a:cs typeface="Arial Narrow"/>
                <a:hlinkClick r:id="rId18"/>
              </a:rPr>
              <a:t>r</a:t>
            </a:r>
            <a:r>
              <a:rPr sz="700" spc="5" dirty="0">
                <a:solidFill>
                  <a:srgbClr val="FFFFFF"/>
                </a:solidFill>
                <a:latin typeface="Arial Narrow"/>
                <a:cs typeface="Arial Narrow"/>
                <a:hlinkClick r:id="rId18"/>
              </a:rPr>
              <a:t>.de</a:t>
            </a:r>
            <a:endParaRPr sz="700" dirty="0">
              <a:latin typeface="Arial Narrow"/>
              <a:cs typeface="Arial Narrow"/>
            </a:endParaRPr>
          </a:p>
        </p:txBody>
      </p:sp>
      <p:sp>
        <p:nvSpPr>
          <p:cNvPr id="63" name="object 63"/>
          <p:cNvSpPr/>
          <p:nvPr/>
        </p:nvSpPr>
        <p:spPr>
          <a:xfrm>
            <a:off x="5669287" y="3934978"/>
            <a:ext cx="40005" cy="71120"/>
          </a:xfrm>
          <a:custGeom>
            <a:avLst/>
            <a:gdLst/>
            <a:ahLst/>
            <a:cxnLst/>
            <a:rect l="l" t="t" r="r" b="b"/>
            <a:pathLst>
              <a:path w="40004" h="71120">
                <a:moveTo>
                  <a:pt x="787" y="57086"/>
                </a:moveTo>
                <a:lnTo>
                  <a:pt x="0" y="67767"/>
                </a:lnTo>
                <a:lnTo>
                  <a:pt x="6388" y="69684"/>
                </a:lnTo>
                <a:lnTo>
                  <a:pt x="11747" y="70650"/>
                </a:lnTo>
                <a:lnTo>
                  <a:pt x="23456" y="70650"/>
                </a:lnTo>
                <a:lnTo>
                  <a:pt x="29248" y="68478"/>
                </a:lnTo>
                <a:lnTo>
                  <a:pt x="36770" y="60591"/>
                </a:lnTo>
                <a:lnTo>
                  <a:pt x="9486" y="60591"/>
                </a:lnTo>
                <a:lnTo>
                  <a:pt x="5168" y="59423"/>
                </a:lnTo>
                <a:lnTo>
                  <a:pt x="787" y="57086"/>
                </a:lnTo>
                <a:close/>
              </a:path>
              <a:path w="40004" h="71120">
                <a:moveTo>
                  <a:pt x="37058" y="33934"/>
                </a:moveTo>
                <a:lnTo>
                  <a:pt x="17005" y="33934"/>
                </a:lnTo>
                <a:lnTo>
                  <a:pt x="20383" y="35064"/>
                </a:lnTo>
                <a:lnTo>
                  <a:pt x="25552" y="39611"/>
                </a:lnTo>
                <a:lnTo>
                  <a:pt x="26847" y="42824"/>
                </a:lnTo>
                <a:lnTo>
                  <a:pt x="26847" y="51092"/>
                </a:lnTo>
                <a:lnTo>
                  <a:pt x="25679" y="54406"/>
                </a:lnTo>
                <a:lnTo>
                  <a:pt x="21043" y="59347"/>
                </a:lnTo>
                <a:lnTo>
                  <a:pt x="17830" y="60591"/>
                </a:lnTo>
                <a:lnTo>
                  <a:pt x="36770" y="60591"/>
                </a:lnTo>
                <a:lnTo>
                  <a:pt x="37630" y="59690"/>
                </a:lnTo>
                <a:lnTo>
                  <a:pt x="39725" y="53759"/>
                </a:lnTo>
                <a:lnTo>
                  <a:pt x="39725" y="40195"/>
                </a:lnTo>
                <a:lnTo>
                  <a:pt x="38061" y="35140"/>
                </a:lnTo>
                <a:lnTo>
                  <a:pt x="37058" y="33934"/>
                </a:lnTo>
                <a:close/>
              </a:path>
              <a:path w="40004" h="71120">
                <a:moveTo>
                  <a:pt x="36525" y="0"/>
                </a:moveTo>
                <a:lnTo>
                  <a:pt x="1295" y="0"/>
                </a:lnTo>
                <a:lnTo>
                  <a:pt x="1295" y="36131"/>
                </a:lnTo>
                <a:lnTo>
                  <a:pt x="5676" y="34658"/>
                </a:lnTo>
                <a:lnTo>
                  <a:pt x="9512" y="33934"/>
                </a:lnTo>
                <a:lnTo>
                  <a:pt x="37058" y="33934"/>
                </a:lnTo>
                <a:lnTo>
                  <a:pt x="34734" y="31140"/>
                </a:lnTo>
                <a:lnTo>
                  <a:pt x="31140" y="26949"/>
                </a:lnTo>
                <a:lnTo>
                  <a:pt x="28412" y="25755"/>
                </a:lnTo>
                <a:lnTo>
                  <a:pt x="12471" y="25755"/>
                </a:lnTo>
                <a:lnTo>
                  <a:pt x="12471" y="9779"/>
                </a:lnTo>
                <a:lnTo>
                  <a:pt x="36525" y="9779"/>
                </a:lnTo>
                <a:lnTo>
                  <a:pt x="36525" y="0"/>
                </a:lnTo>
                <a:close/>
              </a:path>
              <a:path w="40004" h="71120">
                <a:moveTo>
                  <a:pt x="26352" y="24853"/>
                </a:moveTo>
                <a:lnTo>
                  <a:pt x="17170" y="24853"/>
                </a:lnTo>
                <a:lnTo>
                  <a:pt x="14541" y="25146"/>
                </a:lnTo>
                <a:lnTo>
                  <a:pt x="12471" y="25755"/>
                </a:lnTo>
                <a:lnTo>
                  <a:pt x="28412" y="25755"/>
                </a:lnTo>
                <a:lnTo>
                  <a:pt x="26352" y="24853"/>
                </a:lnTo>
                <a:close/>
              </a:path>
            </a:pathLst>
          </a:custGeom>
          <a:solidFill>
            <a:srgbClr val="FFFFFF"/>
          </a:solidFill>
        </p:spPr>
        <p:txBody>
          <a:bodyPr wrap="square" lIns="0" tIns="0" rIns="0" bIns="0" rtlCol="0"/>
          <a:lstStyle/>
          <a:p>
            <a:endParaRPr/>
          </a:p>
        </p:txBody>
      </p:sp>
      <p:sp>
        <p:nvSpPr>
          <p:cNvPr id="64" name="object 64"/>
          <p:cNvSpPr txBox="1"/>
          <p:nvPr/>
        </p:nvSpPr>
        <p:spPr>
          <a:xfrm>
            <a:off x="5830154" y="4768863"/>
            <a:ext cx="1833880" cy="765810"/>
          </a:xfrm>
          <a:prstGeom prst="rect">
            <a:avLst/>
          </a:prstGeom>
        </p:spPr>
        <p:txBody>
          <a:bodyPr vert="horz" wrap="square" lIns="0" tIns="0" rIns="0" bIns="0" rtlCol="0">
            <a:spAutoFit/>
          </a:bodyPr>
          <a:lstStyle/>
          <a:p>
            <a:pPr marL="12700">
              <a:lnSpc>
                <a:spcPts val="950"/>
              </a:lnSpc>
            </a:pPr>
            <a:r>
              <a:rPr sz="800" b="1" dirty="0">
                <a:solidFill>
                  <a:srgbClr val="FFFFFF"/>
                </a:solidFill>
                <a:latin typeface="Calibri"/>
                <a:cs typeface="Calibri"/>
              </a:rPr>
              <a:t>FRANCE</a:t>
            </a:r>
            <a:endParaRPr sz="800">
              <a:latin typeface="Calibri"/>
              <a:cs typeface="Calibri"/>
            </a:endParaRPr>
          </a:p>
          <a:p>
            <a:pPr marL="12700">
              <a:lnSpc>
                <a:spcPts val="830"/>
              </a:lnSpc>
            </a:pPr>
            <a:r>
              <a:rPr sz="700" spc="-20" dirty="0">
                <a:solidFill>
                  <a:srgbClr val="FFFFFF"/>
                </a:solidFill>
                <a:latin typeface="Calibri"/>
                <a:cs typeface="Calibri"/>
              </a:rPr>
              <a:t>Ind.i.a</a:t>
            </a:r>
            <a:r>
              <a:rPr sz="700" spc="-15" dirty="0">
                <a:solidFill>
                  <a:srgbClr val="FFFFFF"/>
                </a:solidFill>
                <a:latin typeface="Calibri"/>
                <a:cs typeface="Calibri"/>
              </a:rPr>
              <a:t>.</a:t>
            </a:r>
            <a:r>
              <a:rPr sz="700" dirty="0">
                <a:solidFill>
                  <a:srgbClr val="FFFFFF"/>
                </a:solidFill>
                <a:latin typeface="Calibri"/>
                <a:cs typeface="Calibri"/>
              </a:rPr>
              <a:t> </a:t>
            </a:r>
            <a:r>
              <a:rPr sz="700" spc="-65" dirty="0">
                <a:solidFill>
                  <a:srgbClr val="FFFFFF"/>
                </a:solidFill>
                <a:latin typeface="Calibri"/>
                <a:cs typeface="Calibri"/>
              </a:rPr>
              <a:t>F</a:t>
            </a:r>
            <a:r>
              <a:rPr sz="700" spc="-30" dirty="0">
                <a:solidFill>
                  <a:srgbClr val="FFFFFF"/>
                </a:solidFill>
                <a:latin typeface="Calibri"/>
                <a:cs typeface="Calibri"/>
              </a:rPr>
              <a:t>rance</a:t>
            </a:r>
            <a:r>
              <a:rPr sz="700" spc="25" dirty="0">
                <a:solidFill>
                  <a:srgbClr val="FFFFFF"/>
                </a:solidFill>
                <a:latin typeface="Calibri"/>
                <a:cs typeface="Calibri"/>
              </a:rPr>
              <a:t> </a:t>
            </a:r>
            <a:r>
              <a:rPr sz="700" spc="-20" dirty="0">
                <a:solidFill>
                  <a:srgbClr val="FFFFFF"/>
                </a:solidFill>
                <a:latin typeface="Calibri"/>
                <a:cs typeface="Calibri"/>
              </a:rPr>
              <a:t>Sarl</a:t>
            </a:r>
            <a:endParaRPr sz="700">
              <a:latin typeface="Calibri"/>
              <a:cs typeface="Calibri"/>
            </a:endParaRPr>
          </a:p>
          <a:p>
            <a:pPr marL="12700" marR="576580">
              <a:lnSpc>
                <a:spcPct val="100000"/>
              </a:lnSpc>
            </a:pPr>
            <a:r>
              <a:rPr sz="700" spc="-125" dirty="0">
                <a:solidFill>
                  <a:srgbClr val="FFFFFF"/>
                </a:solidFill>
                <a:latin typeface="Calibri"/>
                <a:cs typeface="Calibri"/>
              </a:rPr>
              <a:t>P</a:t>
            </a:r>
            <a:r>
              <a:rPr sz="700" spc="-15" dirty="0">
                <a:solidFill>
                  <a:srgbClr val="FFFFFF"/>
                </a:solidFill>
                <a:latin typeface="Calibri"/>
                <a:cs typeface="Calibri"/>
              </a:rPr>
              <a:t>.A.E.</a:t>
            </a:r>
            <a:r>
              <a:rPr sz="700" spc="-5" dirty="0">
                <a:solidFill>
                  <a:srgbClr val="FFFFFF"/>
                </a:solidFill>
                <a:latin typeface="Calibri"/>
                <a:cs typeface="Calibri"/>
              </a:rPr>
              <a:t> </a:t>
            </a:r>
            <a:r>
              <a:rPr sz="700" spc="-15" dirty="0">
                <a:solidFill>
                  <a:srgbClr val="FFFFFF"/>
                </a:solidFill>
                <a:latin typeface="Calibri"/>
                <a:cs typeface="Calibri"/>
              </a:rPr>
              <a:t>la</a:t>
            </a:r>
            <a:r>
              <a:rPr sz="700" spc="25" dirty="0">
                <a:solidFill>
                  <a:srgbClr val="FFFFFF"/>
                </a:solidFill>
                <a:latin typeface="Calibri"/>
                <a:cs typeface="Calibri"/>
              </a:rPr>
              <a:t> </a:t>
            </a:r>
            <a:r>
              <a:rPr sz="700" spc="-35" dirty="0">
                <a:solidFill>
                  <a:srgbClr val="FFFFFF"/>
                </a:solidFill>
                <a:latin typeface="Calibri"/>
                <a:cs typeface="Calibri"/>
              </a:rPr>
              <a:t>Baum</a:t>
            </a:r>
            <a:r>
              <a:rPr sz="700" spc="-60" dirty="0">
                <a:solidFill>
                  <a:srgbClr val="FFFFFF"/>
                </a:solidFill>
                <a:latin typeface="Calibri"/>
                <a:cs typeface="Calibri"/>
              </a:rPr>
              <a:t>e</a:t>
            </a:r>
            <a:r>
              <a:rPr sz="700" spc="-10" dirty="0">
                <a:solidFill>
                  <a:srgbClr val="FFFFFF"/>
                </a:solidFill>
                <a:latin typeface="Calibri"/>
                <a:cs typeface="Calibri"/>
              </a:rPr>
              <a:t>,</a:t>
            </a:r>
            <a:r>
              <a:rPr sz="700" dirty="0">
                <a:solidFill>
                  <a:srgbClr val="FFFFFF"/>
                </a:solidFill>
                <a:latin typeface="Calibri"/>
                <a:cs typeface="Calibri"/>
              </a:rPr>
              <a:t> </a:t>
            </a:r>
            <a:r>
              <a:rPr sz="700" spc="-25" dirty="0">
                <a:solidFill>
                  <a:srgbClr val="FFFFFF"/>
                </a:solidFill>
                <a:latin typeface="Calibri"/>
                <a:cs typeface="Calibri"/>
              </a:rPr>
              <a:t>7</a:t>
            </a:r>
            <a:r>
              <a:rPr sz="700" spc="25" dirty="0">
                <a:solidFill>
                  <a:srgbClr val="FFFFFF"/>
                </a:solidFill>
                <a:latin typeface="Calibri"/>
                <a:cs typeface="Calibri"/>
              </a:rPr>
              <a:t> </a:t>
            </a:r>
            <a:r>
              <a:rPr sz="700" spc="-30" dirty="0">
                <a:solidFill>
                  <a:srgbClr val="FFFFFF"/>
                </a:solidFill>
                <a:latin typeface="Calibri"/>
                <a:cs typeface="Calibri"/>
              </a:rPr>
              <a:t>Rue</a:t>
            </a:r>
            <a:r>
              <a:rPr sz="700" spc="25" dirty="0">
                <a:solidFill>
                  <a:srgbClr val="FFFFFF"/>
                </a:solidFill>
                <a:latin typeface="Calibri"/>
                <a:cs typeface="Calibri"/>
              </a:rPr>
              <a:t> </a:t>
            </a:r>
            <a:r>
              <a:rPr sz="700" spc="-40" dirty="0">
                <a:solidFill>
                  <a:srgbClr val="FFFFFF"/>
                </a:solidFill>
                <a:latin typeface="Calibri"/>
                <a:cs typeface="Calibri"/>
              </a:rPr>
              <a:t>de</a:t>
            </a:r>
            <a:r>
              <a:rPr sz="700" spc="25" dirty="0">
                <a:solidFill>
                  <a:srgbClr val="FFFFFF"/>
                </a:solidFill>
                <a:latin typeface="Calibri"/>
                <a:cs typeface="Calibri"/>
              </a:rPr>
              <a:t> </a:t>
            </a:r>
            <a:r>
              <a:rPr sz="700" spc="-25" dirty="0">
                <a:solidFill>
                  <a:srgbClr val="FFFFFF"/>
                </a:solidFill>
                <a:latin typeface="Calibri"/>
                <a:cs typeface="Calibri"/>
              </a:rPr>
              <a:t>l’Artisanat</a:t>
            </a:r>
            <a:r>
              <a:rPr sz="700" spc="-20" dirty="0">
                <a:solidFill>
                  <a:srgbClr val="FFFFFF"/>
                </a:solidFill>
                <a:latin typeface="Calibri"/>
                <a:cs typeface="Calibri"/>
              </a:rPr>
              <a:t> </a:t>
            </a:r>
            <a:r>
              <a:rPr sz="700" spc="-25" dirty="0">
                <a:solidFill>
                  <a:srgbClr val="FFFFFF"/>
                </a:solidFill>
                <a:latin typeface="Calibri"/>
                <a:cs typeface="Calibri"/>
              </a:rPr>
              <a:t>34290</a:t>
            </a:r>
            <a:r>
              <a:rPr sz="700" spc="25" dirty="0">
                <a:solidFill>
                  <a:srgbClr val="FFFFFF"/>
                </a:solidFill>
                <a:latin typeface="Calibri"/>
                <a:cs typeface="Calibri"/>
              </a:rPr>
              <a:t> </a:t>
            </a:r>
            <a:r>
              <a:rPr sz="700" spc="-10" dirty="0">
                <a:solidFill>
                  <a:srgbClr val="FFFFFF"/>
                </a:solidFill>
                <a:latin typeface="Calibri"/>
                <a:cs typeface="Calibri"/>
              </a:rPr>
              <a:t>-</a:t>
            </a:r>
            <a:r>
              <a:rPr sz="700" spc="25" dirty="0">
                <a:solidFill>
                  <a:srgbClr val="FFFFFF"/>
                </a:solidFill>
                <a:latin typeface="Calibri"/>
                <a:cs typeface="Calibri"/>
              </a:rPr>
              <a:t> </a:t>
            </a:r>
            <a:r>
              <a:rPr sz="700" spc="-30" dirty="0">
                <a:solidFill>
                  <a:srgbClr val="FFFFFF"/>
                </a:solidFill>
                <a:latin typeface="Calibri"/>
                <a:cs typeface="Calibri"/>
              </a:rPr>
              <a:t>Ser</a:t>
            </a:r>
            <a:r>
              <a:rPr sz="700" spc="-35" dirty="0">
                <a:solidFill>
                  <a:srgbClr val="FFFFFF"/>
                </a:solidFill>
                <a:latin typeface="Calibri"/>
                <a:cs typeface="Calibri"/>
              </a:rPr>
              <a:t>v</a:t>
            </a:r>
            <a:r>
              <a:rPr sz="700" spc="-25" dirty="0">
                <a:solidFill>
                  <a:srgbClr val="FFFFFF"/>
                </a:solidFill>
                <a:latin typeface="Calibri"/>
                <a:cs typeface="Calibri"/>
              </a:rPr>
              <a:t>ian</a:t>
            </a:r>
            <a:endParaRPr sz="700">
              <a:latin typeface="Calibri"/>
              <a:cs typeface="Calibri"/>
            </a:endParaRPr>
          </a:p>
          <a:p>
            <a:pPr marL="12700">
              <a:lnSpc>
                <a:spcPct val="100000"/>
              </a:lnSpc>
            </a:pPr>
            <a:r>
              <a:rPr sz="700" spc="-25" dirty="0">
                <a:solidFill>
                  <a:srgbClr val="FFFFFF"/>
                </a:solidFill>
                <a:latin typeface="Calibri"/>
                <a:cs typeface="Calibri"/>
              </a:rPr>
              <a:t>Servian</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65" dirty="0">
                <a:solidFill>
                  <a:srgbClr val="FFFFFF"/>
                </a:solidFill>
                <a:latin typeface="Calibri"/>
                <a:cs typeface="Calibri"/>
              </a:rPr>
              <a:t>F</a:t>
            </a:r>
            <a:r>
              <a:rPr sz="700" spc="-30" dirty="0">
                <a:solidFill>
                  <a:srgbClr val="FFFFFF"/>
                </a:solidFill>
                <a:latin typeface="Calibri"/>
                <a:cs typeface="Calibri"/>
              </a:rPr>
              <a:t>rance</a:t>
            </a:r>
            <a:endParaRPr sz="700">
              <a:latin typeface="Calibri"/>
              <a:cs typeface="Calibri"/>
            </a:endParaRPr>
          </a:p>
          <a:p>
            <a:pPr marL="12700">
              <a:lnSpc>
                <a:spcPct val="100000"/>
              </a:lnSpc>
            </a:pPr>
            <a:r>
              <a:rPr sz="700" spc="-25" dirty="0">
                <a:solidFill>
                  <a:srgbClr val="FFFFFF"/>
                </a:solidFill>
                <a:latin typeface="Calibri"/>
                <a:cs typeface="Calibri"/>
              </a:rPr>
              <a:t>tel.</a:t>
            </a:r>
            <a:r>
              <a:rPr sz="700" spc="-35" dirty="0">
                <a:solidFill>
                  <a:srgbClr val="FFFFFF"/>
                </a:solidFill>
                <a:latin typeface="Calibri"/>
                <a:cs typeface="Calibri"/>
              </a:rPr>
              <a:t> </a:t>
            </a:r>
            <a:r>
              <a:rPr sz="700" spc="5" dirty="0">
                <a:solidFill>
                  <a:srgbClr val="FFFFFF"/>
                </a:solidFill>
                <a:latin typeface="Calibri"/>
                <a:cs typeface="Calibri"/>
              </a:rPr>
              <a:t>+3</a:t>
            </a:r>
            <a:r>
              <a:rPr sz="700" spc="10" dirty="0">
                <a:solidFill>
                  <a:srgbClr val="FFFFFF"/>
                </a:solidFill>
                <a:latin typeface="Calibri"/>
                <a:cs typeface="Calibri"/>
              </a:rPr>
              <a:t>3</a:t>
            </a:r>
            <a:r>
              <a:rPr sz="700" spc="-10" dirty="0">
                <a:solidFill>
                  <a:srgbClr val="FFFFFF"/>
                </a:solidFill>
                <a:latin typeface="Calibri"/>
                <a:cs typeface="Calibri"/>
              </a:rPr>
              <a:t> </a:t>
            </a:r>
            <a:r>
              <a:rPr sz="700" spc="-20" dirty="0">
                <a:solidFill>
                  <a:srgbClr val="FFFFFF"/>
                </a:solidFill>
                <a:latin typeface="Calibri"/>
                <a:cs typeface="Calibri"/>
              </a:rPr>
              <a:t>(0)</a:t>
            </a:r>
            <a:r>
              <a:rPr sz="700" spc="-10" dirty="0">
                <a:solidFill>
                  <a:srgbClr val="FFFFFF"/>
                </a:solidFill>
                <a:latin typeface="Calibri"/>
                <a:cs typeface="Calibri"/>
              </a:rPr>
              <a:t> </a:t>
            </a:r>
            <a:r>
              <a:rPr sz="700" spc="-25" dirty="0">
                <a:solidFill>
                  <a:srgbClr val="FFFFFF"/>
                </a:solidFill>
                <a:latin typeface="Calibri"/>
                <a:cs typeface="Calibri"/>
              </a:rPr>
              <a:t>4</a:t>
            </a:r>
            <a:r>
              <a:rPr sz="700" spc="-10" dirty="0">
                <a:solidFill>
                  <a:srgbClr val="FFFFFF"/>
                </a:solidFill>
                <a:latin typeface="Calibri"/>
                <a:cs typeface="Calibri"/>
              </a:rPr>
              <a:t> </a:t>
            </a:r>
            <a:r>
              <a:rPr sz="700" spc="-25" dirty="0">
                <a:solidFill>
                  <a:srgbClr val="FFFFFF"/>
                </a:solidFill>
                <a:latin typeface="Calibri"/>
                <a:cs typeface="Calibri"/>
              </a:rPr>
              <a:t>67</a:t>
            </a:r>
            <a:r>
              <a:rPr sz="700" spc="-10" dirty="0">
                <a:solidFill>
                  <a:srgbClr val="FFFFFF"/>
                </a:solidFill>
                <a:latin typeface="Calibri"/>
                <a:cs typeface="Calibri"/>
              </a:rPr>
              <a:t> </a:t>
            </a:r>
            <a:r>
              <a:rPr sz="700" spc="-25" dirty="0">
                <a:solidFill>
                  <a:srgbClr val="FFFFFF"/>
                </a:solidFill>
                <a:latin typeface="Calibri"/>
                <a:cs typeface="Calibri"/>
              </a:rPr>
              <a:t>39</a:t>
            </a:r>
            <a:r>
              <a:rPr sz="700" spc="-10" dirty="0">
                <a:solidFill>
                  <a:srgbClr val="FFFFFF"/>
                </a:solidFill>
                <a:latin typeface="Calibri"/>
                <a:cs typeface="Calibri"/>
              </a:rPr>
              <a:t> </a:t>
            </a:r>
            <a:r>
              <a:rPr sz="700" spc="-25" dirty="0">
                <a:solidFill>
                  <a:srgbClr val="FFFFFF"/>
                </a:solidFill>
                <a:latin typeface="Calibri"/>
                <a:cs typeface="Calibri"/>
              </a:rPr>
              <a:t>42</a:t>
            </a:r>
            <a:r>
              <a:rPr sz="700" spc="-10" dirty="0">
                <a:solidFill>
                  <a:srgbClr val="FFFFFF"/>
                </a:solidFill>
                <a:latin typeface="Calibri"/>
                <a:cs typeface="Calibri"/>
              </a:rPr>
              <a:t> </a:t>
            </a:r>
            <a:r>
              <a:rPr sz="700" spc="-25" dirty="0">
                <a:solidFill>
                  <a:srgbClr val="FFFFFF"/>
                </a:solidFill>
                <a:latin typeface="Calibri"/>
                <a:cs typeface="Calibri"/>
              </a:rPr>
              <a:t>81</a:t>
            </a:r>
            <a:r>
              <a:rPr sz="700" spc="-10" dirty="0">
                <a:solidFill>
                  <a:srgbClr val="FFFFFF"/>
                </a:solidFill>
                <a:latin typeface="Calibri"/>
                <a:cs typeface="Calibri"/>
              </a:rPr>
              <a:t> </a:t>
            </a:r>
            <a:r>
              <a:rPr sz="700" dirty="0">
                <a:solidFill>
                  <a:srgbClr val="FFFFFF"/>
                </a:solidFill>
                <a:latin typeface="Calibri"/>
                <a:cs typeface="Calibri"/>
              </a:rPr>
              <a:t>•</a:t>
            </a:r>
            <a:r>
              <a:rPr sz="700" spc="-10" dirty="0">
                <a:solidFill>
                  <a:srgbClr val="FFFFFF"/>
                </a:solidFill>
                <a:latin typeface="Calibri"/>
                <a:cs typeface="Calibri"/>
              </a:rPr>
              <a:t> </a:t>
            </a:r>
            <a:r>
              <a:rPr sz="700" spc="-20" dirty="0">
                <a:solidFill>
                  <a:srgbClr val="FFFFFF"/>
                </a:solidFill>
                <a:latin typeface="Calibri"/>
                <a:cs typeface="Calibri"/>
              </a:rPr>
              <a:t>fax:</a:t>
            </a:r>
            <a:r>
              <a:rPr sz="700" spc="-35" dirty="0">
                <a:solidFill>
                  <a:srgbClr val="FFFFFF"/>
                </a:solidFill>
                <a:latin typeface="Calibri"/>
                <a:cs typeface="Calibri"/>
              </a:rPr>
              <a:t> </a:t>
            </a:r>
            <a:r>
              <a:rPr sz="700" spc="5" dirty="0">
                <a:solidFill>
                  <a:srgbClr val="FFFFFF"/>
                </a:solidFill>
                <a:latin typeface="Calibri"/>
                <a:cs typeface="Calibri"/>
              </a:rPr>
              <a:t>+3</a:t>
            </a:r>
            <a:r>
              <a:rPr sz="700" spc="10" dirty="0">
                <a:solidFill>
                  <a:srgbClr val="FFFFFF"/>
                </a:solidFill>
                <a:latin typeface="Calibri"/>
                <a:cs typeface="Calibri"/>
              </a:rPr>
              <a:t>3</a:t>
            </a:r>
            <a:r>
              <a:rPr sz="700" spc="-10" dirty="0">
                <a:solidFill>
                  <a:srgbClr val="FFFFFF"/>
                </a:solidFill>
                <a:latin typeface="Calibri"/>
                <a:cs typeface="Calibri"/>
              </a:rPr>
              <a:t> </a:t>
            </a:r>
            <a:r>
              <a:rPr sz="700" spc="-20" dirty="0">
                <a:solidFill>
                  <a:srgbClr val="FFFFFF"/>
                </a:solidFill>
                <a:latin typeface="Calibri"/>
                <a:cs typeface="Calibri"/>
              </a:rPr>
              <a:t>(0)</a:t>
            </a:r>
            <a:r>
              <a:rPr sz="700" spc="-10" dirty="0">
                <a:solidFill>
                  <a:srgbClr val="FFFFFF"/>
                </a:solidFill>
                <a:latin typeface="Calibri"/>
                <a:cs typeface="Calibri"/>
              </a:rPr>
              <a:t> </a:t>
            </a:r>
            <a:r>
              <a:rPr sz="700" spc="-25" dirty="0">
                <a:solidFill>
                  <a:srgbClr val="FFFFFF"/>
                </a:solidFill>
                <a:latin typeface="Calibri"/>
                <a:cs typeface="Calibri"/>
              </a:rPr>
              <a:t>4</a:t>
            </a:r>
            <a:r>
              <a:rPr sz="700" spc="-10" dirty="0">
                <a:solidFill>
                  <a:srgbClr val="FFFFFF"/>
                </a:solidFill>
                <a:latin typeface="Calibri"/>
                <a:cs typeface="Calibri"/>
              </a:rPr>
              <a:t> </a:t>
            </a:r>
            <a:r>
              <a:rPr sz="700" spc="-25" dirty="0">
                <a:solidFill>
                  <a:srgbClr val="FFFFFF"/>
                </a:solidFill>
                <a:latin typeface="Calibri"/>
                <a:cs typeface="Calibri"/>
              </a:rPr>
              <a:t>67</a:t>
            </a:r>
            <a:r>
              <a:rPr sz="700" spc="-10" dirty="0">
                <a:solidFill>
                  <a:srgbClr val="FFFFFF"/>
                </a:solidFill>
                <a:latin typeface="Calibri"/>
                <a:cs typeface="Calibri"/>
              </a:rPr>
              <a:t> </a:t>
            </a:r>
            <a:r>
              <a:rPr sz="700" spc="-25" dirty="0">
                <a:solidFill>
                  <a:srgbClr val="FFFFFF"/>
                </a:solidFill>
                <a:latin typeface="Calibri"/>
                <a:cs typeface="Calibri"/>
              </a:rPr>
              <a:t>39</a:t>
            </a:r>
            <a:r>
              <a:rPr sz="700" spc="-10" dirty="0">
                <a:solidFill>
                  <a:srgbClr val="FFFFFF"/>
                </a:solidFill>
                <a:latin typeface="Calibri"/>
                <a:cs typeface="Calibri"/>
              </a:rPr>
              <a:t> </a:t>
            </a:r>
            <a:r>
              <a:rPr sz="700" spc="-25" dirty="0">
                <a:solidFill>
                  <a:srgbClr val="FFFFFF"/>
                </a:solidFill>
                <a:latin typeface="Calibri"/>
                <a:cs typeface="Calibri"/>
              </a:rPr>
              <a:t>20</a:t>
            </a:r>
            <a:r>
              <a:rPr sz="700" spc="-10" dirty="0">
                <a:solidFill>
                  <a:srgbClr val="FFFFFF"/>
                </a:solidFill>
                <a:latin typeface="Calibri"/>
                <a:cs typeface="Calibri"/>
              </a:rPr>
              <a:t> </a:t>
            </a:r>
            <a:r>
              <a:rPr sz="700" spc="-25" dirty="0">
                <a:solidFill>
                  <a:srgbClr val="FFFFFF"/>
                </a:solidFill>
                <a:latin typeface="Calibri"/>
                <a:cs typeface="Calibri"/>
              </a:rPr>
              <a:t>90</a:t>
            </a:r>
            <a:endParaRPr sz="700">
              <a:latin typeface="Calibri"/>
              <a:cs typeface="Calibri"/>
            </a:endParaRPr>
          </a:p>
          <a:p>
            <a:pPr marL="12700">
              <a:lnSpc>
                <a:spcPct val="100000"/>
              </a:lnSpc>
            </a:pPr>
            <a:r>
              <a:rPr sz="700" spc="-30" dirty="0">
                <a:solidFill>
                  <a:srgbClr val="FFFFFF"/>
                </a:solidFill>
                <a:latin typeface="Calibri"/>
                <a:cs typeface="Calibri"/>
                <a:hlinkClick r:id="rId19"/>
              </a:rPr>
              <a:t>info@indiafranc</a:t>
            </a:r>
            <a:r>
              <a:rPr sz="700" spc="-55" dirty="0">
                <a:solidFill>
                  <a:srgbClr val="FFFFFF"/>
                </a:solidFill>
                <a:latin typeface="Calibri"/>
                <a:cs typeface="Calibri"/>
                <a:hlinkClick r:id="rId19"/>
              </a:rPr>
              <a:t>e</a:t>
            </a:r>
            <a:r>
              <a:rPr sz="700" spc="-30" dirty="0">
                <a:solidFill>
                  <a:srgbClr val="FFFFFF"/>
                </a:solidFill>
                <a:latin typeface="Calibri"/>
                <a:cs typeface="Calibri"/>
                <a:hlinkClick r:id="rId19"/>
              </a:rPr>
              <a:t>.eu</a:t>
            </a:r>
            <a:r>
              <a:rPr sz="700" spc="25" dirty="0">
                <a:solidFill>
                  <a:srgbClr val="FFFFFF"/>
                </a:solidFill>
                <a:latin typeface="Calibri"/>
                <a:cs typeface="Calibri"/>
                <a:hlinkClick r:id="rId19"/>
              </a:rPr>
              <a:t> </a:t>
            </a:r>
            <a:r>
              <a:rPr sz="700" dirty="0">
                <a:solidFill>
                  <a:srgbClr val="FFFFFF"/>
                </a:solidFill>
                <a:latin typeface="Calibri"/>
                <a:cs typeface="Calibri"/>
              </a:rPr>
              <a:t>•</a:t>
            </a:r>
            <a:r>
              <a:rPr sz="700" spc="25" dirty="0">
                <a:solidFill>
                  <a:srgbClr val="FFFFFF"/>
                </a:solidFill>
                <a:latin typeface="Calibri"/>
                <a:cs typeface="Calibri"/>
              </a:rPr>
              <a:t> </a:t>
            </a:r>
            <a:r>
              <a:rPr sz="700" spc="-25" dirty="0">
                <a:solidFill>
                  <a:srgbClr val="FFFFFF"/>
                </a:solidFill>
                <a:latin typeface="Calibri"/>
                <a:cs typeface="Calibri"/>
                <a:hlinkClick r:id="rId20"/>
              </a:rPr>
              <a:t>ww</a:t>
            </a:r>
            <a:r>
              <a:rPr sz="700" spc="-80" dirty="0">
                <a:solidFill>
                  <a:srgbClr val="FFFFFF"/>
                </a:solidFill>
                <a:latin typeface="Calibri"/>
                <a:cs typeface="Calibri"/>
                <a:hlinkClick r:id="rId20"/>
              </a:rPr>
              <a:t>w</a:t>
            </a:r>
            <a:r>
              <a:rPr sz="700" spc="-25" dirty="0">
                <a:solidFill>
                  <a:srgbClr val="FFFFFF"/>
                </a:solidFill>
                <a:latin typeface="Calibri"/>
                <a:cs typeface="Calibri"/>
                <a:hlinkClick r:id="rId20"/>
              </a:rPr>
              <a:t>.indiafranc</a:t>
            </a:r>
            <a:r>
              <a:rPr sz="700" spc="-60" dirty="0">
                <a:solidFill>
                  <a:srgbClr val="FFFFFF"/>
                </a:solidFill>
                <a:latin typeface="Calibri"/>
                <a:cs typeface="Calibri"/>
                <a:hlinkClick r:id="rId20"/>
              </a:rPr>
              <a:t>e</a:t>
            </a:r>
            <a:r>
              <a:rPr sz="700" spc="-30" dirty="0">
                <a:solidFill>
                  <a:srgbClr val="FFFFFF"/>
                </a:solidFill>
                <a:latin typeface="Calibri"/>
                <a:cs typeface="Calibri"/>
                <a:hlinkClick r:id="rId20"/>
              </a:rPr>
              <a:t>.eu</a:t>
            </a:r>
            <a:endParaRPr sz="700">
              <a:latin typeface="Calibri"/>
              <a:cs typeface="Calibri"/>
            </a:endParaRPr>
          </a:p>
        </p:txBody>
      </p:sp>
      <p:sp>
        <p:nvSpPr>
          <p:cNvPr id="65" name="object 65"/>
          <p:cNvSpPr/>
          <p:nvPr/>
        </p:nvSpPr>
        <p:spPr>
          <a:xfrm>
            <a:off x="5669316" y="4836614"/>
            <a:ext cx="43180" cy="71755"/>
          </a:xfrm>
          <a:custGeom>
            <a:avLst/>
            <a:gdLst/>
            <a:ahLst/>
            <a:cxnLst/>
            <a:rect l="l" t="t" r="r" b="b"/>
            <a:pathLst>
              <a:path w="43179" h="71754">
                <a:moveTo>
                  <a:pt x="31346" y="0"/>
                </a:moveTo>
                <a:lnTo>
                  <a:pt x="15883" y="2154"/>
                </a:lnTo>
                <a:lnTo>
                  <a:pt x="7043" y="9633"/>
                </a:lnTo>
                <a:lnTo>
                  <a:pt x="1748" y="22708"/>
                </a:lnTo>
                <a:lnTo>
                  <a:pt x="0" y="41631"/>
                </a:lnTo>
                <a:lnTo>
                  <a:pt x="2894" y="58317"/>
                </a:lnTo>
                <a:lnTo>
                  <a:pt x="10439" y="68328"/>
                </a:lnTo>
                <a:lnTo>
                  <a:pt x="22634" y="71666"/>
                </a:lnTo>
                <a:lnTo>
                  <a:pt x="29340" y="71666"/>
                </a:lnTo>
                <a:lnTo>
                  <a:pt x="34509" y="69494"/>
                </a:lnTo>
                <a:lnTo>
                  <a:pt x="40511" y="62280"/>
                </a:lnTo>
                <a:lnTo>
                  <a:pt x="15814" y="62280"/>
                </a:lnTo>
                <a:lnTo>
                  <a:pt x="12842" y="57886"/>
                </a:lnTo>
                <a:lnTo>
                  <a:pt x="12842" y="45580"/>
                </a:lnTo>
                <a:lnTo>
                  <a:pt x="13439" y="42684"/>
                </a:lnTo>
                <a:lnTo>
                  <a:pt x="14654" y="40385"/>
                </a:lnTo>
                <a:lnTo>
                  <a:pt x="16221" y="37490"/>
                </a:lnTo>
                <a:lnTo>
                  <a:pt x="18596" y="36029"/>
                </a:lnTo>
                <a:lnTo>
                  <a:pt x="40618" y="36029"/>
                </a:lnTo>
                <a:lnTo>
                  <a:pt x="38598" y="33235"/>
                </a:lnTo>
                <a:lnTo>
                  <a:pt x="11750" y="33235"/>
                </a:lnTo>
                <a:lnTo>
                  <a:pt x="11922" y="28498"/>
                </a:lnTo>
                <a:lnTo>
                  <a:pt x="17008" y="14468"/>
                </a:lnTo>
                <a:lnTo>
                  <a:pt x="27714" y="9791"/>
                </a:lnTo>
                <a:lnTo>
                  <a:pt x="39396" y="9791"/>
                </a:lnTo>
                <a:lnTo>
                  <a:pt x="39893" y="2400"/>
                </a:lnTo>
                <a:lnTo>
                  <a:pt x="35639" y="800"/>
                </a:lnTo>
                <a:lnTo>
                  <a:pt x="31346" y="0"/>
                </a:lnTo>
                <a:close/>
              </a:path>
              <a:path w="43179" h="71754">
                <a:moveTo>
                  <a:pt x="40618" y="36029"/>
                </a:moveTo>
                <a:lnTo>
                  <a:pt x="27727" y="36029"/>
                </a:lnTo>
                <a:lnTo>
                  <a:pt x="30711" y="40385"/>
                </a:lnTo>
                <a:lnTo>
                  <a:pt x="30711" y="57886"/>
                </a:lnTo>
                <a:lnTo>
                  <a:pt x="27727" y="62280"/>
                </a:lnTo>
                <a:lnTo>
                  <a:pt x="40511" y="62280"/>
                </a:lnTo>
                <a:lnTo>
                  <a:pt x="41430" y="61175"/>
                </a:lnTo>
                <a:lnTo>
                  <a:pt x="43081" y="55765"/>
                </a:lnTo>
                <a:lnTo>
                  <a:pt x="43081" y="42583"/>
                </a:lnTo>
                <a:lnTo>
                  <a:pt x="41583" y="37363"/>
                </a:lnTo>
                <a:lnTo>
                  <a:pt x="40618" y="36029"/>
                </a:lnTo>
                <a:close/>
              </a:path>
              <a:path w="43179" h="71754">
                <a:moveTo>
                  <a:pt x="30584" y="26250"/>
                </a:moveTo>
                <a:lnTo>
                  <a:pt x="18862" y="26250"/>
                </a:lnTo>
                <a:lnTo>
                  <a:pt x="14608" y="28587"/>
                </a:lnTo>
                <a:lnTo>
                  <a:pt x="11750" y="33235"/>
                </a:lnTo>
                <a:lnTo>
                  <a:pt x="38598" y="33235"/>
                </a:lnTo>
                <a:lnTo>
                  <a:pt x="35271" y="28587"/>
                </a:lnTo>
                <a:lnTo>
                  <a:pt x="30584" y="26250"/>
                </a:lnTo>
                <a:close/>
              </a:path>
              <a:path w="43179" h="71754">
                <a:moveTo>
                  <a:pt x="39396" y="9791"/>
                </a:moveTo>
                <a:lnTo>
                  <a:pt x="30584" y="9791"/>
                </a:lnTo>
                <a:lnTo>
                  <a:pt x="34407" y="10782"/>
                </a:lnTo>
                <a:lnTo>
                  <a:pt x="39195" y="12776"/>
                </a:lnTo>
                <a:lnTo>
                  <a:pt x="39396" y="9791"/>
                </a:lnTo>
                <a:close/>
              </a:path>
            </a:pathLst>
          </a:custGeom>
          <a:solidFill>
            <a:srgbClr val="FFFFFF"/>
          </a:solidFill>
        </p:spPr>
        <p:txBody>
          <a:bodyPr wrap="square" lIns="0" tIns="0" rIns="0" bIns="0" rtlCol="0"/>
          <a:lstStyle/>
          <a:p>
            <a:endParaRPr/>
          </a:p>
        </p:txBody>
      </p:sp>
      <p:sp>
        <p:nvSpPr>
          <p:cNvPr id="66" name="object 66"/>
          <p:cNvSpPr txBox="1"/>
          <p:nvPr/>
        </p:nvSpPr>
        <p:spPr>
          <a:xfrm>
            <a:off x="5825615" y="5649862"/>
            <a:ext cx="2030095" cy="765810"/>
          </a:xfrm>
          <a:prstGeom prst="rect">
            <a:avLst/>
          </a:prstGeom>
        </p:spPr>
        <p:txBody>
          <a:bodyPr vert="horz" wrap="square" lIns="0" tIns="0" rIns="0" bIns="0" rtlCol="0">
            <a:spAutoFit/>
          </a:bodyPr>
          <a:lstStyle/>
          <a:p>
            <a:pPr marL="12700">
              <a:lnSpc>
                <a:spcPts val="950"/>
              </a:lnSpc>
            </a:pPr>
            <a:r>
              <a:rPr sz="800" b="1" spc="-20" dirty="0">
                <a:solidFill>
                  <a:srgbClr val="FFFFFF"/>
                </a:solidFill>
                <a:latin typeface="Calibri"/>
                <a:cs typeface="Calibri"/>
              </a:rPr>
              <a:t>H</a:t>
            </a:r>
            <a:r>
              <a:rPr sz="800" b="1" spc="-35" dirty="0">
                <a:solidFill>
                  <a:srgbClr val="FFFFFF"/>
                </a:solidFill>
                <a:latin typeface="Calibri"/>
                <a:cs typeface="Calibri"/>
              </a:rPr>
              <a:t>R</a:t>
            </a:r>
            <a:r>
              <a:rPr sz="800" b="1" spc="-55" dirty="0">
                <a:solidFill>
                  <a:srgbClr val="FFFFFF"/>
                </a:solidFill>
                <a:latin typeface="Calibri"/>
                <a:cs typeface="Calibri"/>
              </a:rPr>
              <a:t>V</a:t>
            </a:r>
            <a:r>
              <a:rPr sz="800" b="1" spc="-45" dirty="0">
                <a:solidFill>
                  <a:srgbClr val="FFFFFF"/>
                </a:solidFill>
                <a:latin typeface="Calibri"/>
                <a:cs typeface="Calibri"/>
              </a:rPr>
              <a:t>A</a:t>
            </a:r>
            <a:r>
              <a:rPr sz="800" b="1" spc="5" dirty="0">
                <a:solidFill>
                  <a:srgbClr val="FFFFFF"/>
                </a:solidFill>
                <a:latin typeface="Calibri"/>
                <a:cs typeface="Calibri"/>
              </a:rPr>
              <a:t>TSKA</a:t>
            </a:r>
            <a:endParaRPr sz="800">
              <a:latin typeface="Calibri"/>
              <a:cs typeface="Calibri"/>
            </a:endParaRPr>
          </a:p>
          <a:p>
            <a:pPr marL="12700" marR="1175385">
              <a:lnSpc>
                <a:spcPts val="840"/>
              </a:lnSpc>
              <a:spcBef>
                <a:spcPts val="15"/>
              </a:spcBef>
            </a:pPr>
            <a:r>
              <a:rPr sz="700" spc="10" dirty="0">
                <a:solidFill>
                  <a:srgbClr val="FFFFFF"/>
                </a:solidFill>
                <a:latin typeface="Arial Narrow"/>
                <a:cs typeface="Arial Narrow"/>
              </a:rPr>
              <a:t>Arteferro</a:t>
            </a:r>
            <a:r>
              <a:rPr sz="700" spc="20" dirty="0">
                <a:solidFill>
                  <a:srgbClr val="FFFFFF"/>
                </a:solidFill>
                <a:latin typeface="Arial Narrow"/>
                <a:cs typeface="Arial Narrow"/>
              </a:rPr>
              <a:t> </a:t>
            </a:r>
            <a:r>
              <a:rPr sz="700" spc="15" dirty="0">
                <a:solidFill>
                  <a:srgbClr val="FFFFFF"/>
                </a:solidFill>
                <a:latin typeface="Arial Narrow"/>
                <a:cs typeface="Arial Narrow"/>
              </a:rPr>
              <a:t>Dohomont</a:t>
            </a:r>
            <a:r>
              <a:rPr sz="700" spc="20" dirty="0">
                <a:solidFill>
                  <a:srgbClr val="FFFFFF"/>
                </a:solidFill>
                <a:latin typeface="Arial Narrow"/>
                <a:cs typeface="Arial Narrow"/>
              </a:rPr>
              <a:t> </a:t>
            </a:r>
            <a:r>
              <a:rPr sz="700" spc="15" dirty="0">
                <a:solidFill>
                  <a:srgbClr val="FFFFFF"/>
                </a:solidFill>
                <a:latin typeface="Arial Narrow"/>
                <a:cs typeface="Arial Narrow"/>
              </a:rPr>
              <a:t>doo</a:t>
            </a:r>
            <a:r>
              <a:rPr sz="700" spc="5" dirty="0">
                <a:solidFill>
                  <a:srgbClr val="FFFFFF"/>
                </a:solidFill>
                <a:latin typeface="Arial Narrow"/>
                <a:cs typeface="Arial Narrow"/>
              </a:rPr>
              <a:t> </a:t>
            </a:r>
            <a:r>
              <a:rPr sz="700" dirty="0">
                <a:solidFill>
                  <a:srgbClr val="FFFFFF"/>
                </a:solidFill>
                <a:latin typeface="Arial Narrow"/>
                <a:cs typeface="Arial Narrow"/>
              </a:rPr>
              <a:t>Gospodarska</a:t>
            </a:r>
            <a:r>
              <a:rPr sz="700" spc="20" dirty="0">
                <a:solidFill>
                  <a:srgbClr val="FFFFFF"/>
                </a:solidFill>
                <a:latin typeface="Arial Narrow"/>
                <a:cs typeface="Arial Narrow"/>
              </a:rPr>
              <a:t> </a:t>
            </a:r>
            <a:r>
              <a:rPr sz="700" spc="15" dirty="0">
                <a:solidFill>
                  <a:srgbClr val="FFFFFF"/>
                </a:solidFill>
                <a:latin typeface="Arial Narrow"/>
                <a:cs typeface="Arial Narrow"/>
              </a:rPr>
              <a:t>1/A</a:t>
            </a:r>
            <a:endParaRPr sz="700">
              <a:latin typeface="Arial Narrow"/>
              <a:cs typeface="Arial Narrow"/>
            </a:endParaRPr>
          </a:p>
          <a:p>
            <a:pPr marL="12700" marR="1357630">
              <a:lnSpc>
                <a:spcPts val="840"/>
              </a:lnSpc>
            </a:pPr>
            <a:r>
              <a:rPr sz="700" spc="15" dirty="0">
                <a:solidFill>
                  <a:srgbClr val="FFFFFF"/>
                </a:solidFill>
                <a:latin typeface="Arial Narrow"/>
                <a:cs typeface="Arial Narrow"/>
              </a:rPr>
              <a:t>40324</a:t>
            </a:r>
            <a:r>
              <a:rPr sz="700" spc="25" dirty="0">
                <a:solidFill>
                  <a:srgbClr val="FFFFFF"/>
                </a:solidFill>
                <a:latin typeface="Arial Narrow"/>
                <a:cs typeface="Arial Narrow"/>
              </a:rPr>
              <a:t> </a:t>
            </a:r>
            <a:r>
              <a:rPr sz="700" spc="15" dirty="0">
                <a:solidFill>
                  <a:srgbClr val="FFFFFF"/>
                </a:solidFill>
                <a:latin typeface="Arial Narrow"/>
                <a:cs typeface="Arial Narrow"/>
              </a:rPr>
              <a:t>-</a:t>
            </a:r>
            <a:r>
              <a:rPr sz="700" spc="25" dirty="0">
                <a:solidFill>
                  <a:srgbClr val="FFFFFF"/>
                </a:solidFill>
                <a:latin typeface="Arial Narrow"/>
                <a:cs typeface="Arial Narrow"/>
              </a:rPr>
              <a:t> </a:t>
            </a:r>
            <a:r>
              <a:rPr sz="700" spc="10" dirty="0">
                <a:solidFill>
                  <a:srgbClr val="FFFFFF"/>
                </a:solidFill>
                <a:latin typeface="Arial Narrow"/>
                <a:cs typeface="Arial Narrow"/>
              </a:rPr>
              <a:t>Gor</a:t>
            </a:r>
            <a:r>
              <a:rPr sz="700" dirty="0">
                <a:solidFill>
                  <a:srgbClr val="FFFFFF"/>
                </a:solidFill>
                <a:latin typeface="Arial Narrow"/>
                <a:cs typeface="Arial Narrow"/>
              </a:rPr>
              <a:t>i</a:t>
            </a:r>
            <a:r>
              <a:rPr sz="700" spc="-45" dirty="0">
                <a:solidFill>
                  <a:srgbClr val="FFFFFF"/>
                </a:solidFill>
                <a:latin typeface="Arial"/>
                <a:cs typeface="Arial"/>
              </a:rPr>
              <a:t>č</a:t>
            </a:r>
            <a:r>
              <a:rPr sz="700" spc="5" dirty="0">
                <a:solidFill>
                  <a:srgbClr val="FFFFFF"/>
                </a:solidFill>
                <a:latin typeface="Arial Narrow"/>
                <a:cs typeface="Arial Narrow"/>
              </a:rPr>
              <a:t>an </a:t>
            </a:r>
            <a:r>
              <a:rPr sz="700" spc="10" dirty="0">
                <a:solidFill>
                  <a:srgbClr val="FFFFFF"/>
                </a:solidFill>
                <a:latin typeface="Arial Narrow"/>
                <a:cs typeface="Arial Narrow"/>
              </a:rPr>
              <a:t>Gor</a:t>
            </a:r>
            <a:r>
              <a:rPr sz="700" dirty="0">
                <a:solidFill>
                  <a:srgbClr val="FFFFFF"/>
                </a:solidFill>
                <a:latin typeface="Arial Narrow"/>
                <a:cs typeface="Arial Narrow"/>
              </a:rPr>
              <a:t>i</a:t>
            </a:r>
            <a:r>
              <a:rPr sz="700" spc="-45" dirty="0">
                <a:solidFill>
                  <a:srgbClr val="FFFFFF"/>
                </a:solidFill>
                <a:latin typeface="Arial"/>
                <a:cs typeface="Arial"/>
              </a:rPr>
              <a:t>č</a:t>
            </a:r>
            <a:r>
              <a:rPr sz="700" spc="5" dirty="0">
                <a:solidFill>
                  <a:srgbClr val="FFFFFF"/>
                </a:solidFill>
                <a:latin typeface="Arial Narrow"/>
                <a:cs typeface="Arial Narrow"/>
              </a:rPr>
              <a:t>an</a:t>
            </a:r>
            <a:r>
              <a:rPr sz="700" spc="20" dirty="0">
                <a:solidFill>
                  <a:srgbClr val="FFFFFF"/>
                </a:solidFill>
                <a:latin typeface="Arial Narrow"/>
                <a:cs typeface="Arial Narrow"/>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dirty="0">
                <a:solidFill>
                  <a:srgbClr val="FFFFFF"/>
                </a:solidFill>
                <a:latin typeface="Arial Narrow"/>
                <a:cs typeface="Arial Narrow"/>
              </a:rPr>
              <a:t>Hr</a:t>
            </a:r>
            <a:r>
              <a:rPr sz="700" spc="-15" dirty="0">
                <a:solidFill>
                  <a:srgbClr val="FFFFFF"/>
                </a:solidFill>
                <a:latin typeface="Arial Narrow"/>
                <a:cs typeface="Arial Narrow"/>
              </a:rPr>
              <a:t>v</a:t>
            </a:r>
            <a:r>
              <a:rPr sz="700" spc="5" dirty="0">
                <a:solidFill>
                  <a:srgbClr val="FFFFFF"/>
                </a:solidFill>
                <a:latin typeface="Arial Narrow"/>
                <a:cs typeface="Arial Narrow"/>
              </a:rPr>
              <a:t>atska</a:t>
            </a:r>
            <a:endParaRPr sz="700">
              <a:latin typeface="Arial Narrow"/>
              <a:cs typeface="Arial Narrow"/>
            </a:endParaRPr>
          </a:p>
          <a:p>
            <a:pPr marL="12700">
              <a:lnSpc>
                <a:spcPts val="810"/>
              </a:lnSpc>
            </a:pPr>
            <a:r>
              <a:rPr sz="700" spc="15" dirty="0">
                <a:solidFill>
                  <a:srgbClr val="FFFFFF"/>
                </a:solidFill>
                <a:latin typeface="Arial Narrow"/>
                <a:cs typeface="Arial Narrow"/>
              </a:rPr>
              <a:t>tel.</a:t>
            </a:r>
            <a:r>
              <a:rPr sz="700" spc="-5" dirty="0">
                <a:solidFill>
                  <a:srgbClr val="FFFFFF"/>
                </a:solidFill>
                <a:latin typeface="Arial Narrow"/>
                <a:cs typeface="Arial Narrow"/>
              </a:rPr>
              <a:t> </a:t>
            </a:r>
            <a:r>
              <a:rPr sz="700" spc="25" dirty="0">
                <a:solidFill>
                  <a:srgbClr val="FFFFFF"/>
                </a:solidFill>
                <a:latin typeface="Arial Narrow"/>
                <a:cs typeface="Arial Narrow"/>
              </a:rPr>
              <a:t>+38</a:t>
            </a:r>
            <a:r>
              <a:rPr sz="700" spc="30" dirty="0">
                <a:solidFill>
                  <a:srgbClr val="FFFFFF"/>
                </a:solidFill>
                <a:latin typeface="Arial Narrow"/>
                <a:cs typeface="Arial Narrow"/>
              </a:rPr>
              <a:t>5</a:t>
            </a:r>
            <a:r>
              <a:rPr sz="700" spc="25" dirty="0">
                <a:solidFill>
                  <a:srgbClr val="FFFFFF"/>
                </a:solidFill>
                <a:latin typeface="Arial Narrow"/>
                <a:cs typeface="Arial Narrow"/>
              </a:rPr>
              <a:t> </a:t>
            </a:r>
            <a:r>
              <a:rPr sz="700" spc="5" dirty="0">
                <a:solidFill>
                  <a:srgbClr val="FFFFFF"/>
                </a:solidFill>
                <a:latin typeface="Arial Narrow"/>
                <a:cs typeface="Arial Narrow"/>
              </a:rPr>
              <a:t>(0)</a:t>
            </a:r>
            <a:r>
              <a:rPr sz="700" spc="25" dirty="0">
                <a:solidFill>
                  <a:srgbClr val="FFFFFF"/>
                </a:solidFill>
                <a:latin typeface="Arial Narrow"/>
                <a:cs typeface="Arial Narrow"/>
              </a:rPr>
              <a:t> </a:t>
            </a:r>
            <a:r>
              <a:rPr sz="700" spc="15" dirty="0">
                <a:solidFill>
                  <a:srgbClr val="FFFFFF"/>
                </a:solidFill>
                <a:latin typeface="Arial Narrow"/>
                <a:cs typeface="Arial Narrow"/>
              </a:rPr>
              <a:t>40</a:t>
            </a:r>
            <a:r>
              <a:rPr sz="700" spc="25" dirty="0">
                <a:solidFill>
                  <a:srgbClr val="FFFFFF"/>
                </a:solidFill>
                <a:latin typeface="Arial Narrow"/>
                <a:cs typeface="Arial Narrow"/>
              </a:rPr>
              <a:t> </a:t>
            </a:r>
            <a:r>
              <a:rPr sz="700" spc="15" dirty="0">
                <a:solidFill>
                  <a:srgbClr val="FFFFFF"/>
                </a:solidFill>
                <a:latin typeface="Arial Narrow"/>
                <a:cs typeface="Arial Narrow"/>
              </a:rPr>
              <a:t>602</a:t>
            </a:r>
            <a:r>
              <a:rPr sz="700" spc="25" dirty="0">
                <a:solidFill>
                  <a:srgbClr val="FFFFFF"/>
                </a:solidFill>
                <a:latin typeface="Arial Narrow"/>
                <a:cs typeface="Arial Narrow"/>
              </a:rPr>
              <a:t> </a:t>
            </a:r>
            <a:r>
              <a:rPr sz="700" spc="15" dirty="0">
                <a:solidFill>
                  <a:srgbClr val="FFFFFF"/>
                </a:solidFill>
                <a:latin typeface="Arial Narrow"/>
                <a:cs typeface="Arial Narrow"/>
              </a:rPr>
              <a:t>222</a:t>
            </a:r>
            <a:r>
              <a:rPr sz="700" dirty="0">
                <a:solidFill>
                  <a:srgbClr val="FFFFFF"/>
                </a:solidFill>
                <a:latin typeface="Arial Narrow"/>
                <a:cs typeface="Arial Narrow"/>
              </a:rPr>
              <a:t> </a:t>
            </a:r>
            <a:r>
              <a:rPr sz="700" spc="50" dirty="0">
                <a:solidFill>
                  <a:srgbClr val="FFFFFF"/>
                </a:solidFill>
                <a:latin typeface="Arial Narrow"/>
                <a:cs typeface="Arial Narrow"/>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10" dirty="0">
                <a:solidFill>
                  <a:srgbClr val="FFFFFF"/>
                </a:solidFill>
                <a:latin typeface="Arial Narrow"/>
                <a:cs typeface="Arial Narrow"/>
              </a:rPr>
              <a:t>fax:</a:t>
            </a:r>
            <a:r>
              <a:rPr sz="700" spc="-5" dirty="0">
                <a:solidFill>
                  <a:srgbClr val="FFFFFF"/>
                </a:solidFill>
                <a:latin typeface="Arial Narrow"/>
                <a:cs typeface="Arial Narrow"/>
              </a:rPr>
              <a:t> </a:t>
            </a:r>
            <a:r>
              <a:rPr sz="700" spc="25" dirty="0">
                <a:solidFill>
                  <a:srgbClr val="FFFFFF"/>
                </a:solidFill>
                <a:latin typeface="Arial Narrow"/>
                <a:cs typeface="Arial Narrow"/>
              </a:rPr>
              <a:t>+38</a:t>
            </a:r>
            <a:r>
              <a:rPr sz="700" spc="30" dirty="0">
                <a:solidFill>
                  <a:srgbClr val="FFFFFF"/>
                </a:solidFill>
                <a:latin typeface="Arial Narrow"/>
                <a:cs typeface="Arial Narrow"/>
              </a:rPr>
              <a:t>5</a:t>
            </a:r>
            <a:r>
              <a:rPr sz="700" spc="25" dirty="0">
                <a:solidFill>
                  <a:srgbClr val="FFFFFF"/>
                </a:solidFill>
                <a:latin typeface="Arial Narrow"/>
                <a:cs typeface="Arial Narrow"/>
              </a:rPr>
              <a:t> </a:t>
            </a:r>
            <a:r>
              <a:rPr sz="700" spc="5" dirty="0">
                <a:solidFill>
                  <a:srgbClr val="FFFFFF"/>
                </a:solidFill>
                <a:latin typeface="Arial Narrow"/>
                <a:cs typeface="Arial Narrow"/>
              </a:rPr>
              <a:t>(0)</a:t>
            </a:r>
            <a:r>
              <a:rPr sz="700" spc="20" dirty="0">
                <a:solidFill>
                  <a:srgbClr val="FFFFFF"/>
                </a:solidFill>
                <a:latin typeface="Arial Narrow"/>
                <a:cs typeface="Arial Narrow"/>
              </a:rPr>
              <a:t> </a:t>
            </a:r>
            <a:r>
              <a:rPr sz="700" spc="15" dirty="0">
                <a:solidFill>
                  <a:srgbClr val="FFFFFF"/>
                </a:solidFill>
                <a:latin typeface="Arial Narrow"/>
                <a:cs typeface="Arial Narrow"/>
              </a:rPr>
              <a:t>40</a:t>
            </a:r>
            <a:r>
              <a:rPr sz="700" spc="25" dirty="0">
                <a:solidFill>
                  <a:srgbClr val="FFFFFF"/>
                </a:solidFill>
                <a:latin typeface="Arial Narrow"/>
                <a:cs typeface="Arial Narrow"/>
              </a:rPr>
              <a:t> </a:t>
            </a:r>
            <a:r>
              <a:rPr sz="700" spc="15" dirty="0">
                <a:solidFill>
                  <a:srgbClr val="FFFFFF"/>
                </a:solidFill>
                <a:latin typeface="Arial Narrow"/>
                <a:cs typeface="Arial Narrow"/>
              </a:rPr>
              <a:t>602</a:t>
            </a:r>
            <a:r>
              <a:rPr sz="700" spc="25" dirty="0">
                <a:solidFill>
                  <a:srgbClr val="FFFFFF"/>
                </a:solidFill>
                <a:latin typeface="Arial Narrow"/>
                <a:cs typeface="Arial Narrow"/>
              </a:rPr>
              <a:t> </a:t>
            </a:r>
            <a:r>
              <a:rPr sz="700" spc="15" dirty="0">
                <a:solidFill>
                  <a:srgbClr val="FFFFFF"/>
                </a:solidFill>
                <a:latin typeface="Arial Narrow"/>
                <a:cs typeface="Arial Narrow"/>
              </a:rPr>
              <a:t>230</a:t>
            </a:r>
            <a:endParaRPr sz="700">
              <a:latin typeface="Arial Narrow"/>
              <a:cs typeface="Arial Narrow"/>
            </a:endParaRPr>
          </a:p>
          <a:p>
            <a:pPr marL="12700">
              <a:lnSpc>
                <a:spcPct val="100000"/>
              </a:lnSpc>
            </a:pPr>
            <a:r>
              <a:rPr sz="700" spc="10" dirty="0">
                <a:solidFill>
                  <a:srgbClr val="FFFFFF"/>
                </a:solidFill>
                <a:latin typeface="Arial Narrow"/>
                <a:cs typeface="Arial Narrow"/>
                <a:hlinkClick r:id="rId21"/>
              </a:rPr>
              <a:t>info@arteferro-dohomont.hr</a:t>
            </a:r>
            <a:r>
              <a:rPr sz="700" spc="30" dirty="0">
                <a:solidFill>
                  <a:srgbClr val="FFFFFF"/>
                </a:solidFill>
                <a:latin typeface="Arial Narrow"/>
                <a:cs typeface="Arial Narrow"/>
                <a:hlinkClick r:id="rId21"/>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60" dirty="0">
                <a:solidFill>
                  <a:srgbClr val="FFFFFF"/>
                </a:solidFill>
                <a:latin typeface="Arial Narrow"/>
                <a:cs typeface="Arial Narrow"/>
                <a:hlinkClick r:id="rId22"/>
              </a:rPr>
              <a:t>ww</a:t>
            </a:r>
            <a:r>
              <a:rPr sz="700" spc="5" dirty="0">
                <a:solidFill>
                  <a:srgbClr val="FFFFFF"/>
                </a:solidFill>
                <a:latin typeface="Arial Narrow"/>
                <a:cs typeface="Arial Narrow"/>
                <a:hlinkClick r:id="rId22"/>
              </a:rPr>
              <a:t>w</a:t>
            </a:r>
            <a:r>
              <a:rPr sz="700" spc="15" dirty="0">
                <a:solidFill>
                  <a:srgbClr val="FFFFFF"/>
                </a:solidFill>
                <a:latin typeface="Arial Narrow"/>
                <a:cs typeface="Arial Narrow"/>
                <a:hlinkClick r:id="rId22"/>
              </a:rPr>
              <a:t>.arteferro-dohomont.hr</a:t>
            </a:r>
            <a:endParaRPr sz="700">
              <a:latin typeface="Arial Narrow"/>
              <a:cs typeface="Arial Narrow"/>
            </a:endParaRPr>
          </a:p>
        </p:txBody>
      </p:sp>
      <p:sp>
        <p:nvSpPr>
          <p:cNvPr id="67" name="object 67"/>
          <p:cNvSpPr/>
          <p:nvPr/>
        </p:nvSpPr>
        <p:spPr>
          <a:xfrm>
            <a:off x="5669283" y="5718615"/>
            <a:ext cx="40005" cy="69850"/>
          </a:xfrm>
          <a:custGeom>
            <a:avLst/>
            <a:gdLst/>
            <a:ahLst/>
            <a:cxnLst/>
            <a:rect l="l" t="t" r="r" b="b"/>
            <a:pathLst>
              <a:path w="40004" h="69850">
                <a:moveTo>
                  <a:pt x="39522" y="0"/>
                </a:moveTo>
                <a:lnTo>
                  <a:pt x="0" y="0"/>
                </a:lnTo>
                <a:lnTo>
                  <a:pt x="0" y="10083"/>
                </a:lnTo>
                <a:lnTo>
                  <a:pt x="27622" y="10083"/>
                </a:lnTo>
                <a:lnTo>
                  <a:pt x="4889" y="69659"/>
                </a:lnTo>
                <a:lnTo>
                  <a:pt x="18656" y="69659"/>
                </a:lnTo>
                <a:lnTo>
                  <a:pt x="39522" y="11176"/>
                </a:lnTo>
                <a:lnTo>
                  <a:pt x="39522" y="0"/>
                </a:lnTo>
                <a:close/>
              </a:path>
            </a:pathLst>
          </a:custGeom>
          <a:solidFill>
            <a:srgbClr val="FFFFFF"/>
          </a:solidFill>
        </p:spPr>
        <p:txBody>
          <a:bodyPr wrap="square" lIns="0" tIns="0" rIns="0" bIns="0" rtlCol="0"/>
          <a:lstStyle/>
          <a:p>
            <a:endParaRPr/>
          </a:p>
        </p:txBody>
      </p:sp>
      <p:sp>
        <p:nvSpPr>
          <p:cNvPr id="68" name="object 68"/>
          <p:cNvSpPr txBox="1"/>
          <p:nvPr/>
        </p:nvSpPr>
        <p:spPr>
          <a:xfrm>
            <a:off x="5816841" y="6530860"/>
            <a:ext cx="1575435" cy="765810"/>
          </a:xfrm>
          <a:prstGeom prst="rect">
            <a:avLst/>
          </a:prstGeom>
        </p:spPr>
        <p:txBody>
          <a:bodyPr vert="horz" wrap="square" lIns="0" tIns="0" rIns="0" bIns="0" rtlCol="0">
            <a:spAutoFit/>
          </a:bodyPr>
          <a:lstStyle/>
          <a:p>
            <a:pPr marL="12700">
              <a:lnSpc>
                <a:spcPts val="950"/>
              </a:lnSpc>
            </a:pPr>
            <a:r>
              <a:rPr sz="800" b="1" dirty="0">
                <a:solidFill>
                  <a:srgbClr val="FFFFFF"/>
                </a:solidFill>
                <a:latin typeface="Calibri"/>
                <a:cs typeface="Calibri"/>
              </a:rPr>
              <a:t>ES</a:t>
            </a:r>
            <a:r>
              <a:rPr sz="800" b="1" spc="-60" dirty="0">
                <a:solidFill>
                  <a:srgbClr val="FFFFFF"/>
                </a:solidFill>
                <a:latin typeface="Calibri"/>
                <a:cs typeface="Calibri"/>
              </a:rPr>
              <a:t>P</a:t>
            </a:r>
            <a:r>
              <a:rPr sz="800" b="1" spc="-5" dirty="0">
                <a:solidFill>
                  <a:srgbClr val="FFFFFF"/>
                </a:solidFill>
                <a:latin typeface="Calibri"/>
                <a:cs typeface="Calibri"/>
              </a:rPr>
              <a:t>AÑA</a:t>
            </a:r>
            <a:endParaRPr sz="800">
              <a:latin typeface="Calibri"/>
              <a:cs typeface="Calibri"/>
            </a:endParaRPr>
          </a:p>
          <a:p>
            <a:pPr marL="12700">
              <a:lnSpc>
                <a:spcPts val="830"/>
              </a:lnSpc>
            </a:pPr>
            <a:r>
              <a:rPr sz="700" spc="5" dirty="0">
                <a:solidFill>
                  <a:srgbClr val="FFFFFF"/>
                </a:solidFill>
                <a:latin typeface="Arial Narrow"/>
                <a:cs typeface="Arial Narrow"/>
              </a:rPr>
              <a:t>Ind.i.a.</a:t>
            </a:r>
            <a:r>
              <a:rPr sz="700" dirty="0">
                <a:solidFill>
                  <a:srgbClr val="FFFFFF"/>
                </a:solidFill>
                <a:latin typeface="Arial Narrow"/>
                <a:cs typeface="Arial Narrow"/>
              </a:rPr>
              <a:t> </a:t>
            </a:r>
            <a:r>
              <a:rPr sz="700" spc="-10" dirty="0">
                <a:solidFill>
                  <a:srgbClr val="FFFFFF"/>
                </a:solidFill>
                <a:latin typeface="Arial Narrow"/>
                <a:cs typeface="Arial Narrow"/>
              </a:rPr>
              <a:t>España,</a:t>
            </a:r>
            <a:r>
              <a:rPr sz="700" spc="-5" dirty="0">
                <a:solidFill>
                  <a:srgbClr val="FFFFFF"/>
                </a:solidFill>
                <a:latin typeface="Arial Narrow"/>
                <a:cs typeface="Arial Narrow"/>
              </a:rPr>
              <a:t> </a:t>
            </a:r>
            <a:r>
              <a:rPr sz="700" spc="-60" dirty="0">
                <a:solidFill>
                  <a:srgbClr val="FFFFFF"/>
                </a:solidFill>
                <a:latin typeface="Arial Narrow"/>
                <a:cs typeface="Arial Narrow"/>
              </a:rPr>
              <a:t>SL</a:t>
            </a:r>
            <a:endParaRPr sz="700">
              <a:latin typeface="Arial Narrow"/>
              <a:cs typeface="Arial Narrow"/>
            </a:endParaRPr>
          </a:p>
          <a:p>
            <a:pPr marL="12700" marR="365125">
              <a:lnSpc>
                <a:spcPct val="100000"/>
              </a:lnSpc>
            </a:pPr>
            <a:r>
              <a:rPr sz="700" spc="-20" dirty="0">
                <a:solidFill>
                  <a:srgbClr val="FFFFFF"/>
                </a:solidFill>
                <a:latin typeface="Arial Narrow"/>
                <a:cs typeface="Arial Narrow"/>
              </a:rPr>
              <a:t>C</a:t>
            </a:r>
            <a:r>
              <a:rPr sz="700" spc="-5" dirty="0">
                <a:solidFill>
                  <a:srgbClr val="FFFFFF"/>
                </a:solidFill>
                <a:latin typeface="Arial Narrow"/>
                <a:cs typeface="Arial Narrow"/>
              </a:rPr>
              <a:t>/</a:t>
            </a:r>
            <a:r>
              <a:rPr sz="700" spc="-15" dirty="0">
                <a:solidFill>
                  <a:srgbClr val="FFFFFF"/>
                </a:solidFill>
                <a:latin typeface="Arial Narrow"/>
                <a:cs typeface="Arial Narrow"/>
              </a:rPr>
              <a:t> </a:t>
            </a:r>
            <a:r>
              <a:rPr sz="700" spc="5" dirty="0">
                <a:solidFill>
                  <a:srgbClr val="FFFFFF"/>
                </a:solidFill>
                <a:latin typeface="Arial Narrow"/>
                <a:cs typeface="Arial Narrow"/>
              </a:rPr>
              <a:t>Ab</a:t>
            </a:r>
            <a:r>
              <a:rPr sz="700" dirty="0">
                <a:solidFill>
                  <a:srgbClr val="FFFFFF"/>
                </a:solidFill>
                <a:latin typeface="Arial Narrow"/>
                <a:cs typeface="Arial Narrow"/>
              </a:rPr>
              <a:t>e</a:t>
            </a:r>
            <a:r>
              <a:rPr sz="700" spc="15" dirty="0">
                <a:solidFill>
                  <a:srgbClr val="FFFFFF"/>
                </a:solidFill>
                <a:latin typeface="Arial Narrow"/>
                <a:cs typeface="Arial Narrow"/>
              </a:rPr>
              <a:t>dul,</a:t>
            </a:r>
            <a:r>
              <a:rPr sz="700" spc="-5" dirty="0">
                <a:solidFill>
                  <a:srgbClr val="FFFFFF"/>
                </a:solidFill>
                <a:latin typeface="Arial Narrow"/>
                <a:cs typeface="Arial Narrow"/>
              </a:rPr>
              <a:t> </a:t>
            </a:r>
            <a:r>
              <a:rPr sz="700" spc="15" dirty="0">
                <a:solidFill>
                  <a:srgbClr val="FFFFFF"/>
                </a:solidFill>
                <a:latin typeface="Arial Narrow"/>
                <a:cs typeface="Arial Narrow"/>
              </a:rPr>
              <a:t>43</a:t>
            </a:r>
            <a:r>
              <a:rPr sz="700" spc="25" dirty="0">
                <a:solidFill>
                  <a:srgbClr val="FFFFFF"/>
                </a:solidFill>
                <a:latin typeface="Arial Narrow"/>
                <a:cs typeface="Arial Narrow"/>
              </a:rPr>
              <a:t> – </a:t>
            </a:r>
            <a:r>
              <a:rPr sz="700" spc="-80" dirty="0">
                <a:solidFill>
                  <a:srgbClr val="FFFFFF"/>
                </a:solidFill>
                <a:latin typeface="Arial Narrow"/>
                <a:cs typeface="Arial Narrow"/>
              </a:rPr>
              <a:t>P</a:t>
            </a:r>
            <a:r>
              <a:rPr sz="700" spc="15" dirty="0">
                <a:solidFill>
                  <a:srgbClr val="FFFFFF"/>
                </a:solidFill>
                <a:latin typeface="Arial Narrow"/>
                <a:cs typeface="Arial Narrow"/>
              </a:rPr>
              <a:t>olig.</a:t>
            </a:r>
            <a:r>
              <a:rPr sz="700" spc="-5" dirty="0">
                <a:solidFill>
                  <a:srgbClr val="FFFFFF"/>
                </a:solidFill>
                <a:latin typeface="Arial Narrow"/>
                <a:cs typeface="Arial Narrow"/>
              </a:rPr>
              <a:t> </a:t>
            </a:r>
            <a:r>
              <a:rPr sz="700" spc="5" dirty="0">
                <a:solidFill>
                  <a:srgbClr val="FFFFFF"/>
                </a:solidFill>
                <a:latin typeface="Arial Narrow"/>
                <a:cs typeface="Arial Narrow"/>
              </a:rPr>
              <a:t>Ind.</a:t>
            </a:r>
            <a:r>
              <a:rPr sz="700" spc="-5" dirty="0">
                <a:solidFill>
                  <a:srgbClr val="FFFFFF"/>
                </a:solidFill>
                <a:latin typeface="Arial Narrow"/>
                <a:cs typeface="Arial Narrow"/>
              </a:rPr>
              <a:t> </a:t>
            </a:r>
            <a:r>
              <a:rPr sz="700" spc="-20" dirty="0">
                <a:solidFill>
                  <a:srgbClr val="FFFFFF"/>
                </a:solidFill>
                <a:latin typeface="Arial Narrow"/>
                <a:cs typeface="Arial Narrow"/>
              </a:rPr>
              <a:t>El</a:t>
            </a:r>
            <a:r>
              <a:rPr sz="700" spc="25" dirty="0">
                <a:solidFill>
                  <a:srgbClr val="FFFFFF"/>
                </a:solidFill>
                <a:latin typeface="Arial Narrow"/>
                <a:cs typeface="Arial Narrow"/>
              </a:rPr>
              <a:t> </a:t>
            </a:r>
            <a:r>
              <a:rPr sz="700" spc="10" dirty="0">
                <a:solidFill>
                  <a:srgbClr val="FFFFFF"/>
                </a:solidFill>
                <a:latin typeface="Arial Narrow"/>
                <a:cs typeface="Arial Narrow"/>
              </a:rPr>
              <a:t>Guijar 28500</a:t>
            </a:r>
            <a:r>
              <a:rPr sz="700" spc="25" dirty="0">
                <a:solidFill>
                  <a:srgbClr val="FFFFFF"/>
                </a:solidFill>
                <a:latin typeface="Arial Narrow"/>
                <a:cs typeface="Arial Narrow"/>
              </a:rPr>
              <a:t> </a:t>
            </a:r>
            <a:r>
              <a:rPr sz="700" spc="15" dirty="0">
                <a:solidFill>
                  <a:srgbClr val="FFFFFF"/>
                </a:solidFill>
                <a:latin typeface="Arial Narrow"/>
                <a:cs typeface="Arial Narrow"/>
              </a:rPr>
              <a:t>-</a:t>
            </a:r>
            <a:r>
              <a:rPr sz="700" spc="-15" dirty="0">
                <a:solidFill>
                  <a:srgbClr val="FFFFFF"/>
                </a:solidFill>
                <a:latin typeface="Arial Narrow"/>
                <a:cs typeface="Arial Narrow"/>
              </a:rPr>
              <a:t> </a:t>
            </a:r>
            <a:r>
              <a:rPr sz="700" spc="10" dirty="0">
                <a:solidFill>
                  <a:srgbClr val="FFFFFF"/>
                </a:solidFill>
                <a:latin typeface="Arial Narrow"/>
                <a:cs typeface="Arial Narrow"/>
              </a:rPr>
              <a:t>Arg</a:t>
            </a:r>
            <a:r>
              <a:rPr sz="700" spc="5" dirty="0">
                <a:solidFill>
                  <a:srgbClr val="FFFFFF"/>
                </a:solidFill>
                <a:latin typeface="Arial Narrow"/>
                <a:cs typeface="Arial Narrow"/>
              </a:rPr>
              <a:t>a</a:t>
            </a:r>
            <a:r>
              <a:rPr sz="700" spc="10" dirty="0">
                <a:solidFill>
                  <a:srgbClr val="FFFFFF"/>
                </a:solidFill>
                <a:latin typeface="Arial Narrow"/>
                <a:cs typeface="Arial Narrow"/>
              </a:rPr>
              <a:t>nda</a:t>
            </a:r>
            <a:r>
              <a:rPr sz="700" spc="20" dirty="0">
                <a:solidFill>
                  <a:srgbClr val="FFFFFF"/>
                </a:solidFill>
                <a:latin typeface="Arial Narrow"/>
                <a:cs typeface="Arial Narrow"/>
              </a:rPr>
              <a:t> </a:t>
            </a:r>
            <a:r>
              <a:rPr sz="700" spc="10" dirty="0">
                <a:solidFill>
                  <a:srgbClr val="FFFFFF"/>
                </a:solidFill>
                <a:latin typeface="Arial Narrow"/>
                <a:cs typeface="Arial Narrow"/>
              </a:rPr>
              <a:t>del</a:t>
            </a:r>
            <a:r>
              <a:rPr sz="700" spc="25" dirty="0">
                <a:solidFill>
                  <a:srgbClr val="FFFFFF"/>
                </a:solidFill>
                <a:latin typeface="Arial Narrow"/>
                <a:cs typeface="Arial Narrow"/>
              </a:rPr>
              <a:t> </a:t>
            </a:r>
            <a:r>
              <a:rPr sz="700" spc="-25" dirty="0">
                <a:solidFill>
                  <a:srgbClr val="FFFFFF"/>
                </a:solidFill>
                <a:latin typeface="Arial Narrow"/>
                <a:cs typeface="Arial Narrow"/>
              </a:rPr>
              <a:t>Rey</a:t>
            </a:r>
            <a:endParaRPr sz="700">
              <a:latin typeface="Arial Narrow"/>
              <a:cs typeface="Arial Narrow"/>
            </a:endParaRPr>
          </a:p>
          <a:p>
            <a:pPr marL="12700">
              <a:lnSpc>
                <a:spcPct val="100000"/>
              </a:lnSpc>
            </a:pPr>
            <a:r>
              <a:rPr sz="700" spc="20" dirty="0">
                <a:solidFill>
                  <a:srgbClr val="FFFFFF"/>
                </a:solidFill>
                <a:latin typeface="Arial Narrow"/>
                <a:cs typeface="Arial Narrow"/>
              </a:rPr>
              <a:t>Madrid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10" dirty="0">
                <a:solidFill>
                  <a:srgbClr val="FFFFFF"/>
                </a:solidFill>
                <a:latin typeface="Arial Narrow"/>
                <a:cs typeface="Arial Narrow"/>
              </a:rPr>
              <a:t>España</a:t>
            </a:r>
            <a:endParaRPr sz="700">
              <a:latin typeface="Arial Narrow"/>
              <a:cs typeface="Arial Narrow"/>
            </a:endParaRPr>
          </a:p>
          <a:p>
            <a:pPr marL="12700">
              <a:lnSpc>
                <a:spcPct val="100000"/>
              </a:lnSpc>
            </a:pPr>
            <a:r>
              <a:rPr sz="700" spc="15" dirty="0">
                <a:solidFill>
                  <a:srgbClr val="FFFFFF"/>
                </a:solidFill>
                <a:latin typeface="Arial Narrow"/>
                <a:cs typeface="Arial Narrow"/>
              </a:rPr>
              <a:t>tel.</a:t>
            </a:r>
            <a:r>
              <a:rPr sz="700" spc="-5" dirty="0">
                <a:solidFill>
                  <a:srgbClr val="FFFFFF"/>
                </a:solidFill>
                <a:latin typeface="Arial Narrow"/>
                <a:cs typeface="Arial Narrow"/>
              </a:rPr>
              <a:t> </a:t>
            </a:r>
            <a:r>
              <a:rPr sz="700" spc="30" dirty="0">
                <a:solidFill>
                  <a:srgbClr val="FFFFFF"/>
                </a:solidFill>
                <a:latin typeface="Arial Narrow"/>
                <a:cs typeface="Arial Narrow"/>
              </a:rPr>
              <a:t>+3</a:t>
            </a:r>
            <a:r>
              <a:rPr sz="700" spc="35" dirty="0">
                <a:solidFill>
                  <a:srgbClr val="FFFFFF"/>
                </a:solidFill>
                <a:latin typeface="Arial Narrow"/>
                <a:cs typeface="Arial Narrow"/>
              </a:rPr>
              <a:t>4</a:t>
            </a:r>
            <a:r>
              <a:rPr sz="700" spc="25" dirty="0">
                <a:solidFill>
                  <a:srgbClr val="FFFFFF"/>
                </a:solidFill>
                <a:latin typeface="Arial Narrow"/>
                <a:cs typeface="Arial Narrow"/>
              </a:rPr>
              <a:t> </a:t>
            </a:r>
            <a:r>
              <a:rPr sz="700" spc="15" dirty="0">
                <a:solidFill>
                  <a:srgbClr val="FFFFFF"/>
                </a:solidFill>
                <a:latin typeface="Arial Narrow"/>
                <a:cs typeface="Arial Narrow"/>
              </a:rPr>
              <a:t>918</a:t>
            </a:r>
            <a:r>
              <a:rPr sz="700" spc="25" dirty="0">
                <a:solidFill>
                  <a:srgbClr val="FFFFFF"/>
                </a:solidFill>
                <a:latin typeface="Arial Narrow"/>
                <a:cs typeface="Arial Narrow"/>
              </a:rPr>
              <a:t> </a:t>
            </a:r>
            <a:r>
              <a:rPr sz="700" spc="15" dirty="0">
                <a:solidFill>
                  <a:srgbClr val="FFFFFF"/>
                </a:solidFill>
                <a:latin typeface="Arial Narrow"/>
                <a:cs typeface="Arial Narrow"/>
              </a:rPr>
              <a:t>700</a:t>
            </a:r>
            <a:r>
              <a:rPr sz="700" spc="25" dirty="0">
                <a:solidFill>
                  <a:srgbClr val="FFFFFF"/>
                </a:solidFill>
                <a:latin typeface="Arial Narrow"/>
                <a:cs typeface="Arial Narrow"/>
              </a:rPr>
              <a:t> </a:t>
            </a:r>
            <a:r>
              <a:rPr sz="700" spc="15" dirty="0">
                <a:solidFill>
                  <a:srgbClr val="FFFFFF"/>
                </a:solidFill>
                <a:latin typeface="Arial Narrow"/>
                <a:cs typeface="Arial Narrow"/>
              </a:rPr>
              <a:t>819</a:t>
            </a:r>
            <a:r>
              <a:rPr sz="700" spc="25" dirty="0">
                <a:solidFill>
                  <a:srgbClr val="FFFFFF"/>
                </a:solidFill>
                <a:latin typeface="Arial Narrow"/>
                <a:cs typeface="Arial Narrow"/>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10" dirty="0">
                <a:solidFill>
                  <a:srgbClr val="FFFFFF"/>
                </a:solidFill>
                <a:latin typeface="Arial Narrow"/>
                <a:cs typeface="Arial Narrow"/>
              </a:rPr>
              <a:t>fax:</a:t>
            </a:r>
            <a:r>
              <a:rPr sz="700" spc="-5" dirty="0">
                <a:solidFill>
                  <a:srgbClr val="FFFFFF"/>
                </a:solidFill>
                <a:latin typeface="Arial Narrow"/>
                <a:cs typeface="Arial Narrow"/>
              </a:rPr>
              <a:t> </a:t>
            </a:r>
            <a:r>
              <a:rPr sz="700" spc="30" dirty="0">
                <a:solidFill>
                  <a:srgbClr val="FFFFFF"/>
                </a:solidFill>
                <a:latin typeface="Arial Narrow"/>
                <a:cs typeface="Arial Narrow"/>
              </a:rPr>
              <a:t>+3</a:t>
            </a:r>
            <a:r>
              <a:rPr sz="700" spc="35" dirty="0">
                <a:solidFill>
                  <a:srgbClr val="FFFFFF"/>
                </a:solidFill>
                <a:latin typeface="Arial Narrow"/>
                <a:cs typeface="Arial Narrow"/>
              </a:rPr>
              <a:t>4</a:t>
            </a:r>
            <a:r>
              <a:rPr sz="700" spc="25" dirty="0">
                <a:solidFill>
                  <a:srgbClr val="FFFFFF"/>
                </a:solidFill>
                <a:latin typeface="Arial Narrow"/>
                <a:cs typeface="Arial Narrow"/>
              </a:rPr>
              <a:t> </a:t>
            </a:r>
            <a:r>
              <a:rPr sz="700" spc="15" dirty="0">
                <a:solidFill>
                  <a:srgbClr val="FFFFFF"/>
                </a:solidFill>
                <a:latin typeface="Arial Narrow"/>
                <a:cs typeface="Arial Narrow"/>
              </a:rPr>
              <a:t>918</a:t>
            </a:r>
            <a:r>
              <a:rPr sz="700" spc="25" dirty="0">
                <a:solidFill>
                  <a:srgbClr val="FFFFFF"/>
                </a:solidFill>
                <a:latin typeface="Arial Narrow"/>
                <a:cs typeface="Arial Narrow"/>
              </a:rPr>
              <a:t> </a:t>
            </a:r>
            <a:r>
              <a:rPr sz="700" spc="15" dirty="0">
                <a:solidFill>
                  <a:srgbClr val="FFFFFF"/>
                </a:solidFill>
                <a:latin typeface="Arial Narrow"/>
                <a:cs typeface="Arial Narrow"/>
              </a:rPr>
              <a:t>700</a:t>
            </a:r>
            <a:r>
              <a:rPr sz="700" spc="25" dirty="0">
                <a:solidFill>
                  <a:srgbClr val="FFFFFF"/>
                </a:solidFill>
                <a:latin typeface="Arial Narrow"/>
                <a:cs typeface="Arial Narrow"/>
              </a:rPr>
              <a:t> </a:t>
            </a:r>
            <a:r>
              <a:rPr sz="700" spc="15" dirty="0">
                <a:solidFill>
                  <a:srgbClr val="FFFFFF"/>
                </a:solidFill>
                <a:latin typeface="Arial Narrow"/>
                <a:cs typeface="Arial Narrow"/>
              </a:rPr>
              <a:t>820</a:t>
            </a:r>
            <a:endParaRPr sz="700">
              <a:latin typeface="Arial Narrow"/>
              <a:cs typeface="Arial Narrow"/>
            </a:endParaRPr>
          </a:p>
          <a:p>
            <a:pPr marL="12700">
              <a:lnSpc>
                <a:spcPct val="100000"/>
              </a:lnSpc>
            </a:pPr>
            <a:r>
              <a:rPr sz="700" spc="5" dirty="0">
                <a:solidFill>
                  <a:srgbClr val="FFFFFF"/>
                </a:solidFill>
                <a:latin typeface="Arial Narrow"/>
                <a:cs typeface="Arial Narrow"/>
                <a:hlinkClick r:id="rId23"/>
              </a:rPr>
              <a:t>info@arteferr</a:t>
            </a:r>
            <a:r>
              <a:rPr sz="700" spc="-10" dirty="0">
                <a:solidFill>
                  <a:srgbClr val="FFFFFF"/>
                </a:solidFill>
                <a:latin typeface="Arial Narrow"/>
                <a:cs typeface="Arial Narrow"/>
                <a:hlinkClick r:id="rId23"/>
              </a:rPr>
              <a:t>o</a:t>
            </a:r>
            <a:r>
              <a:rPr sz="700" spc="-15" dirty="0">
                <a:solidFill>
                  <a:srgbClr val="FFFFFF"/>
                </a:solidFill>
                <a:latin typeface="Arial Narrow"/>
                <a:cs typeface="Arial Narrow"/>
                <a:hlinkClick r:id="rId23"/>
              </a:rPr>
              <a:t>.es</a:t>
            </a:r>
            <a:r>
              <a:rPr sz="700" spc="20" dirty="0">
                <a:solidFill>
                  <a:srgbClr val="FFFFFF"/>
                </a:solidFill>
                <a:latin typeface="Arial Narrow"/>
                <a:cs typeface="Arial Narrow"/>
                <a:hlinkClick r:id="rId23"/>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60" dirty="0">
                <a:solidFill>
                  <a:srgbClr val="FFFFFF"/>
                </a:solidFill>
                <a:latin typeface="Arial Narrow"/>
                <a:cs typeface="Arial Narrow"/>
                <a:hlinkClick r:id="rId24"/>
              </a:rPr>
              <a:t>ww</a:t>
            </a:r>
            <a:r>
              <a:rPr sz="700" spc="5" dirty="0">
                <a:solidFill>
                  <a:srgbClr val="FFFFFF"/>
                </a:solidFill>
                <a:latin typeface="Arial Narrow"/>
                <a:cs typeface="Arial Narrow"/>
                <a:hlinkClick r:id="rId24"/>
              </a:rPr>
              <a:t>w</a:t>
            </a:r>
            <a:r>
              <a:rPr sz="700" spc="10" dirty="0">
                <a:solidFill>
                  <a:srgbClr val="FFFFFF"/>
                </a:solidFill>
                <a:latin typeface="Arial Narrow"/>
                <a:cs typeface="Arial Narrow"/>
                <a:hlinkClick r:id="rId24"/>
              </a:rPr>
              <a:t>.arteferr</a:t>
            </a:r>
            <a:r>
              <a:rPr sz="700" spc="-15" dirty="0">
                <a:solidFill>
                  <a:srgbClr val="FFFFFF"/>
                </a:solidFill>
                <a:latin typeface="Arial Narrow"/>
                <a:cs typeface="Arial Narrow"/>
                <a:hlinkClick r:id="rId24"/>
              </a:rPr>
              <a:t>o.es</a:t>
            </a:r>
            <a:endParaRPr sz="700">
              <a:latin typeface="Arial Narrow"/>
              <a:cs typeface="Arial Narrow"/>
            </a:endParaRPr>
          </a:p>
        </p:txBody>
      </p:sp>
      <p:sp>
        <p:nvSpPr>
          <p:cNvPr id="69" name="object 69"/>
          <p:cNvSpPr/>
          <p:nvPr/>
        </p:nvSpPr>
        <p:spPr>
          <a:xfrm>
            <a:off x="5669320" y="6602213"/>
            <a:ext cx="44450" cy="71755"/>
          </a:xfrm>
          <a:custGeom>
            <a:avLst/>
            <a:gdLst/>
            <a:ahLst/>
            <a:cxnLst/>
            <a:rect l="l" t="t" r="r" b="b"/>
            <a:pathLst>
              <a:path w="44450" h="71754">
                <a:moveTo>
                  <a:pt x="27575" y="0"/>
                </a:moveTo>
                <a:lnTo>
                  <a:pt x="16132" y="0"/>
                </a:lnTo>
                <a:lnTo>
                  <a:pt x="11344" y="1562"/>
                </a:lnTo>
                <a:lnTo>
                  <a:pt x="3890" y="8013"/>
                </a:lnTo>
                <a:lnTo>
                  <a:pt x="1959" y="12611"/>
                </a:lnTo>
                <a:lnTo>
                  <a:pt x="2011" y="25653"/>
                </a:lnTo>
                <a:lnTo>
                  <a:pt x="5655" y="30975"/>
                </a:lnTo>
                <a:lnTo>
                  <a:pt x="13034" y="34632"/>
                </a:lnTo>
                <a:lnTo>
                  <a:pt x="3153" y="39458"/>
                </a:lnTo>
                <a:lnTo>
                  <a:pt x="49" y="44640"/>
                </a:lnTo>
                <a:lnTo>
                  <a:pt x="0" y="58356"/>
                </a:lnTo>
                <a:lnTo>
                  <a:pt x="2124" y="63080"/>
                </a:lnTo>
                <a:lnTo>
                  <a:pt x="10506" y="70002"/>
                </a:lnTo>
                <a:lnTo>
                  <a:pt x="15599" y="71653"/>
                </a:lnTo>
                <a:lnTo>
                  <a:pt x="28312" y="71653"/>
                </a:lnTo>
                <a:lnTo>
                  <a:pt x="33569" y="70027"/>
                </a:lnTo>
                <a:lnTo>
                  <a:pt x="37494" y="66763"/>
                </a:lnTo>
                <a:lnTo>
                  <a:pt x="41748" y="63309"/>
                </a:lnTo>
                <a:lnTo>
                  <a:pt x="42064" y="62572"/>
                </a:lnTo>
                <a:lnTo>
                  <a:pt x="18926" y="62572"/>
                </a:lnTo>
                <a:lnTo>
                  <a:pt x="16577" y="61607"/>
                </a:lnTo>
                <a:lnTo>
                  <a:pt x="13186" y="57759"/>
                </a:lnTo>
                <a:lnTo>
                  <a:pt x="12335" y="55257"/>
                </a:lnTo>
                <a:lnTo>
                  <a:pt x="12335" y="47472"/>
                </a:lnTo>
                <a:lnTo>
                  <a:pt x="14507" y="43573"/>
                </a:lnTo>
                <a:lnTo>
                  <a:pt x="21225" y="38823"/>
                </a:lnTo>
                <a:lnTo>
                  <a:pt x="39792" y="38823"/>
                </a:lnTo>
                <a:lnTo>
                  <a:pt x="30509" y="33832"/>
                </a:lnTo>
                <a:lnTo>
                  <a:pt x="37709" y="30238"/>
                </a:lnTo>
                <a:lnTo>
                  <a:pt x="22813" y="30238"/>
                </a:lnTo>
                <a:lnTo>
                  <a:pt x="19892" y="28447"/>
                </a:lnTo>
                <a:lnTo>
                  <a:pt x="17796" y="26911"/>
                </a:lnTo>
                <a:lnTo>
                  <a:pt x="16453" y="25577"/>
                </a:lnTo>
                <a:lnTo>
                  <a:pt x="14532" y="23583"/>
                </a:lnTo>
                <a:lnTo>
                  <a:pt x="13542" y="21259"/>
                </a:lnTo>
                <a:lnTo>
                  <a:pt x="13542" y="15938"/>
                </a:lnTo>
                <a:lnTo>
                  <a:pt x="14278" y="13665"/>
                </a:lnTo>
                <a:lnTo>
                  <a:pt x="17275" y="9994"/>
                </a:lnTo>
                <a:lnTo>
                  <a:pt x="19396" y="9080"/>
                </a:lnTo>
                <a:lnTo>
                  <a:pt x="40650" y="9080"/>
                </a:lnTo>
                <a:lnTo>
                  <a:pt x="39856" y="7416"/>
                </a:lnTo>
                <a:lnTo>
                  <a:pt x="35792" y="4292"/>
                </a:lnTo>
                <a:lnTo>
                  <a:pt x="32134" y="1435"/>
                </a:lnTo>
                <a:lnTo>
                  <a:pt x="27575" y="0"/>
                </a:lnTo>
                <a:close/>
              </a:path>
              <a:path w="44450" h="71754">
                <a:moveTo>
                  <a:pt x="39792" y="38823"/>
                </a:moveTo>
                <a:lnTo>
                  <a:pt x="21225" y="38823"/>
                </a:lnTo>
                <a:lnTo>
                  <a:pt x="23816" y="40411"/>
                </a:lnTo>
                <a:lnTo>
                  <a:pt x="26470" y="42087"/>
                </a:lnTo>
                <a:lnTo>
                  <a:pt x="28337" y="43611"/>
                </a:lnTo>
                <a:lnTo>
                  <a:pt x="30801" y="46799"/>
                </a:lnTo>
                <a:lnTo>
                  <a:pt x="31499" y="49072"/>
                </a:lnTo>
                <a:lnTo>
                  <a:pt x="31416" y="55257"/>
                </a:lnTo>
                <a:lnTo>
                  <a:pt x="30687" y="57594"/>
                </a:lnTo>
                <a:lnTo>
                  <a:pt x="27423" y="61569"/>
                </a:lnTo>
                <a:lnTo>
                  <a:pt x="25048" y="62572"/>
                </a:lnTo>
                <a:lnTo>
                  <a:pt x="42064" y="62572"/>
                </a:lnTo>
                <a:lnTo>
                  <a:pt x="43869" y="58356"/>
                </a:lnTo>
                <a:lnTo>
                  <a:pt x="43869" y="44640"/>
                </a:lnTo>
                <a:lnTo>
                  <a:pt x="40288" y="39090"/>
                </a:lnTo>
                <a:lnTo>
                  <a:pt x="39792" y="38823"/>
                </a:lnTo>
                <a:close/>
              </a:path>
              <a:path w="44450" h="71754">
                <a:moveTo>
                  <a:pt x="40650" y="9080"/>
                </a:moveTo>
                <a:lnTo>
                  <a:pt x="27575" y="9080"/>
                </a:lnTo>
                <a:lnTo>
                  <a:pt x="30306" y="12103"/>
                </a:lnTo>
                <a:lnTo>
                  <a:pt x="30306" y="20827"/>
                </a:lnTo>
                <a:lnTo>
                  <a:pt x="29467" y="23253"/>
                </a:lnTo>
                <a:lnTo>
                  <a:pt x="26940" y="26581"/>
                </a:lnTo>
                <a:lnTo>
                  <a:pt x="25276" y="28181"/>
                </a:lnTo>
                <a:lnTo>
                  <a:pt x="22813" y="30238"/>
                </a:lnTo>
                <a:lnTo>
                  <a:pt x="37709" y="30238"/>
                </a:lnTo>
                <a:lnTo>
                  <a:pt x="38091" y="30048"/>
                </a:lnTo>
                <a:lnTo>
                  <a:pt x="41875" y="24422"/>
                </a:lnTo>
                <a:lnTo>
                  <a:pt x="41875" y="11645"/>
                </a:lnTo>
                <a:lnTo>
                  <a:pt x="40650" y="9080"/>
                </a:lnTo>
                <a:close/>
              </a:path>
            </a:pathLst>
          </a:custGeom>
          <a:solidFill>
            <a:srgbClr val="FFFFFF"/>
          </a:solidFill>
        </p:spPr>
        <p:txBody>
          <a:bodyPr wrap="square" lIns="0" tIns="0" rIns="0" bIns="0" rtlCol="0"/>
          <a:lstStyle/>
          <a:p>
            <a:endParaRPr/>
          </a:p>
        </p:txBody>
      </p:sp>
      <p:sp>
        <p:nvSpPr>
          <p:cNvPr id="70" name="object 70"/>
          <p:cNvSpPr txBox="1"/>
          <p:nvPr/>
        </p:nvSpPr>
        <p:spPr>
          <a:xfrm>
            <a:off x="8331499" y="269635"/>
            <a:ext cx="1666239" cy="647700"/>
          </a:xfrm>
          <a:prstGeom prst="rect">
            <a:avLst/>
          </a:prstGeom>
        </p:spPr>
        <p:txBody>
          <a:bodyPr vert="horz" wrap="square" lIns="0" tIns="0" rIns="0" bIns="0" rtlCol="0">
            <a:spAutoFit/>
          </a:bodyPr>
          <a:lstStyle/>
          <a:p>
            <a:pPr marL="12700">
              <a:lnSpc>
                <a:spcPct val="100000"/>
              </a:lnSpc>
            </a:pPr>
            <a:r>
              <a:rPr sz="700" b="1" spc="-130" dirty="0">
                <a:solidFill>
                  <a:srgbClr val="FFFFFF"/>
                </a:solidFill>
                <a:latin typeface="Arial"/>
                <a:cs typeface="Arial"/>
              </a:rPr>
              <a:t>РОССИЯ</a:t>
            </a:r>
            <a:endParaRPr sz="700">
              <a:latin typeface="Arial"/>
              <a:cs typeface="Arial"/>
            </a:endParaRPr>
          </a:p>
          <a:p>
            <a:pPr marL="12700">
              <a:lnSpc>
                <a:spcPct val="100000"/>
              </a:lnSpc>
            </a:pPr>
            <a:r>
              <a:rPr sz="700" spc="-170" dirty="0">
                <a:solidFill>
                  <a:srgbClr val="FFFFFF"/>
                </a:solidFill>
                <a:latin typeface="Arial"/>
                <a:cs typeface="Arial"/>
              </a:rPr>
              <a:t>OO</a:t>
            </a:r>
            <a:r>
              <a:rPr sz="700" spc="-140" dirty="0">
                <a:solidFill>
                  <a:srgbClr val="FFFFFF"/>
                </a:solidFill>
                <a:latin typeface="Arial"/>
                <a:cs typeface="Arial"/>
              </a:rPr>
              <a:t>O</a:t>
            </a:r>
            <a:r>
              <a:rPr sz="700" spc="-90" dirty="0">
                <a:solidFill>
                  <a:srgbClr val="FFFFFF"/>
                </a:solidFill>
                <a:latin typeface="Arial"/>
                <a:cs typeface="Arial"/>
              </a:rPr>
              <a:t> </a:t>
            </a:r>
            <a:r>
              <a:rPr sz="700" spc="-155" dirty="0">
                <a:solidFill>
                  <a:srgbClr val="FFFFFF"/>
                </a:solidFill>
                <a:latin typeface="Arial"/>
                <a:cs typeface="Arial"/>
              </a:rPr>
              <a:t>“АРТЕФЕРРО-РУССИА”</a:t>
            </a:r>
            <a:endParaRPr sz="700">
              <a:latin typeface="Arial"/>
              <a:cs typeface="Arial"/>
            </a:endParaRPr>
          </a:p>
          <a:p>
            <a:pPr marL="12700" marR="5080">
              <a:lnSpc>
                <a:spcPct val="100000"/>
              </a:lnSpc>
            </a:pPr>
            <a:r>
              <a:rPr sz="700" spc="-20" dirty="0">
                <a:solidFill>
                  <a:srgbClr val="FFFFFF"/>
                </a:solidFill>
                <a:latin typeface="Calibri"/>
                <a:cs typeface="Calibri"/>
              </a:rPr>
              <a:t>603124, </a:t>
            </a:r>
            <a:r>
              <a:rPr sz="700" spc="-100" dirty="0">
                <a:solidFill>
                  <a:srgbClr val="FFFFFF"/>
                </a:solidFill>
                <a:latin typeface="Arial"/>
                <a:cs typeface="Arial"/>
              </a:rPr>
              <a:t>Россия,</a:t>
            </a:r>
            <a:r>
              <a:rPr sz="700" spc="-35" dirty="0">
                <a:solidFill>
                  <a:srgbClr val="FFFFFF"/>
                </a:solidFill>
                <a:latin typeface="Arial"/>
                <a:cs typeface="Arial"/>
              </a:rPr>
              <a:t> </a:t>
            </a:r>
            <a:r>
              <a:rPr sz="700" spc="-110" dirty="0">
                <a:solidFill>
                  <a:srgbClr val="FFFFFF"/>
                </a:solidFill>
                <a:latin typeface="Arial"/>
                <a:cs typeface="Arial"/>
              </a:rPr>
              <a:t>Нижний</a:t>
            </a:r>
            <a:r>
              <a:rPr sz="700" spc="-35" dirty="0">
                <a:solidFill>
                  <a:srgbClr val="FFFFFF"/>
                </a:solidFill>
                <a:latin typeface="Arial"/>
                <a:cs typeface="Arial"/>
              </a:rPr>
              <a:t> </a:t>
            </a:r>
            <a:r>
              <a:rPr sz="700" spc="-95" dirty="0">
                <a:solidFill>
                  <a:srgbClr val="FFFFFF"/>
                </a:solidFill>
                <a:latin typeface="Arial"/>
                <a:cs typeface="Arial"/>
              </a:rPr>
              <a:t>Новгород,</a:t>
            </a:r>
            <a:r>
              <a:rPr sz="700" spc="-35" dirty="0">
                <a:solidFill>
                  <a:srgbClr val="FFFFFF"/>
                </a:solidFill>
                <a:latin typeface="Arial"/>
                <a:cs typeface="Arial"/>
              </a:rPr>
              <a:t> </a:t>
            </a:r>
            <a:r>
              <a:rPr sz="700" spc="-110" dirty="0">
                <a:solidFill>
                  <a:srgbClr val="FFFFFF"/>
                </a:solidFill>
                <a:latin typeface="Arial"/>
                <a:cs typeface="Arial"/>
              </a:rPr>
              <a:t>Вторчермета</a:t>
            </a:r>
            <a:r>
              <a:rPr sz="700" spc="-35" dirty="0">
                <a:solidFill>
                  <a:srgbClr val="FFFFFF"/>
                </a:solidFill>
                <a:latin typeface="Arial"/>
                <a:cs typeface="Arial"/>
              </a:rPr>
              <a:t> </a:t>
            </a:r>
            <a:r>
              <a:rPr sz="700" spc="-105" dirty="0">
                <a:solidFill>
                  <a:srgbClr val="FFFFFF"/>
                </a:solidFill>
                <a:latin typeface="Arial"/>
                <a:cs typeface="Arial"/>
              </a:rPr>
              <a:t>1Г</a:t>
            </a:r>
            <a:r>
              <a:rPr sz="700" spc="-55" dirty="0">
                <a:solidFill>
                  <a:srgbClr val="FFFFFF"/>
                </a:solidFill>
                <a:latin typeface="Arial"/>
                <a:cs typeface="Arial"/>
              </a:rPr>
              <a:t> </a:t>
            </a:r>
            <a:r>
              <a:rPr sz="700" spc="-110" dirty="0">
                <a:solidFill>
                  <a:srgbClr val="FFFFFF"/>
                </a:solidFill>
                <a:latin typeface="Arial"/>
                <a:cs typeface="Arial"/>
              </a:rPr>
              <a:t>Тел.</a:t>
            </a:r>
            <a:r>
              <a:rPr sz="700" spc="-35" dirty="0">
                <a:solidFill>
                  <a:srgbClr val="FFFFFF"/>
                </a:solidFill>
                <a:latin typeface="Arial"/>
                <a:cs typeface="Arial"/>
              </a:rPr>
              <a:t> </a:t>
            </a:r>
            <a:r>
              <a:rPr sz="700" spc="-15" dirty="0">
                <a:solidFill>
                  <a:srgbClr val="FFFFFF"/>
                </a:solidFill>
                <a:latin typeface="Calibri"/>
                <a:cs typeface="Calibri"/>
              </a:rPr>
              <a:t>+7-831-2621999</a:t>
            </a:r>
            <a:endParaRPr sz="700">
              <a:latin typeface="Calibri"/>
              <a:cs typeface="Calibri"/>
            </a:endParaRPr>
          </a:p>
          <a:p>
            <a:pPr marL="12700" marR="793115">
              <a:lnSpc>
                <a:spcPct val="100000"/>
              </a:lnSpc>
            </a:pPr>
            <a:r>
              <a:rPr sz="700" spc="-35" dirty="0">
                <a:solidFill>
                  <a:srgbClr val="FFFFFF"/>
                </a:solidFill>
                <a:latin typeface="Calibri"/>
                <a:cs typeface="Calibri"/>
                <a:hlinkClick r:id="rId25"/>
              </a:rPr>
              <a:t>info@arteferrorussia.com</a:t>
            </a:r>
            <a:r>
              <a:rPr sz="700" spc="-20" dirty="0">
                <a:solidFill>
                  <a:srgbClr val="FFFFFF"/>
                </a:solidFill>
                <a:latin typeface="Calibri"/>
                <a:cs typeface="Calibri"/>
              </a:rPr>
              <a:t> </a:t>
            </a:r>
            <a:r>
              <a:rPr sz="700" spc="-25" dirty="0">
                <a:solidFill>
                  <a:srgbClr val="FFFFFF"/>
                </a:solidFill>
                <a:latin typeface="Calibri"/>
                <a:cs typeface="Calibri"/>
                <a:hlinkClick r:id="rId26"/>
              </a:rPr>
              <a:t>ww</a:t>
            </a:r>
            <a:r>
              <a:rPr sz="700" spc="-80" dirty="0">
                <a:solidFill>
                  <a:srgbClr val="FFFFFF"/>
                </a:solidFill>
                <a:latin typeface="Calibri"/>
                <a:cs typeface="Calibri"/>
                <a:hlinkClick r:id="rId26"/>
              </a:rPr>
              <a:t>w</a:t>
            </a:r>
            <a:r>
              <a:rPr sz="700" spc="-30" dirty="0">
                <a:solidFill>
                  <a:srgbClr val="FFFFFF"/>
                </a:solidFill>
                <a:latin typeface="Calibri"/>
                <a:cs typeface="Calibri"/>
                <a:hlinkClick r:id="rId26"/>
              </a:rPr>
              <a:t>.arteferr</a:t>
            </a:r>
            <a:r>
              <a:rPr sz="700" spc="-75" dirty="0">
                <a:solidFill>
                  <a:srgbClr val="FFFFFF"/>
                </a:solidFill>
                <a:latin typeface="Calibri"/>
                <a:cs typeface="Calibri"/>
                <a:hlinkClick r:id="rId26"/>
              </a:rPr>
              <a:t>o</a:t>
            </a:r>
            <a:r>
              <a:rPr sz="700" spc="-30" dirty="0">
                <a:solidFill>
                  <a:srgbClr val="FFFFFF"/>
                </a:solidFill>
                <a:latin typeface="Calibri"/>
                <a:cs typeface="Calibri"/>
                <a:hlinkClick r:id="rId26"/>
              </a:rPr>
              <a:t>.ru</a:t>
            </a:r>
            <a:endParaRPr sz="700">
              <a:latin typeface="Calibri"/>
              <a:cs typeface="Calibri"/>
            </a:endParaRPr>
          </a:p>
        </p:txBody>
      </p:sp>
      <p:sp>
        <p:nvSpPr>
          <p:cNvPr id="71" name="object 71"/>
          <p:cNvSpPr/>
          <p:nvPr/>
        </p:nvSpPr>
        <p:spPr>
          <a:xfrm>
            <a:off x="8189824" y="338712"/>
            <a:ext cx="43180" cy="71755"/>
          </a:xfrm>
          <a:custGeom>
            <a:avLst/>
            <a:gdLst/>
            <a:ahLst/>
            <a:cxnLst/>
            <a:rect l="l" t="t" r="r" b="b"/>
            <a:pathLst>
              <a:path w="43179" h="71754">
                <a:moveTo>
                  <a:pt x="3898" y="58877"/>
                </a:moveTo>
                <a:lnTo>
                  <a:pt x="3200" y="69265"/>
                </a:lnTo>
                <a:lnTo>
                  <a:pt x="7454" y="70853"/>
                </a:lnTo>
                <a:lnTo>
                  <a:pt x="11747" y="71653"/>
                </a:lnTo>
                <a:lnTo>
                  <a:pt x="27203" y="69502"/>
                </a:lnTo>
                <a:lnTo>
                  <a:pt x="36047" y="62026"/>
                </a:lnTo>
                <a:lnTo>
                  <a:pt x="36108" y="61874"/>
                </a:lnTo>
                <a:lnTo>
                  <a:pt x="12509" y="61874"/>
                </a:lnTo>
                <a:lnTo>
                  <a:pt x="8686" y="60883"/>
                </a:lnTo>
                <a:lnTo>
                  <a:pt x="3898" y="58877"/>
                </a:lnTo>
                <a:close/>
              </a:path>
              <a:path w="43179" h="71754">
                <a:moveTo>
                  <a:pt x="42318" y="38430"/>
                </a:moveTo>
                <a:lnTo>
                  <a:pt x="31343" y="38430"/>
                </a:lnTo>
                <a:lnTo>
                  <a:pt x="31170" y="43171"/>
                </a:lnTo>
                <a:lnTo>
                  <a:pt x="26083" y="57199"/>
                </a:lnTo>
                <a:lnTo>
                  <a:pt x="15379" y="61874"/>
                </a:lnTo>
                <a:lnTo>
                  <a:pt x="36108" y="61874"/>
                </a:lnTo>
                <a:lnTo>
                  <a:pt x="41345" y="48953"/>
                </a:lnTo>
                <a:lnTo>
                  <a:pt x="42318" y="38430"/>
                </a:lnTo>
                <a:close/>
              </a:path>
              <a:path w="43179" h="71754">
                <a:moveTo>
                  <a:pt x="20459" y="0"/>
                </a:moveTo>
                <a:lnTo>
                  <a:pt x="13754" y="0"/>
                </a:lnTo>
                <a:lnTo>
                  <a:pt x="8585" y="2158"/>
                </a:lnTo>
                <a:lnTo>
                  <a:pt x="5003" y="6489"/>
                </a:lnTo>
                <a:lnTo>
                  <a:pt x="1663" y="10477"/>
                </a:lnTo>
                <a:lnTo>
                  <a:pt x="0" y="15900"/>
                </a:lnTo>
                <a:lnTo>
                  <a:pt x="0" y="29006"/>
                </a:lnTo>
                <a:lnTo>
                  <a:pt x="1511" y="34239"/>
                </a:lnTo>
                <a:lnTo>
                  <a:pt x="4495" y="38430"/>
                </a:lnTo>
                <a:lnTo>
                  <a:pt x="7899" y="43078"/>
                </a:lnTo>
                <a:lnTo>
                  <a:pt x="12585" y="45402"/>
                </a:lnTo>
                <a:lnTo>
                  <a:pt x="24231" y="45402"/>
                </a:lnTo>
                <a:lnTo>
                  <a:pt x="28486" y="43078"/>
                </a:lnTo>
                <a:lnTo>
                  <a:pt x="31343" y="38430"/>
                </a:lnTo>
                <a:lnTo>
                  <a:pt x="42318" y="38430"/>
                </a:lnTo>
                <a:lnTo>
                  <a:pt x="42577" y="35623"/>
                </a:lnTo>
                <a:lnTo>
                  <a:pt x="15366" y="35623"/>
                </a:lnTo>
                <a:lnTo>
                  <a:pt x="12382" y="31267"/>
                </a:lnTo>
                <a:lnTo>
                  <a:pt x="12382" y="13766"/>
                </a:lnTo>
                <a:lnTo>
                  <a:pt x="15366" y="9385"/>
                </a:lnTo>
                <a:lnTo>
                  <a:pt x="37212" y="9385"/>
                </a:lnTo>
                <a:lnTo>
                  <a:pt x="32654" y="3337"/>
                </a:lnTo>
                <a:lnTo>
                  <a:pt x="20459" y="0"/>
                </a:lnTo>
                <a:close/>
              </a:path>
              <a:path w="43179" h="71754">
                <a:moveTo>
                  <a:pt x="37212" y="9385"/>
                </a:moveTo>
                <a:lnTo>
                  <a:pt x="27266" y="9385"/>
                </a:lnTo>
                <a:lnTo>
                  <a:pt x="30251" y="13766"/>
                </a:lnTo>
                <a:lnTo>
                  <a:pt x="30251" y="26073"/>
                </a:lnTo>
                <a:lnTo>
                  <a:pt x="29641" y="29006"/>
                </a:lnTo>
                <a:lnTo>
                  <a:pt x="28446" y="31267"/>
                </a:lnTo>
                <a:lnTo>
                  <a:pt x="26873" y="34162"/>
                </a:lnTo>
                <a:lnTo>
                  <a:pt x="24485" y="35623"/>
                </a:lnTo>
                <a:lnTo>
                  <a:pt x="42577" y="35623"/>
                </a:lnTo>
                <a:lnTo>
                  <a:pt x="43094" y="30034"/>
                </a:lnTo>
                <a:lnTo>
                  <a:pt x="40199" y="13348"/>
                </a:lnTo>
                <a:lnTo>
                  <a:pt x="37212" y="9385"/>
                </a:lnTo>
                <a:close/>
              </a:path>
            </a:pathLst>
          </a:custGeom>
          <a:solidFill>
            <a:srgbClr val="FFFFFF"/>
          </a:solidFill>
        </p:spPr>
        <p:txBody>
          <a:bodyPr wrap="square" lIns="0" tIns="0" rIns="0" bIns="0" rtlCol="0"/>
          <a:lstStyle/>
          <a:p>
            <a:endParaRPr/>
          </a:p>
        </p:txBody>
      </p:sp>
      <p:sp>
        <p:nvSpPr>
          <p:cNvPr id="72" name="object 72"/>
          <p:cNvSpPr txBox="1"/>
          <p:nvPr/>
        </p:nvSpPr>
        <p:spPr>
          <a:xfrm>
            <a:off x="8362895" y="1009789"/>
            <a:ext cx="1985645" cy="754380"/>
          </a:xfrm>
          <a:prstGeom prst="rect">
            <a:avLst/>
          </a:prstGeom>
        </p:spPr>
        <p:txBody>
          <a:bodyPr vert="horz" wrap="square" lIns="0" tIns="0" rIns="0" bIns="0" rtlCol="0">
            <a:spAutoFit/>
          </a:bodyPr>
          <a:lstStyle/>
          <a:p>
            <a:pPr marL="12700">
              <a:lnSpc>
                <a:spcPct val="100000"/>
              </a:lnSpc>
            </a:pPr>
            <a:r>
              <a:rPr sz="700" b="1" spc="-100" dirty="0">
                <a:solidFill>
                  <a:srgbClr val="FFFFFF"/>
                </a:solidFill>
                <a:latin typeface="Arial"/>
                <a:cs typeface="Arial"/>
              </a:rPr>
              <a:t>УКРАЇНИ</a:t>
            </a:r>
            <a:endParaRPr sz="700">
              <a:latin typeface="Arial"/>
              <a:cs typeface="Arial"/>
            </a:endParaRPr>
          </a:p>
          <a:p>
            <a:pPr marL="12700" marR="1375410">
              <a:lnSpc>
                <a:spcPct val="100000"/>
              </a:lnSpc>
            </a:pPr>
            <a:r>
              <a:rPr sz="700" spc="-35" dirty="0">
                <a:solidFill>
                  <a:srgbClr val="FFFFFF"/>
                </a:solidFill>
                <a:latin typeface="Calibri"/>
                <a:cs typeface="Calibri"/>
              </a:rPr>
              <a:t>Arteferro</a:t>
            </a:r>
            <a:r>
              <a:rPr sz="700" spc="20" dirty="0">
                <a:solidFill>
                  <a:srgbClr val="FFFFFF"/>
                </a:solidFill>
                <a:latin typeface="Calibri"/>
                <a:cs typeface="Calibri"/>
              </a:rPr>
              <a:t> </a:t>
            </a:r>
            <a:r>
              <a:rPr sz="700" spc="-25" dirty="0">
                <a:solidFill>
                  <a:srgbClr val="FFFFFF"/>
                </a:solidFill>
                <a:latin typeface="Calibri"/>
                <a:cs typeface="Calibri"/>
              </a:rPr>
              <a:t>Ukraina Avtopar</a:t>
            </a:r>
            <a:r>
              <a:rPr sz="700" spc="-55" dirty="0">
                <a:solidFill>
                  <a:srgbClr val="FFFFFF"/>
                </a:solidFill>
                <a:latin typeface="Calibri"/>
                <a:cs typeface="Calibri"/>
              </a:rPr>
              <a:t>k</a:t>
            </a:r>
            <a:r>
              <a:rPr sz="700" spc="-30" dirty="0">
                <a:solidFill>
                  <a:srgbClr val="FFFFFF"/>
                </a:solidFill>
                <a:latin typeface="Calibri"/>
                <a:cs typeface="Calibri"/>
              </a:rPr>
              <a:t>o</a:t>
            </a:r>
            <a:r>
              <a:rPr sz="700" spc="-45" dirty="0">
                <a:solidFill>
                  <a:srgbClr val="FFFFFF"/>
                </a:solidFill>
                <a:latin typeface="Calibri"/>
                <a:cs typeface="Calibri"/>
              </a:rPr>
              <a:t>v</a:t>
            </a:r>
            <a:r>
              <a:rPr sz="700" spc="-15" dirty="0">
                <a:solidFill>
                  <a:srgbClr val="FFFFFF"/>
                </a:solidFill>
                <a:latin typeface="Calibri"/>
                <a:cs typeface="Calibri"/>
              </a:rPr>
              <a:t>a,</a:t>
            </a:r>
            <a:r>
              <a:rPr sz="700" dirty="0">
                <a:solidFill>
                  <a:srgbClr val="FFFFFF"/>
                </a:solidFill>
                <a:latin typeface="Calibri"/>
                <a:cs typeface="Calibri"/>
              </a:rPr>
              <a:t> </a:t>
            </a:r>
            <a:r>
              <a:rPr sz="700" spc="-25" dirty="0">
                <a:solidFill>
                  <a:srgbClr val="FFFFFF"/>
                </a:solidFill>
                <a:latin typeface="Calibri"/>
                <a:cs typeface="Calibri"/>
              </a:rPr>
              <a:t>5</a:t>
            </a:r>
            <a:endParaRPr sz="700">
              <a:latin typeface="Calibri"/>
              <a:cs typeface="Calibri"/>
            </a:endParaRPr>
          </a:p>
          <a:p>
            <a:pPr marL="12700" marR="1532890">
              <a:lnSpc>
                <a:spcPct val="100000"/>
              </a:lnSpc>
            </a:pPr>
            <a:r>
              <a:rPr sz="700" spc="-25" dirty="0">
                <a:solidFill>
                  <a:srgbClr val="FFFFFF"/>
                </a:solidFill>
                <a:latin typeface="Calibri"/>
                <a:cs typeface="Calibri"/>
              </a:rPr>
              <a:t>02660</a:t>
            </a:r>
            <a:r>
              <a:rPr sz="700" spc="25" dirty="0">
                <a:solidFill>
                  <a:srgbClr val="FFFFFF"/>
                </a:solidFill>
                <a:latin typeface="Calibri"/>
                <a:cs typeface="Calibri"/>
              </a:rPr>
              <a:t> </a:t>
            </a:r>
            <a:r>
              <a:rPr sz="700" spc="-10" dirty="0">
                <a:solidFill>
                  <a:srgbClr val="FFFFFF"/>
                </a:solidFill>
                <a:latin typeface="Calibri"/>
                <a:cs typeface="Calibri"/>
              </a:rPr>
              <a:t>-</a:t>
            </a:r>
            <a:r>
              <a:rPr sz="700" dirty="0">
                <a:solidFill>
                  <a:srgbClr val="FFFFFF"/>
                </a:solidFill>
                <a:latin typeface="Calibri"/>
                <a:cs typeface="Calibri"/>
              </a:rPr>
              <a:t> </a:t>
            </a:r>
            <a:r>
              <a:rPr sz="700" spc="-95" dirty="0">
                <a:solidFill>
                  <a:srgbClr val="FFFFFF"/>
                </a:solidFill>
                <a:latin typeface="Arial"/>
                <a:cs typeface="Arial"/>
              </a:rPr>
              <a:t>Киев </a:t>
            </a:r>
            <a:r>
              <a:rPr sz="700" spc="-105" dirty="0">
                <a:solidFill>
                  <a:srgbClr val="FFFFFF"/>
                </a:solidFill>
                <a:latin typeface="Arial"/>
                <a:cs typeface="Arial"/>
              </a:rPr>
              <a:t>Україна</a:t>
            </a:r>
            <a:endParaRPr sz="700">
              <a:latin typeface="Arial"/>
              <a:cs typeface="Arial"/>
            </a:endParaRPr>
          </a:p>
          <a:p>
            <a:pPr marL="12700">
              <a:lnSpc>
                <a:spcPct val="100000"/>
              </a:lnSpc>
            </a:pPr>
            <a:r>
              <a:rPr sz="700" spc="-25" dirty="0">
                <a:solidFill>
                  <a:srgbClr val="FFFFFF"/>
                </a:solidFill>
                <a:latin typeface="Calibri"/>
                <a:cs typeface="Calibri"/>
              </a:rPr>
              <a:t>tel. </a:t>
            </a:r>
            <a:r>
              <a:rPr sz="700" spc="-5" dirty="0">
                <a:solidFill>
                  <a:srgbClr val="FFFFFF"/>
                </a:solidFill>
                <a:latin typeface="Calibri"/>
                <a:cs typeface="Calibri"/>
              </a:rPr>
              <a:t>+38</a:t>
            </a:r>
            <a:r>
              <a:rPr sz="700" dirty="0">
                <a:solidFill>
                  <a:srgbClr val="FFFFFF"/>
                </a:solidFill>
                <a:latin typeface="Calibri"/>
                <a:cs typeface="Calibri"/>
              </a:rPr>
              <a:t>0</a:t>
            </a:r>
            <a:r>
              <a:rPr sz="700" spc="25" dirty="0">
                <a:solidFill>
                  <a:srgbClr val="FFFFFF"/>
                </a:solidFill>
                <a:latin typeface="Calibri"/>
                <a:cs typeface="Calibri"/>
              </a:rPr>
              <a:t> </a:t>
            </a:r>
            <a:r>
              <a:rPr sz="700" spc="-25" dirty="0">
                <a:solidFill>
                  <a:srgbClr val="FFFFFF"/>
                </a:solidFill>
                <a:latin typeface="Calibri"/>
                <a:cs typeface="Calibri"/>
              </a:rPr>
              <a:t>44</a:t>
            </a:r>
            <a:r>
              <a:rPr sz="700" spc="25" dirty="0">
                <a:solidFill>
                  <a:srgbClr val="FFFFFF"/>
                </a:solidFill>
                <a:latin typeface="Calibri"/>
                <a:cs typeface="Calibri"/>
              </a:rPr>
              <a:t> </a:t>
            </a:r>
            <a:r>
              <a:rPr sz="700" spc="-25" dirty="0">
                <a:solidFill>
                  <a:srgbClr val="FFFFFF"/>
                </a:solidFill>
                <a:latin typeface="Calibri"/>
                <a:cs typeface="Calibri"/>
              </a:rPr>
              <a:t>492</a:t>
            </a:r>
            <a:r>
              <a:rPr sz="700" spc="25" dirty="0">
                <a:solidFill>
                  <a:srgbClr val="FFFFFF"/>
                </a:solidFill>
                <a:latin typeface="Calibri"/>
                <a:cs typeface="Calibri"/>
              </a:rPr>
              <a:t> </a:t>
            </a:r>
            <a:r>
              <a:rPr sz="700" spc="-25" dirty="0">
                <a:solidFill>
                  <a:srgbClr val="FFFFFF"/>
                </a:solidFill>
                <a:latin typeface="Calibri"/>
                <a:cs typeface="Calibri"/>
              </a:rPr>
              <a:t>03</a:t>
            </a:r>
            <a:r>
              <a:rPr sz="700" spc="25" dirty="0">
                <a:solidFill>
                  <a:srgbClr val="FFFFFF"/>
                </a:solidFill>
                <a:latin typeface="Calibri"/>
                <a:cs typeface="Calibri"/>
              </a:rPr>
              <a:t> </a:t>
            </a:r>
            <a:r>
              <a:rPr sz="700" spc="-25" dirty="0">
                <a:solidFill>
                  <a:srgbClr val="FFFFFF"/>
                </a:solidFill>
                <a:latin typeface="Calibri"/>
                <a:cs typeface="Calibri"/>
              </a:rPr>
              <a:t>31</a:t>
            </a:r>
            <a:r>
              <a:rPr sz="700" dirty="0">
                <a:solidFill>
                  <a:srgbClr val="FFFFFF"/>
                </a:solidFill>
                <a:latin typeface="Calibri"/>
                <a:cs typeface="Calibri"/>
              </a:rPr>
              <a:t> </a:t>
            </a:r>
            <a:r>
              <a:rPr sz="700" spc="50"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fax:</a:t>
            </a:r>
            <a:r>
              <a:rPr sz="700" dirty="0">
                <a:solidFill>
                  <a:srgbClr val="FFFFFF"/>
                </a:solidFill>
                <a:latin typeface="Calibri"/>
                <a:cs typeface="Calibri"/>
              </a:rPr>
              <a:t> </a:t>
            </a:r>
            <a:r>
              <a:rPr sz="700" spc="-5" dirty="0">
                <a:solidFill>
                  <a:srgbClr val="FFFFFF"/>
                </a:solidFill>
                <a:latin typeface="Calibri"/>
                <a:cs typeface="Calibri"/>
              </a:rPr>
              <a:t>+38</a:t>
            </a:r>
            <a:r>
              <a:rPr sz="700" dirty="0">
                <a:solidFill>
                  <a:srgbClr val="FFFFFF"/>
                </a:solidFill>
                <a:latin typeface="Calibri"/>
                <a:cs typeface="Calibri"/>
              </a:rPr>
              <a:t>0</a:t>
            </a:r>
            <a:r>
              <a:rPr sz="700" spc="25" dirty="0">
                <a:solidFill>
                  <a:srgbClr val="FFFFFF"/>
                </a:solidFill>
                <a:latin typeface="Calibri"/>
                <a:cs typeface="Calibri"/>
              </a:rPr>
              <a:t> </a:t>
            </a:r>
            <a:r>
              <a:rPr sz="700" spc="-25" dirty="0">
                <a:solidFill>
                  <a:srgbClr val="FFFFFF"/>
                </a:solidFill>
                <a:latin typeface="Calibri"/>
                <a:cs typeface="Calibri"/>
              </a:rPr>
              <a:t>44</a:t>
            </a:r>
            <a:r>
              <a:rPr sz="700" spc="25" dirty="0">
                <a:solidFill>
                  <a:srgbClr val="FFFFFF"/>
                </a:solidFill>
                <a:latin typeface="Calibri"/>
                <a:cs typeface="Calibri"/>
              </a:rPr>
              <a:t> </a:t>
            </a:r>
            <a:r>
              <a:rPr sz="700" spc="-25" dirty="0">
                <a:solidFill>
                  <a:srgbClr val="FFFFFF"/>
                </a:solidFill>
                <a:latin typeface="Calibri"/>
                <a:cs typeface="Calibri"/>
              </a:rPr>
              <a:t>492</a:t>
            </a:r>
            <a:r>
              <a:rPr sz="700" spc="25" dirty="0">
                <a:solidFill>
                  <a:srgbClr val="FFFFFF"/>
                </a:solidFill>
                <a:latin typeface="Calibri"/>
                <a:cs typeface="Calibri"/>
              </a:rPr>
              <a:t> </a:t>
            </a:r>
            <a:r>
              <a:rPr sz="700" spc="-25" dirty="0">
                <a:solidFill>
                  <a:srgbClr val="FFFFFF"/>
                </a:solidFill>
                <a:latin typeface="Calibri"/>
                <a:cs typeface="Calibri"/>
              </a:rPr>
              <a:t>03</a:t>
            </a:r>
            <a:r>
              <a:rPr sz="700" spc="25" dirty="0">
                <a:solidFill>
                  <a:srgbClr val="FFFFFF"/>
                </a:solidFill>
                <a:latin typeface="Calibri"/>
                <a:cs typeface="Calibri"/>
              </a:rPr>
              <a:t> </a:t>
            </a:r>
            <a:r>
              <a:rPr sz="700" spc="-25" dirty="0">
                <a:solidFill>
                  <a:srgbClr val="FFFFFF"/>
                </a:solidFill>
                <a:latin typeface="Calibri"/>
                <a:cs typeface="Calibri"/>
              </a:rPr>
              <a:t>32</a:t>
            </a:r>
            <a:endParaRPr sz="700">
              <a:latin typeface="Calibri"/>
              <a:cs typeface="Calibri"/>
            </a:endParaRPr>
          </a:p>
          <a:p>
            <a:pPr marL="12700">
              <a:lnSpc>
                <a:spcPct val="100000"/>
              </a:lnSpc>
            </a:pPr>
            <a:r>
              <a:rPr sz="700" spc="-30" dirty="0">
                <a:solidFill>
                  <a:srgbClr val="FFFFFF"/>
                </a:solidFill>
                <a:latin typeface="Calibri"/>
                <a:cs typeface="Calibri"/>
                <a:hlinkClick r:id="rId27"/>
              </a:rPr>
              <a:t>office@arteferroukrain</a:t>
            </a:r>
            <a:r>
              <a:rPr sz="700" spc="-65" dirty="0">
                <a:solidFill>
                  <a:srgbClr val="FFFFFF"/>
                </a:solidFill>
                <a:latin typeface="Calibri"/>
                <a:cs typeface="Calibri"/>
                <a:hlinkClick r:id="rId27"/>
              </a:rPr>
              <a:t>e</a:t>
            </a:r>
            <a:r>
              <a:rPr sz="700" spc="-35" dirty="0">
                <a:solidFill>
                  <a:srgbClr val="FFFFFF"/>
                </a:solidFill>
                <a:latin typeface="Calibri"/>
                <a:cs typeface="Calibri"/>
                <a:hlinkClick r:id="rId27"/>
              </a:rPr>
              <a:t>.com</a:t>
            </a:r>
            <a:r>
              <a:rPr sz="700" spc="25" dirty="0">
                <a:solidFill>
                  <a:srgbClr val="FFFFFF"/>
                </a:solidFill>
                <a:latin typeface="Calibri"/>
                <a:cs typeface="Calibri"/>
                <a:hlinkClick r:id="rId27"/>
              </a:rPr>
              <a:t> </a:t>
            </a:r>
            <a:r>
              <a:rPr sz="700" dirty="0">
                <a:solidFill>
                  <a:srgbClr val="FFFFFF"/>
                </a:solidFill>
                <a:latin typeface="Calibri"/>
                <a:cs typeface="Calibri"/>
              </a:rPr>
              <a:t>•</a:t>
            </a:r>
            <a:r>
              <a:rPr sz="700" spc="25" dirty="0">
                <a:solidFill>
                  <a:srgbClr val="FFFFFF"/>
                </a:solidFill>
                <a:latin typeface="Calibri"/>
                <a:cs typeface="Calibri"/>
              </a:rPr>
              <a:t> </a:t>
            </a:r>
            <a:r>
              <a:rPr sz="700" spc="-25" dirty="0">
                <a:solidFill>
                  <a:srgbClr val="FFFFFF"/>
                </a:solidFill>
                <a:latin typeface="Calibri"/>
                <a:cs typeface="Calibri"/>
                <a:hlinkClick r:id="rId28"/>
              </a:rPr>
              <a:t>ww</a:t>
            </a:r>
            <a:r>
              <a:rPr sz="700" spc="-80" dirty="0">
                <a:solidFill>
                  <a:srgbClr val="FFFFFF"/>
                </a:solidFill>
                <a:latin typeface="Calibri"/>
                <a:cs typeface="Calibri"/>
                <a:hlinkClick r:id="rId28"/>
              </a:rPr>
              <a:t>w</a:t>
            </a:r>
            <a:r>
              <a:rPr sz="700" spc="-30" dirty="0">
                <a:solidFill>
                  <a:srgbClr val="FFFFFF"/>
                </a:solidFill>
                <a:latin typeface="Calibri"/>
                <a:cs typeface="Calibri"/>
                <a:hlinkClick r:id="rId28"/>
              </a:rPr>
              <a:t>.arteferroukraina.com</a:t>
            </a:r>
            <a:endParaRPr sz="700">
              <a:latin typeface="Calibri"/>
              <a:cs typeface="Calibri"/>
            </a:endParaRPr>
          </a:p>
        </p:txBody>
      </p:sp>
      <p:sp>
        <p:nvSpPr>
          <p:cNvPr id="73" name="object 73"/>
          <p:cNvSpPr/>
          <p:nvPr/>
        </p:nvSpPr>
        <p:spPr>
          <a:xfrm>
            <a:off x="8189833" y="1079869"/>
            <a:ext cx="27940" cy="69850"/>
          </a:xfrm>
          <a:custGeom>
            <a:avLst/>
            <a:gdLst/>
            <a:ahLst/>
            <a:cxnLst/>
            <a:rect l="l" t="t" r="r" b="b"/>
            <a:pathLst>
              <a:path w="27940" h="69850">
                <a:moveTo>
                  <a:pt x="27546" y="14668"/>
                </a:moveTo>
                <a:lnTo>
                  <a:pt x="15163" y="14668"/>
                </a:lnTo>
                <a:lnTo>
                  <a:pt x="15163" y="69659"/>
                </a:lnTo>
                <a:lnTo>
                  <a:pt x="27546" y="69659"/>
                </a:lnTo>
                <a:lnTo>
                  <a:pt x="27546" y="14668"/>
                </a:lnTo>
                <a:close/>
              </a:path>
              <a:path w="27940" h="69850">
                <a:moveTo>
                  <a:pt x="27546" y="0"/>
                </a:moveTo>
                <a:lnTo>
                  <a:pt x="16967" y="0"/>
                </a:lnTo>
                <a:lnTo>
                  <a:pt x="0" y="14770"/>
                </a:lnTo>
                <a:lnTo>
                  <a:pt x="5880" y="23355"/>
                </a:lnTo>
                <a:lnTo>
                  <a:pt x="15163" y="14668"/>
                </a:lnTo>
                <a:lnTo>
                  <a:pt x="27546" y="14668"/>
                </a:lnTo>
                <a:lnTo>
                  <a:pt x="27546" y="0"/>
                </a:lnTo>
                <a:close/>
              </a:path>
            </a:pathLst>
          </a:custGeom>
          <a:solidFill>
            <a:srgbClr val="FFFFFF"/>
          </a:solidFill>
        </p:spPr>
        <p:txBody>
          <a:bodyPr wrap="square" lIns="0" tIns="0" rIns="0" bIns="0" rtlCol="0"/>
          <a:lstStyle/>
          <a:p>
            <a:endParaRPr/>
          </a:p>
        </p:txBody>
      </p:sp>
      <p:sp>
        <p:nvSpPr>
          <p:cNvPr id="74" name="object 74"/>
          <p:cNvSpPr/>
          <p:nvPr/>
        </p:nvSpPr>
        <p:spPr>
          <a:xfrm>
            <a:off x="8237435" y="1079181"/>
            <a:ext cx="43815" cy="69215"/>
          </a:xfrm>
          <a:custGeom>
            <a:avLst/>
            <a:gdLst/>
            <a:ahLst/>
            <a:cxnLst/>
            <a:rect l="l" t="t" r="r" b="b"/>
            <a:pathLst>
              <a:path w="43815" h="69215">
                <a:moveTo>
                  <a:pt x="18051" y="0"/>
                </a:moveTo>
                <a:lnTo>
                  <a:pt x="8021" y="5291"/>
                </a:lnTo>
                <a:lnTo>
                  <a:pt x="2004" y="17129"/>
                </a:lnTo>
                <a:lnTo>
                  <a:pt x="0" y="35514"/>
                </a:lnTo>
                <a:lnTo>
                  <a:pt x="1267" y="50031"/>
                </a:lnTo>
                <a:lnTo>
                  <a:pt x="6277" y="61617"/>
                </a:lnTo>
                <a:lnTo>
                  <a:pt x="16012" y="68026"/>
                </a:lnTo>
                <a:lnTo>
                  <a:pt x="31438" y="69023"/>
                </a:lnTo>
                <a:lnTo>
                  <a:pt x="37720" y="61969"/>
                </a:lnTo>
                <a:lnTo>
                  <a:pt x="26276" y="61969"/>
                </a:lnTo>
                <a:lnTo>
                  <a:pt x="20183" y="61718"/>
                </a:lnTo>
                <a:lnTo>
                  <a:pt x="14324" y="54007"/>
                </a:lnTo>
                <a:lnTo>
                  <a:pt x="12369" y="35514"/>
                </a:lnTo>
                <a:lnTo>
                  <a:pt x="12460" y="30618"/>
                </a:lnTo>
                <a:lnTo>
                  <a:pt x="15257" y="14452"/>
                </a:lnTo>
                <a:lnTo>
                  <a:pt x="21958" y="9060"/>
                </a:lnTo>
                <a:lnTo>
                  <a:pt x="37330" y="9060"/>
                </a:lnTo>
                <a:lnTo>
                  <a:pt x="31287" y="2726"/>
                </a:lnTo>
                <a:lnTo>
                  <a:pt x="18051" y="0"/>
                </a:lnTo>
                <a:close/>
              </a:path>
              <a:path w="43815" h="69215">
                <a:moveTo>
                  <a:pt x="37330" y="9060"/>
                </a:moveTo>
                <a:lnTo>
                  <a:pt x="26276" y="9060"/>
                </a:lnTo>
                <a:lnTo>
                  <a:pt x="29133" y="12667"/>
                </a:lnTo>
                <a:lnTo>
                  <a:pt x="31203" y="23246"/>
                </a:lnTo>
                <a:lnTo>
                  <a:pt x="31534" y="28466"/>
                </a:lnTo>
                <a:lnTo>
                  <a:pt x="31534" y="42576"/>
                </a:lnTo>
                <a:lnTo>
                  <a:pt x="31203" y="47795"/>
                </a:lnTo>
                <a:lnTo>
                  <a:pt x="29133" y="58362"/>
                </a:lnTo>
                <a:lnTo>
                  <a:pt x="26276" y="61969"/>
                </a:lnTo>
                <a:lnTo>
                  <a:pt x="37720" y="61969"/>
                </a:lnTo>
                <a:lnTo>
                  <a:pt x="38315" y="61300"/>
                </a:lnTo>
                <a:lnTo>
                  <a:pt x="42337" y="47267"/>
                </a:lnTo>
                <a:lnTo>
                  <a:pt x="43457" y="26019"/>
                </a:lnTo>
                <a:lnTo>
                  <a:pt x="39575" y="11414"/>
                </a:lnTo>
                <a:lnTo>
                  <a:pt x="37330" y="9060"/>
                </a:lnTo>
                <a:close/>
              </a:path>
            </a:pathLst>
          </a:custGeom>
          <a:solidFill>
            <a:srgbClr val="FFFFFF"/>
          </a:solidFill>
        </p:spPr>
        <p:txBody>
          <a:bodyPr wrap="square" lIns="0" tIns="0" rIns="0" bIns="0" rtlCol="0"/>
          <a:lstStyle/>
          <a:p>
            <a:endParaRPr/>
          </a:p>
        </p:txBody>
      </p:sp>
      <p:sp>
        <p:nvSpPr>
          <p:cNvPr id="75" name="object 75"/>
          <p:cNvSpPr txBox="1"/>
          <p:nvPr/>
        </p:nvSpPr>
        <p:spPr>
          <a:xfrm>
            <a:off x="8374029" y="1854346"/>
            <a:ext cx="1877060" cy="765810"/>
          </a:xfrm>
          <a:prstGeom prst="rect">
            <a:avLst/>
          </a:prstGeom>
        </p:spPr>
        <p:txBody>
          <a:bodyPr vert="horz" wrap="square" lIns="0" tIns="0" rIns="0" bIns="0" rtlCol="0">
            <a:spAutoFit/>
          </a:bodyPr>
          <a:lstStyle/>
          <a:p>
            <a:pPr marL="12700">
              <a:lnSpc>
                <a:spcPts val="950"/>
              </a:lnSpc>
            </a:pPr>
            <a:r>
              <a:rPr sz="800" b="1" dirty="0">
                <a:solidFill>
                  <a:srgbClr val="FFFFFF"/>
                </a:solidFill>
                <a:latin typeface="Calibri"/>
                <a:cs typeface="Calibri"/>
              </a:rPr>
              <a:t>SVERIGE</a:t>
            </a:r>
            <a:endParaRPr sz="800">
              <a:latin typeface="Calibri"/>
              <a:cs typeface="Calibri"/>
            </a:endParaRPr>
          </a:p>
          <a:p>
            <a:pPr marL="12700" marR="873125">
              <a:lnSpc>
                <a:spcPts val="840"/>
              </a:lnSpc>
              <a:spcBef>
                <a:spcPts val="15"/>
              </a:spcBef>
            </a:pPr>
            <a:r>
              <a:rPr sz="700" spc="-35" dirty="0">
                <a:solidFill>
                  <a:srgbClr val="FFFFFF"/>
                </a:solidFill>
                <a:latin typeface="Calibri"/>
                <a:cs typeface="Calibri"/>
              </a:rPr>
              <a:t>Arteferro</a:t>
            </a:r>
            <a:r>
              <a:rPr sz="700" spc="20" dirty="0">
                <a:solidFill>
                  <a:srgbClr val="FFFFFF"/>
                </a:solidFill>
                <a:latin typeface="Calibri"/>
                <a:cs typeface="Calibri"/>
              </a:rPr>
              <a:t> </a:t>
            </a:r>
            <a:r>
              <a:rPr sz="700" spc="-30" dirty="0">
                <a:solidFill>
                  <a:srgbClr val="FFFFFF"/>
                </a:solidFill>
                <a:latin typeface="Calibri"/>
                <a:cs typeface="Calibri"/>
              </a:rPr>
              <a:t>Ino</a:t>
            </a:r>
            <a:r>
              <a:rPr sz="700" spc="-25" dirty="0">
                <a:solidFill>
                  <a:srgbClr val="FFFFFF"/>
                </a:solidFill>
                <a:latin typeface="Calibri"/>
                <a:cs typeface="Calibri"/>
              </a:rPr>
              <a:t>x</a:t>
            </a:r>
            <a:r>
              <a:rPr sz="700" spc="-15" dirty="0">
                <a:solidFill>
                  <a:srgbClr val="FFFFFF"/>
                </a:solidFill>
                <a:latin typeface="Calibri"/>
                <a:cs typeface="Calibri"/>
              </a:rPr>
              <a:t> AB</a:t>
            </a:r>
            <a:r>
              <a:rPr sz="700" spc="-5" dirty="0">
                <a:solidFill>
                  <a:srgbClr val="FFFFFF"/>
                </a:solidFill>
                <a:latin typeface="Calibri"/>
                <a:cs typeface="Calibri"/>
              </a:rPr>
              <a:t> </a:t>
            </a:r>
            <a:r>
              <a:rPr sz="700" spc="-25" dirty="0">
                <a:solidFill>
                  <a:srgbClr val="FFFFFF"/>
                </a:solidFill>
                <a:latin typeface="Calibri"/>
                <a:cs typeface="Calibri"/>
              </a:rPr>
              <a:t>Göteborgsvägen</a:t>
            </a:r>
            <a:r>
              <a:rPr sz="700" spc="20" dirty="0">
                <a:solidFill>
                  <a:srgbClr val="FFFFFF"/>
                </a:solidFill>
                <a:latin typeface="Calibri"/>
                <a:cs typeface="Calibri"/>
              </a:rPr>
              <a:t> </a:t>
            </a:r>
            <a:r>
              <a:rPr sz="700" spc="-20" dirty="0">
                <a:solidFill>
                  <a:srgbClr val="FFFFFF"/>
                </a:solidFill>
                <a:latin typeface="Calibri"/>
                <a:cs typeface="Calibri"/>
              </a:rPr>
              <a:t>142,</a:t>
            </a:r>
            <a:r>
              <a:rPr sz="700" dirty="0">
                <a:solidFill>
                  <a:srgbClr val="FFFFFF"/>
                </a:solidFill>
                <a:latin typeface="Calibri"/>
                <a:cs typeface="Calibri"/>
              </a:rPr>
              <a:t> </a:t>
            </a:r>
            <a:r>
              <a:rPr sz="700" spc="-25" dirty="0">
                <a:solidFill>
                  <a:srgbClr val="FFFFFF"/>
                </a:solidFill>
                <a:latin typeface="Calibri"/>
                <a:cs typeface="Calibri"/>
              </a:rPr>
              <a:t>Box</a:t>
            </a:r>
            <a:r>
              <a:rPr sz="700" spc="25" dirty="0">
                <a:solidFill>
                  <a:srgbClr val="FFFFFF"/>
                </a:solidFill>
                <a:latin typeface="Calibri"/>
                <a:cs typeface="Calibri"/>
              </a:rPr>
              <a:t> </a:t>
            </a:r>
            <a:r>
              <a:rPr sz="700" spc="-25" dirty="0">
                <a:solidFill>
                  <a:srgbClr val="FFFFFF"/>
                </a:solidFill>
                <a:latin typeface="Calibri"/>
                <a:cs typeface="Calibri"/>
              </a:rPr>
              <a:t>12</a:t>
            </a:r>
            <a:endParaRPr sz="700">
              <a:latin typeface="Calibri"/>
              <a:cs typeface="Calibri"/>
            </a:endParaRPr>
          </a:p>
          <a:p>
            <a:pPr marL="12700" marR="1338580">
              <a:lnSpc>
                <a:spcPts val="840"/>
              </a:lnSpc>
            </a:pPr>
            <a:r>
              <a:rPr sz="700" spc="-25" dirty="0">
                <a:solidFill>
                  <a:srgbClr val="FFFFFF"/>
                </a:solidFill>
                <a:latin typeface="Calibri"/>
                <a:cs typeface="Calibri"/>
              </a:rPr>
              <a:t>445</a:t>
            </a:r>
            <a:r>
              <a:rPr sz="700" spc="25" dirty="0">
                <a:solidFill>
                  <a:srgbClr val="FFFFFF"/>
                </a:solidFill>
                <a:latin typeface="Calibri"/>
                <a:cs typeface="Calibri"/>
              </a:rPr>
              <a:t> </a:t>
            </a:r>
            <a:r>
              <a:rPr sz="700" spc="-25" dirty="0">
                <a:solidFill>
                  <a:srgbClr val="FFFFFF"/>
                </a:solidFill>
                <a:latin typeface="Calibri"/>
                <a:cs typeface="Calibri"/>
              </a:rPr>
              <a:t>37</a:t>
            </a:r>
            <a:r>
              <a:rPr sz="700" spc="25" dirty="0">
                <a:solidFill>
                  <a:srgbClr val="FFFFFF"/>
                </a:solidFill>
                <a:latin typeface="Calibri"/>
                <a:cs typeface="Calibri"/>
              </a:rPr>
              <a:t> </a:t>
            </a:r>
            <a:r>
              <a:rPr sz="700" spc="-10" dirty="0">
                <a:solidFill>
                  <a:srgbClr val="FFFFFF"/>
                </a:solidFill>
                <a:latin typeface="Calibri"/>
                <a:cs typeface="Calibri"/>
              </a:rPr>
              <a:t>-</a:t>
            </a:r>
            <a:r>
              <a:rPr sz="700" spc="25" dirty="0">
                <a:solidFill>
                  <a:srgbClr val="FFFFFF"/>
                </a:solidFill>
                <a:latin typeface="Calibri"/>
                <a:cs typeface="Calibri"/>
              </a:rPr>
              <a:t> </a:t>
            </a:r>
            <a:r>
              <a:rPr sz="700" spc="-30" dirty="0">
                <a:solidFill>
                  <a:srgbClr val="FFFFFF"/>
                </a:solidFill>
                <a:latin typeface="Calibri"/>
                <a:cs typeface="Calibri"/>
              </a:rPr>
              <a:t>Bohus</a:t>
            </a:r>
            <a:r>
              <a:rPr sz="700" spc="-15" dirty="0">
                <a:solidFill>
                  <a:srgbClr val="FFFFFF"/>
                </a:solidFill>
                <a:latin typeface="Calibri"/>
                <a:cs typeface="Calibri"/>
              </a:rPr>
              <a:t> </a:t>
            </a:r>
            <a:r>
              <a:rPr sz="700" spc="-25" dirty="0">
                <a:solidFill>
                  <a:srgbClr val="FFFFFF"/>
                </a:solidFill>
                <a:latin typeface="Calibri"/>
                <a:cs typeface="Calibri"/>
              </a:rPr>
              <a:t>Sverige</a:t>
            </a:r>
            <a:endParaRPr sz="700">
              <a:latin typeface="Calibri"/>
              <a:cs typeface="Calibri"/>
            </a:endParaRPr>
          </a:p>
          <a:p>
            <a:pPr marL="12700">
              <a:lnSpc>
                <a:spcPts val="810"/>
              </a:lnSpc>
            </a:pPr>
            <a:r>
              <a:rPr sz="700" spc="-25" dirty="0">
                <a:solidFill>
                  <a:srgbClr val="FFFFFF"/>
                </a:solidFill>
                <a:latin typeface="Calibri"/>
                <a:cs typeface="Calibri"/>
              </a:rPr>
              <a:t>tel. </a:t>
            </a:r>
            <a:r>
              <a:rPr sz="700" spc="5" dirty="0">
                <a:solidFill>
                  <a:srgbClr val="FFFFFF"/>
                </a:solidFill>
                <a:latin typeface="Calibri"/>
                <a:cs typeface="Calibri"/>
              </a:rPr>
              <a:t>+4</a:t>
            </a:r>
            <a:r>
              <a:rPr sz="700" spc="10" dirty="0">
                <a:solidFill>
                  <a:srgbClr val="FFFFFF"/>
                </a:solidFill>
                <a:latin typeface="Calibri"/>
                <a:cs typeface="Calibri"/>
              </a:rPr>
              <a:t>6</a:t>
            </a:r>
            <a:r>
              <a:rPr sz="700" spc="25" dirty="0">
                <a:solidFill>
                  <a:srgbClr val="FFFFFF"/>
                </a:solidFill>
                <a:latin typeface="Calibri"/>
                <a:cs typeface="Calibri"/>
              </a:rPr>
              <a:t> </a:t>
            </a:r>
            <a:r>
              <a:rPr sz="700" spc="-20" dirty="0">
                <a:solidFill>
                  <a:srgbClr val="FFFFFF"/>
                </a:solidFill>
                <a:latin typeface="Calibri"/>
                <a:cs typeface="Calibri"/>
              </a:rPr>
              <a:t>(0)</a:t>
            </a:r>
            <a:r>
              <a:rPr sz="700" spc="25" dirty="0">
                <a:solidFill>
                  <a:srgbClr val="FFFFFF"/>
                </a:solidFill>
                <a:latin typeface="Calibri"/>
                <a:cs typeface="Calibri"/>
              </a:rPr>
              <a:t> </a:t>
            </a:r>
            <a:r>
              <a:rPr sz="700" spc="-25" dirty="0">
                <a:solidFill>
                  <a:srgbClr val="FFFFFF"/>
                </a:solidFill>
                <a:latin typeface="Calibri"/>
                <a:cs typeface="Calibri"/>
              </a:rPr>
              <a:t>31</a:t>
            </a:r>
            <a:r>
              <a:rPr sz="700" spc="25" dirty="0">
                <a:solidFill>
                  <a:srgbClr val="FFFFFF"/>
                </a:solidFill>
                <a:latin typeface="Calibri"/>
                <a:cs typeface="Calibri"/>
              </a:rPr>
              <a:t> </a:t>
            </a:r>
            <a:r>
              <a:rPr sz="700" spc="-25" dirty="0">
                <a:solidFill>
                  <a:srgbClr val="FFFFFF"/>
                </a:solidFill>
                <a:latin typeface="Calibri"/>
                <a:cs typeface="Calibri"/>
              </a:rPr>
              <a:t>352</a:t>
            </a:r>
            <a:r>
              <a:rPr sz="700" spc="25" dirty="0">
                <a:solidFill>
                  <a:srgbClr val="FFFFFF"/>
                </a:solidFill>
                <a:latin typeface="Calibri"/>
                <a:cs typeface="Calibri"/>
              </a:rPr>
              <a:t> </a:t>
            </a:r>
            <a:r>
              <a:rPr sz="700" spc="-25" dirty="0">
                <a:solidFill>
                  <a:srgbClr val="FFFFFF"/>
                </a:solidFill>
                <a:latin typeface="Calibri"/>
                <a:cs typeface="Calibri"/>
              </a:rPr>
              <a:t>68</a:t>
            </a:r>
            <a:r>
              <a:rPr sz="700" spc="25" dirty="0">
                <a:solidFill>
                  <a:srgbClr val="FFFFFF"/>
                </a:solidFill>
                <a:latin typeface="Calibri"/>
                <a:cs typeface="Calibri"/>
              </a:rPr>
              <a:t> </a:t>
            </a:r>
            <a:r>
              <a:rPr sz="700" spc="-25" dirty="0">
                <a:solidFill>
                  <a:srgbClr val="FFFFFF"/>
                </a:solidFill>
                <a:latin typeface="Calibri"/>
                <a:cs typeface="Calibri"/>
              </a:rPr>
              <a:t>00</a:t>
            </a:r>
            <a:r>
              <a:rPr sz="700" dirty="0">
                <a:solidFill>
                  <a:srgbClr val="FFFFFF"/>
                </a:solidFill>
                <a:latin typeface="Calibri"/>
                <a:cs typeface="Calibri"/>
              </a:rPr>
              <a:t> </a:t>
            </a:r>
            <a:r>
              <a:rPr sz="700" spc="50"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fax:</a:t>
            </a:r>
            <a:r>
              <a:rPr sz="700" dirty="0">
                <a:solidFill>
                  <a:srgbClr val="FFFFFF"/>
                </a:solidFill>
                <a:latin typeface="Calibri"/>
                <a:cs typeface="Calibri"/>
              </a:rPr>
              <a:t> </a:t>
            </a:r>
            <a:r>
              <a:rPr sz="700" spc="5" dirty="0">
                <a:solidFill>
                  <a:srgbClr val="FFFFFF"/>
                </a:solidFill>
                <a:latin typeface="Calibri"/>
                <a:cs typeface="Calibri"/>
              </a:rPr>
              <a:t>+4</a:t>
            </a:r>
            <a:r>
              <a:rPr sz="700" spc="10" dirty="0">
                <a:solidFill>
                  <a:srgbClr val="FFFFFF"/>
                </a:solidFill>
                <a:latin typeface="Calibri"/>
                <a:cs typeface="Calibri"/>
              </a:rPr>
              <a:t>6</a:t>
            </a:r>
            <a:r>
              <a:rPr sz="700" spc="25" dirty="0">
                <a:solidFill>
                  <a:srgbClr val="FFFFFF"/>
                </a:solidFill>
                <a:latin typeface="Calibri"/>
                <a:cs typeface="Calibri"/>
              </a:rPr>
              <a:t> </a:t>
            </a:r>
            <a:r>
              <a:rPr sz="700" spc="-20" dirty="0">
                <a:solidFill>
                  <a:srgbClr val="FFFFFF"/>
                </a:solidFill>
                <a:latin typeface="Calibri"/>
                <a:cs typeface="Calibri"/>
              </a:rPr>
              <a:t>(0)</a:t>
            </a:r>
            <a:r>
              <a:rPr sz="700" spc="25" dirty="0">
                <a:solidFill>
                  <a:srgbClr val="FFFFFF"/>
                </a:solidFill>
                <a:latin typeface="Calibri"/>
                <a:cs typeface="Calibri"/>
              </a:rPr>
              <a:t> </a:t>
            </a:r>
            <a:r>
              <a:rPr sz="700" spc="-25" dirty="0">
                <a:solidFill>
                  <a:srgbClr val="FFFFFF"/>
                </a:solidFill>
                <a:latin typeface="Calibri"/>
                <a:cs typeface="Calibri"/>
              </a:rPr>
              <a:t>31</a:t>
            </a:r>
            <a:r>
              <a:rPr sz="700" spc="25" dirty="0">
                <a:solidFill>
                  <a:srgbClr val="FFFFFF"/>
                </a:solidFill>
                <a:latin typeface="Calibri"/>
                <a:cs typeface="Calibri"/>
              </a:rPr>
              <a:t> </a:t>
            </a:r>
            <a:r>
              <a:rPr sz="700" spc="-25" dirty="0">
                <a:solidFill>
                  <a:srgbClr val="FFFFFF"/>
                </a:solidFill>
                <a:latin typeface="Calibri"/>
                <a:cs typeface="Calibri"/>
              </a:rPr>
              <a:t>352</a:t>
            </a:r>
            <a:r>
              <a:rPr sz="700" spc="25" dirty="0">
                <a:solidFill>
                  <a:srgbClr val="FFFFFF"/>
                </a:solidFill>
                <a:latin typeface="Calibri"/>
                <a:cs typeface="Calibri"/>
              </a:rPr>
              <a:t> </a:t>
            </a:r>
            <a:r>
              <a:rPr sz="700" spc="-25" dirty="0">
                <a:solidFill>
                  <a:srgbClr val="FFFFFF"/>
                </a:solidFill>
                <a:latin typeface="Calibri"/>
                <a:cs typeface="Calibri"/>
              </a:rPr>
              <a:t>68</a:t>
            </a:r>
            <a:r>
              <a:rPr sz="700" spc="25" dirty="0">
                <a:solidFill>
                  <a:srgbClr val="FFFFFF"/>
                </a:solidFill>
                <a:latin typeface="Calibri"/>
                <a:cs typeface="Calibri"/>
              </a:rPr>
              <a:t> </a:t>
            </a:r>
            <a:r>
              <a:rPr sz="700" spc="-25" dirty="0">
                <a:solidFill>
                  <a:srgbClr val="FFFFFF"/>
                </a:solidFill>
                <a:latin typeface="Calibri"/>
                <a:cs typeface="Calibri"/>
              </a:rPr>
              <a:t>49</a:t>
            </a:r>
            <a:endParaRPr sz="700">
              <a:latin typeface="Calibri"/>
              <a:cs typeface="Calibri"/>
            </a:endParaRPr>
          </a:p>
          <a:p>
            <a:pPr marL="12700">
              <a:lnSpc>
                <a:spcPct val="100000"/>
              </a:lnSpc>
            </a:pPr>
            <a:r>
              <a:rPr sz="700" spc="-35" dirty="0">
                <a:solidFill>
                  <a:srgbClr val="FFFFFF"/>
                </a:solidFill>
                <a:latin typeface="Calibri"/>
                <a:cs typeface="Calibri"/>
                <a:hlinkClick r:id="rId29"/>
              </a:rPr>
              <a:t>info@arteferroinox.se</a:t>
            </a:r>
            <a:r>
              <a:rPr sz="700" spc="30" dirty="0">
                <a:solidFill>
                  <a:srgbClr val="FFFFFF"/>
                </a:solidFill>
                <a:latin typeface="Calibri"/>
                <a:cs typeface="Calibri"/>
                <a:hlinkClick r:id="rId29"/>
              </a:rPr>
              <a:t> </a:t>
            </a:r>
            <a:r>
              <a:rPr sz="700" dirty="0">
                <a:solidFill>
                  <a:srgbClr val="FFFFFF"/>
                </a:solidFill>
                <a:latin typeface="Calibri"/>
                <a:cs typeface="Calibri"/>
              </a:rPr>
              <a:t>•</a:t>
            </a:r>
            <a:r>
              <a:rPr sz="700" spc="25" dirty="0">
                <a:solidFill>
                  <a:srgbClr val="FFFFFF"/>
                </a:solidFill>
                <a:latin typeface="Calibri"/>
                <a:cs typeface="Calibri"/>
              </a:rPr>
              <a:t> </a:t>
            </a:r>
            <a:r>
              <a:rPr sz="700" spc="-25" dirty="0">
                <a:solidFill>
                  <a:srgbClr val="FFFFFF"/>
                </a:solidFill>
                <a:latin typeface="Calibri"/>
                <a:cs typeface="Calibri"/>
                <a:hlinkClick r:id="rId30"/>
              </a:rPr>
              <a:t>ww</a:t>
            </a:r>
            <a:r>
              <a:rPr sz="700" spc="-80" dirty="0">
                <a:solidFill>
                  <a:srgbClr val="FFFFFF"/>
                </a:solidFill>
                <a:latin typeface="Calibri"/>
                <a:cs typeface="Calibri"/>
                <a:hlinkClick r:id="rId30"/>
              </a:rPr>
              <a:t>w</a:t>
            </a:r>
            <a:r>
              <a:rPr sz="700" spc="-30" dirty="0">
                <a:solidFill>
                  <a:srgbClr val="FFFFFF"/>
                </a:solidFill>
                <a:latin typeface="Calibri"/>
                <a:cs typeface="Calibri"/>
                <a:hlinkClick r:id="rId30"/>
              </a:rPr>
              <a:t>.arteferroinox.se</a:t>
            </a:r>
            <a:endParaRPr sz="700">
              <a:latin typeface="Calibri"/>
              <a:cs typeface="Calibri"/>
            </a:endParaRPr>
          </a:p>
        </p:txBody>
      </p:sp>
      <p:sp>
        <p:nvSpPr>
          <p:cNvPr id="76" name="object 76"/>
          <p:cNvSpPr/>
          <p:nvPr/>
        </p:nvSpPr>
        <p:spPr>
          <a:xfrm>
            <a:off x="8189836" y="1922438"/>
            <a:ext cx="27940" cy="69850"/>
          </a:xfrm>
          <a:custGeom>
            <a:avLst/>
            <a:gdLst/>
            <a:ahLst/>
            <a:cxnLst/>
            <a:rect l="l" t="t" r="r" b="b"/>
            <a:pathLst>
              <a:path w="27940" h="69850">
                <a:moveTo>
                  <a:pt x="27546" y="14668"/>
                </a:moveTo>
                <a:lnTo>
                  <a:pt x="15163" y="14668"/>
                </a:lnTo>
                <a:lnTo>
                  <a:pt x="15163" y="69659"/>
                </a:lnTo>
                <a:lnTo>
                  <a:pt x="27546" y="69659"/>
                </a:lnTo>
                <a:lnTo>
                  <a:pt x="27546" y="14668"/>
                </a:lnTo>
                <a:close/>
              </a:path>
              <a:path w="27940" h="69850">
                <a:moveTo>
                  <a:pt x="27546" y="0"/>
                </a:moveTo>
                <a:lnTo>
                  <a:pt x="16967" y="0"/>
                </a:lnTo>
                <a:lnTo>
                  <a:pt x="0" y="14770"/>
                </a:lnTo>
                <a:lnTo>
                  <a:pt x="5880" y="23355"/>
                </a:lnTo>
                <a:lnTo>
                  <a:pt x="15163" y="14668"/>
                </a:lnTo>
                <a:lnTo>
                  <a:pt x="27546" y="14668"/>
                </a:lnTo>
                <a:lnTo>
                  <a:pt x="27546" y="0"/>
                </a:lnTo>
                <a:close/>
              </a:path>
            </a:pathLst>
          </a:custGeom>
          <a:solidFill>
            <a:srgbClr val="FFFFFF"/>
          </a:solidFill>
        </p:spPr>
        <p:txBody>
          <a:bodyPr wrap="square" lIns="0" tIns="0" rIns="0" bIns="0" rtlCol="0"/>
          <a:lstStyle/>
          <a:p>
            <a:endParaRPr/>
          </a:p>
        </p:txBody>
      </p:sp>
      <p:sp>
        <p:nvSpPr>
          <p:cNvPr id="77" name="object 77"/>
          <p:cNvSpPr/>
          <p:nvPr/>
        </p:nvSpPr>
        <p:spPr>
          <a:xfrm>
            <a:off x="8241733" y="1922438"/>
            <a:ext cx="27940" cy="69850"/>
          </a:xfrm>
          <a:custGeom>
            <a:avLst/>
            <a:gdLst/>
            <a:ahLst/>
            <a:cxnLst/>
            <a:rect l="l" t="t" r="r" b="b"/>
            <a:pathLst>
              <a:path w="27940" h="69850">
                <a:moveTo>
                  <a:pt x="27546" y="14668"/>
                </a:moveTo>
                <a:lnTo>
                  <a:pt x="15163" y="14668"/>
                </a:lnTo>
                <a:lnTo>
                  <a:pt x="15163" y="69659"/>
                </a:lnTo>
                <a:lnTo>
                  <a:pt x="27546" y="69659"/>
                </a:lnTo>
                <a:lnTo>
                  <a:pt x="27546" y="14668"/>
                </a:lnTo>
                <a:close/>
              </a:path>
              <a:path w="27940" h="69850">
                <a:moveTo>
                  <a:pt x="27546" y="0"/>
                </a:moveTo>
                <a:lnTo>
                  <a:pt x="16967" y="0"/>
                </a:lnTo>
                <a:lnTo>
                  <a:pt x="0" y="14770"/>
                </a:lnTo>
                <a:lnTo>
                  <a:pt x="5880" y="23355"/>
                </a:lnTo>
                <a:lnTo>
                  <a:pt x="15163" y="14668"/>
                </a:lnTo>
                <a:lnTo>
                  <a:pt x="27546" y="14668"/>
                </a:lnTo>
                <a:lnTo>
                  <a:pt x="27546" y="0"/>
                </a:lnTo>
                <a:close/>
              </a:path>
            </a:pathLst>
          </a:custGeom>
          <a:solidFill>
            <a:srgbClr val="FFFFFF"/>
          </a:solidFill>
        </p:spPr>
        <p:txBody>
          <a:bodyPr wrap="square" lIns="0" tIns="0" rIns="0" bIns="0" rtlCol="0"/>
          <a:lstStyle/>
          <a:p>
            <a:endParaRPr/>
          </a:p>
        </p:txBody>
      </p:sp>
      <p:sp>
        <p:nvSpPr>
          <p:cNvPr id="78" name="object 78"/>
          <p:cNvSpPr txBox="1"/>
          <p:nvPr/>
        </p:nvSpPr>
        <p:spPr>
          <a:xfrm>
            <a:off x="8354597" y="2730006"/>
            <a:ext cx="1932305" cy="765810"/>
          </a:xfrm>
          <a:prstGeom prst="rect">
            <a:avLst/>
          </a:prstGeom>
        </p:spPr>
        <p:txBody>
          <a:bodyPr vert="horz" wrap="square" lIns="0" tIns="0" rIns="0" bIns="0" rtlCol="0">
            <a:spAutoFit/>
          </a:bodyPr>
          <a:lstStyle/>
          <a:p>
            <a:pPr marL="12700">
              <a:lnSpc>
                <a:spcPts val="950"/>
              </a:lnSpc>
            </a:pPr>
            <a:r>
              <a:rPr sz="800" b="1" spc="-5" dirty="0">
                <a:solidFill>
                  <a:srgbClr val="FFFFFF"/>
                </a:solidFill>
                <a:latin typeface="Calibri"/>
                <a:cs typeface="Calibri"/>
              </a:rPr>
              <a:t>MÉXICO</a:t>
            </a:r>
            <a:endParaRPr sz="800">
              <a:latin typeface="Calibri"/>
              <a:cs typeface="Calibri"/>
            </a:endParaRPr>
          </a:p>
          <a:p>
            <a:pPr marL="12700" marR="897890">
              <a:lnSpc>
                <a:spcPts val="840"/>
              </a:lnSpc>
              <a:spcBef>
                <a:spcPts val="15"/>
              </a:spcBef>
            </a:pPr>
            <a:r>
              <a:rPr sz="700" spc="10" dirty="0">
                <a:solidFill>
                  <a:srgbClr val="FFFFFF"/>
                </a:solidFill>
                <a:latin typeface="Arial Narrow"/>
                <a:cs typeface="Arial Narrow"/>
              </a:rPr>
              <a:t>Arteferro</a:t>
            </a:r>
            <a:r>
              <a:rPr sz="700" spc="20" dirty="0">
                <a:solidFill>
                  <a:srgbClr val="FFFFFF"/>
                </a:solidFill>
                <a:latin typeface="Arial Narrow"/>
                <a:cs typeface="Arial Narrow"/>
              </a:rPr>
              <a:t> </a:t>
            </a:r>
            <a:r>
              <a:rPr sz="700" spc="15" dirty="0">
                <a:solidFill>
                  <a:srgbClr val="FFFFFF"/>
                </a:solidFill>
                <a:latin typeface="Arial Narrow"/>
                <a:cs typeface="Arial Narrow"/>
              </a:rPr>
              <a:t>Monterrey</a:t>
            </a:r>
            <a:r>
              <a:rPr sz="700" spc="20" dirty="0">
                <a:solidFill>
                  <a:srgbClr val="FFFFFF"/>
                </a:solidFill>
                <a:latin typeface="Arial Narrow"/>
                <a:cs typeface="Arial Narrow"/>
              </a:rPr>
              <a:t> </a:t>
            </a:r>
            <a:r>
              <a:rPr sz="700" spc="-30" dirty="0">
                <a:solidFill>
                  <a:srgbClr val="FFFFFF"/>
                </a:solidFill>
                <a:latin typeface="Arial Narrow"/>
                <a:cs typeface="Arial Narrow"/>
              </a:rPr>
              <a:t>SA</a:t>
            </a:r>
            <a:r>
              <a:rPr sz="700" spc="20" dirty="0">
                <a:solidFill>
                  <a:srgbClr val="FFFFFF"/>
                </a:solidFill>
                <a:latin typeface="Arial Narrow"/>
                <a:cs typeface="Arial Narrow"/>
              </a:rPr>
              <a:t> </a:t>
            </a:r>
            <a:r>
              <a:rPr sz="700" dirty="0">
                <a:solidFill>
                  <a:srgbClr val="FFFFFF"/>
                </a:solidFill>
                <a:latin typeface="Arial Narrow"/>
                <a:cs typeface="Arial Narrow"/>
              </a:rPr>
              <a:t>de</a:t>
            </a:r>
            <a:r>
              <a:rPr sz="700" spc="25" dirty="0">
                <a:solidFill>
                  <a:srgbClr val="FFFFFF"/>
                </a:solidFill>
                <a:latin typeface="Arial Narrow"/>
                <a:cs typeface="Arial Narrow"/>
              </a:rPr>
              <a:t> </a:t>
            </a:r>
            <a:r>
              <a:rPr sz="700" spc="-25" dirty="0">
                <a:solidFill>
                  <a:srgbClr val="FFFFFF"/>
                </a:solidFill>
                <a:latin typeface="Arial Narrow"/>
                <a:cs typeface="Arial Narrow"/>
              </a:rPr>
              <a:t>CV</a:t>
            </a:r>
            <a:r>
              <a:rPr sz="700" spc="-10" dirty="0">
                <a:solidFill>
                  <a:srgbClr val="FFFFFF"/>
                </a:solidFill>
                <a:latin typeface="Arial Narrow"/>
                <a:cs typeface="Arial Narrow"/>
              </a:rPr>
              <a:t> </a:t>
            </a:r>
            <a:r>
              <a:rPr sz="700" dirty="0">
                <a:solidFill>
                  <a:srgbClr val="FFFFFF"/>
                </a:solidFill>
                <a:latin typeface="Arial Narrow"/>
                <a:cs typeface="Arial Narrow"/>
              </a:rPr>
              <a:t>Pri</a:t>
            </a:r>
            <a:r>
              <a:rPr sz="700" spc="-15" dirty="0">
                <a:solidFill>
                  <a:srgbClr val="FFFFFF"/>
                </a:solidFill>
                <a:latin typeface="Arial Narrow"/>
                <a:cs typeface="Arial Narrow"/>
              </a:rPr>
              <a:t>v</a:t>
            </a:r>
            <a:r>
              <a:rPr sz="700" spc="5" dirty="0">
                <a:solidFill>
                  <a:srgbClr val="FFFFFF"/>
                </a:solidFill>
                <a:latin typeface="Arial Narrow"/>
                <a:cs typeface="Arial Narrow"/>
              </a:rPr>
              <a:t>ada</a:t>
            </a:r>
            <a:r>
              <a:rPr sz="700" spc="20" dirty="0">
                <a:solidFill>
                  <a:srgbClr val="FFFFFF"/>
                </a:solidFill>
                <a:latin typeface="Arial Narrow"/>
                <a:cs typeface="Arial Narrow"/>
              </a:rPr>
              <a:t> </a:t>
            </a:r>
            <a:r>
              <a:rPr sz="700" dirty="0">
                <a:solidFill>
                  <a:srgbClr val="FFFFFF"/>
                </a:solidFill>
                <a:latin typeface="Arial Narrow"/>
                <a:cs typeface="Arial Narrow"/>
              </a:rPr>
              <a:t>l</a:t>
            </a:r>
            <a:r>
              <a:rPr sz="700" spc="20" dirty="0">
                <a:solidFill>
                  <a:srgbClr val="FFFFFF"/>
                </a:solidFill>
                <a:latin typeface="Arial Narrow"/>
                <a:cs typeface="Arial Narrow"/>
              </a:rPr>
              <a:t>a</a:t>
            </a:r>
            <a:r>
              <a:rPr sz="700" spc="25" dirty="0">
                <a:solidFill>
                  <a:srgbClr val="FFFFFF"/>
                </a:solidFill>
                <a:latin typeface="Arial Narrow"/>
                <a:cs typeface="Arial Narrow"/>
              </a:rPr>
              <a:t> </a:t>
            </a:r>
            <a:r>
              <a:rPr sz="700" dirty="0">
                <a:solidFill>
                  <a:srgbClr val="FFFFFF"/>
                </a:solidFill>
                <a:latin typeface="Arial Narrow"/>
                <a:cs typeface="Arial Narrow"/>
              </a:rPr>
              <a:t>Puerta</a:t>
            </a:r>
            <a:r>
              <a:rPr sz="700" spc="20" dirty="0">
                <a:solidFill>
                  <a:srgbClr val="FFFFFF"/>
                </a:solidFill>
                <a:latin typeface="Arial Narrow"/>
                <a:cs typeface="Arial Narrow"/>
              </a:rPr>
              <a:t> </a:t>
            </a:r>
            <a:r>
              <a:rPr sz="700" spc="15" dirty="0">
                <a:solidFill>
                  <a:srgbClr val="FFFFFF"/>
                </a:solidFill>
                <a:latin typeface="Arial Narrow"/>
                <a:cs typeface="Arial Narrow"/>
              </a:rPr>
              <a:t>2879</a:t>
            </a:r>
            <a:r>
              <a:rPr sz="700" spc="25" dirty="0">
                <a:solidFill>
                  <a:srgbClr val="FFFFFF"/>
                </a:solidFill>
                <a:latin typeface="Arial Narrow"/>
                <a:cs typeface="Arial Narrow"/>
              </a:rPr>
              <a:t> </a:t>
            </a:r>
            <a:r>
              <a:rPr sz="700" dirty="0">
                <a:solidFill>
                  <a:srgbClr val="FFFFFF"/>
                </a:solidFill>
                <a:latin typeface="Arial Narrow"/>
                <a:cs typeface="Arial Narrow"/>
              </a:rPr>
              <a:t>B-4</a:t>
            </a:r>
            <a:endParaRPr sz="700">
              <a:latin typeface="Arial Narrow"/>
              <a:cs typeface="Arial Narrow"/>
            </a:endParaRPr>
          </a:p>
          <a:p>
            <a:pPr marL="12700" marR="5080">
              <a:lnSpc>
                <a:spcPts val="840"/>
              </a:lnSpc>
            </a:pPr>
            <a:r>
              <a:rPr sz="700" spc="15" dirty="0">
                <a:solidFill>
                  <a:srgbClr val="FFFFFF"/>
                </a:solidFill>
                <a:latin typeface="Arial Narrow"/>
                <a:cs typeface="Arial Narrow"/>
              </a:rPr>
              <a:t>66350</a:t>
            </a:r>
            <a:r>
              <a:rPr sz="700" spc="-10" dirty="0">
                <a:solidFill>
                  <a:srgbClr val="FFFFFF"/>
                </a:solidFill>
                <a:latin typeface="Arial Narrow"/>
                <a:cs typeface="Arial Narrow"/>
              </a:rPr>
              <a:t> </a:t>
            </a:r>
            <a:r>
              <a:rPr sz="700" spc="15" dirty="0">
                <a:solidFill>
                  <a:srgbClr val="FFFFFF"/>
                </a:solidFill>
                <a:latin typeface="Arial Narrow"/>
                <a:cs typeface="Arial Narrow"/>
              </a:rPr>
              <a:t>-</a:t>
            </a:r>
            <a:r>
              <a:rPr sz="700" dirty="0">
                <a:solidFill>
                  <a:srgbClr val="FFFFFF"/>
                </a:solidFill>
                <a:latin typeface="Arial Narrow"/>
                <a:cs typeface="Arial Narrow"/>
              </a:rPr>
              <a:t> </a:t>
            </a:r>
            <a:r>
              <a:rPr sz="700" spc="-20" dirty="0">
                <a:solidFill>
                  <a:srgbClr val="FFFFFF"/>
                </a:solidFill>
                <a:latin typeface="Arial Narrow"/>
                <a:cs typeface="Arial Narrow"/>
              </a:rPr>
              <a:t> </a:t>
            </a:r>
            <a:r>
              <a:rPr sz="700" dirty="0">
                <a:solidFill>
                  <a:srgbClr val="FFFFFF"/>
                </a:solidFill>
                <a:latin typeface="Arial Narrow"/>
                <a:cs typeface="Arial Narrow"/>
              </a:rPr>
              <a:t>Col.</a:t>
            </a:r>
            <a:r>
              <a:rPr sz="700" spc="-35" dirty="0">
                <a:solidFill>
                  <a:srgbClr val="FFFFFF"/>
                </a:solidFill>
                <a:latin typeface="Arial Narrow"/>
                <a:cs typeface="Arial Narrow"/>
              </a:rPr>
              <a:t> </a:t>
            </a:r>
            <a:r>
              <a:rPr sz="700" spc="-90" dirty="0">
                <a:solidFill>
                  <a:srgbClr val="FFFFFF"/>
                </a:solidFill>
                <a:latin typeface="Arial Narrow"/>
                <a:cs typeface="Arial Narrow"/>
              </a:rPr>
              <a:t>P</a:t>
            </a:r>
            <a:r>
              <a:rPr sz="700" spc="5" dirty="0">
                <a:solidFill>
                  <a:srgbClr val="FFFFFF"/>
                </a:solidFill>
                <a:latin typeface="Arial Narrow"/>
                <a:cs typeface="Arial Narrow"/>
              </a:rPr>
              <a:t>arque</a:t>
            </a:r>
            <a:r>
              <a:rPr sz="700" spc="-10" dirty="0">
                <a:solidFill>
                  <a:srgbClr val="FFFFFF"/>
                </a:solidFill>
                <a:latin typeface="Arial Narrow"/>
                <a:cs typeface="Arial Narrow"/>
              </a:rPr>
              <a:t> </a:t>
            </a:r>
            <a:r>
              <a:rPr sz="700" spc="5" dirty="0">
                <a:solidFill>
                  <a:srgbClr val="FFFFFF"/>
                </a:solidFill>
                <a:latin typeface="Arial Narrow"/>
                <a:cs typeface="Arial Narrow"/>
              </a:rPr>
              <a:t>Industrial</a:t>
            </a:r>
            <a:r>
              <a:rPr sz="700" spc="-10" dirty="0">
                <a:solidFill>
                  <a:srgbClr val="FFFFFF"/>
                </a:solidFill>
                <a:latin typeface="Arial Narrow"/>
                <a:cs typeface="Arial Narrow"/>
              </a:rPr>
              <a:t> </a:t>
            </a:r>
            <a:r>
              <a:rPr sz="700" spc="15" dirty="0">
                <a:solidFill>
                  <a:srgbClr val="FFFFFF"/>
                </a:solidFill>
                <a:latin typeface="Arial Narrow"/>
                <a:cs typeface="Arial Narrow"/>
              </a:rPr>
              <a:t>-</a:t>
            </a:r>
            <a:r>
              <a:rPr sz="700" spc="-10" dirty="0">
                <a:solidFill>
                  <a:srgbClr val="FFFFFF"/>
                </a:solidFill>
                <a:latin typeface="Arial Narrow"/>
                <a:cs typeface="Arial Narrow"/>
              </a:rPr>
              <a:t> </a:t>
            </a:r>
            <a:r>
              <a:rPr sz="700" spc="-20" dirty="0">
                <a:solidFill>
                  <a:srgbClr val="FFFFFF"/>
                </a:solidFill>
                <a:latin typeface="Arial Narrow"/>
                <a:cs typeface="Arial Narrow"/>
              </a:rPr>
              <a:t>La</a:t>
            </a:r>
            <a:r>
              <a:rPr sz="700" spc="-10" dirty="0">
                <a:solidFill>
                  <a:srgbClr val="FFFFFF"/>
                </a:solidFill>
                <a:latin typeface="Arial Narrow"/>
                <a:cs typeface="Arial Narrow"/>
              </a:rPr>
              <a:t> </a:t>
            </a:r>
            <a:r>
              <a:rPr sz="700" dirty="0">
                <a:solidFill>
                  <a:srgbClr val="FFFFFF"/>
                </a:solidFill>
                <a:latin typeface="Arial Narrow"/>
                <a:cs typeface="Arial Narrow"/>
              </a:rPr>
              <a:t>Puerta</a:t>
            </a:r>
            <a:r>
              <a:rPr sz="700" spc="-10" dirty="0">
                <a:solidFill>
                  <a:srgbClr val="FFFFFF"/>
                </a:solidFill>
                <a:latin typeface="Arial Narrow"/>
                <a:cs typeface="Arial Narrow"/>
              </a:rPr>
              <a:t> </a:t>
            </a:r>
            <a:r>
              <a:rPr sz="700" dirty="0">
                <a:solidFill>
                  <a:srgbClr val="FFFFFF"/>
                </a:solidFill>
                <a:latin typeface="Arial Narrow"/>
                <a:cs typeface="Arial Narrow"/>
              </a:rPr>
              <a:t>Santa</a:t>
            </a:r>
            <a:r>
              <a:rPr sz="700" spc="-10" dirty="0">
                <a:solidFill>
                  <a:srgbClr val="FFFFFF"/>
                </a:solidFill>
                <a:latin typeface="Arial Narrow"/>
                <a:cs typeface="Arial Narrow"/>
              </a:rPr>
              <a:t> </a:t>
            </a:r>
            <a:r>
              <a:rPr sz="700" dirty="0">
                <a:solidFill>
                  <a:srgbClr val="FFFFFF"/>
                </a:solidFill>
                <a:latin typeface="Arial Narrow"/>
                <a:cs typeface="Arial Narrow"/>
              </a:rPr>
              <a:t>Catarina</a:t>
            </a:r>
            <a:r>
              <a:rPr sz="700" spc="-5" dirty="0">
                <a:solidFill>
                  <a:srgbClr val="FFFFFF"/>
                </a:solidFill>
                <a:latin typeface="Arial Narrow"/>
                <a:cs typeface="Arial Narrow"/>
              </a:rPr>
              <a:t> </a:t>
            </a:r>
            <a:r>
              <a:rPr sz="700" spc="10" dirty="0">
                <a:solidFill>
                  <a:srgbClr val="FFFFFF"/>
                </a:solidFill>
                <a:latin typeface="Arial Narrow"/>
                <a:cs typeface="Arial Narrow"/>
              </a:rPr>
              <a:t>Nuevo</a:t>
            </a:r>
            <a:r>
              <a:rPr sz="700" spc="20" dirty="0">
                <a:solidFill>
                  <a:srgbClr val="FFFFFF"/>
                </a:solidFill>
                <a:latin typeface="Arial Narrow"/>
                <a:cs typeface="Arial Narrow"/>
              </a:rPr>
              <a:t> </a:t>
            </a:r>
            <a:r>
              <a:rPr sz="700" spc="-5" dirty="0">
                <a:solidFill>
                  <a:srgbClr val="FFFFFF"/>
                </a:solidFill>
                <a:latin typeface="Arial Narrow"/>
                <a:cs typeface="Arial Narrow"/>
              </a:rPr>
              <a:t>Leon</a:t>
            </a:r>
            <a:r>
              <a:rPr sz="700" spc="20" dirty="0">
                <a:solidFill>
                  <a:srgbClr val="FFFFFF"/>
                </a:solidFill>
                <a:latin typeface="Arial Narrow"/>
                <a:cs typeface="Arial Narrow"/>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15" dirty="0">
                <a:solidFill>
                  <a:srgbClr val="FFFFFF"/>
                </a:solidFill>
                <a:latin typeface="Arial Narrow"/>
                <a:cs typeface="Arial Narrow"/>
              </a:rPr>
              <a:t>México</a:t>
            </a:r>
            <a:endParaRPr sz="700">
              <a:latin typeface="Arial Narrow"/>
              <a:cs typeface="Arial Narrow"/>
            </a:endParaRPr>
          </a:p>
          <a:p>
            <a:pPr marL="12700">
              <a:lnSpc>
                <a:spcPts val="810"/>
              </a:lnSpc>
            </a:pPr>
            <a:r>
              <a:rPr sz="700" spc="15" dirty="0">
                <a:solidFill>
                  <a:srgbClr val="FFFFFF"/>
                </a:solidFill>
                <a:latin typeface="Arial Narrow"/>
                <a:cs typeface="Arial Narrow"/>
              </a:rPr>
              <a:t>tel.</a:t>
            </a:r>
            <a:r>
              <a:rPr sz="700" spc="-5" dirty="0">
                <a:solidFill>
                  <a:srgbClr val="FFFFFF"/>
                </a:solidFill>
                <a:latin typeface="Arial Narrow"/>
                <a:cs typeface="Arial Narrow"/>
              </a:rPr>
              <a:t> </a:t>
            </a:r>
            <a:r>
              <a:rPr sz="700" spc="30" dirty="0">
                <a:solidFill>
                  <a:srgbClr val="FFFFFF"/>
                </a:solidFill>
                <a:latin typeface="Arial Narrow"/>
                <a:cs typeface="Arial Narrow"/>
              </a:rPr>
              <a:t>+5</a:t>
            </a:r>
            <a:r>
              <a:rPr sz="700" spc="35" dirty="0">
                <a:solidFill>
                  <a:srgbClr val="FFFFFF"/>
                </a:solidFill>
                <a:latin typeface="Arial Narrow"/>
                <a:cs typeface="Arial Narrow"/>
              </a:rPr>
              <a:t>2</a:t>
            </a:r>
            <a:r>
              <a:rPr sz="700" spc="25" dirty="0">
                <a:solidFill>
                  <a:srgbClr val="FFFFFF"/>
                </a:solidFill>
                <a:latin typeface="Arial Narrow"/>
                <a:cs typeface="Arial Narrow"/>
              </a:rPr>
              <a:t> </a:t>
            </a:r>
            <a:r>
              <a:rPr sz="700" spc="15" dirty="0">
                <a:solidFill>
                  <a:srgbClr val="FFFFFF"/>
                </a:solidFill>
                <a:latin typeface="Arial Narrow"/>
                <a:cs typeface="Arial Narrow"/>
              </a:rPr>
              <a:t>1</a:t>
            </a:r>
            <a:r>
              <a:rPr sz="700" spc="25" dirty="0">
                <a:solidFill>
                  <a:srgbClr val="FFFFFF"/>
                </a:solidFill>
                <a:latin typeface="Arial Narrow"/>
                <a:cs typeface="Arial Narrow"/>
              </a:rPr>
              <a:t> </a:t>
            </a:r>
            <a:r>
              <a:rPr sz="700" spc="15" dirty="0">
                <a:solidFill>
                  <a:srgbClr val="FFFFFF"/>
                </a:solidFill>
                <a:latin typeface="Arial Narrow"/>
                <a:cs typeface="Arial Narrow"/>
              </a:rPr>
              <a:t>81</a:t>
            </a:r>
            <a:r>
              <a:rPr sz="700" spc="25" dirty="0">
                <a:solidFill>
                  <a:srgbClr val="FFFFFF"/>
                </a:solidFill>
                <a:latin typeface="Arial Narrow"/>
                <a:cs typeface="Arial Narrow"/>
              </a:rPr>
              <a:t> </a:t>
            </a:r>
            <a:r>
              <a:rPr sz="700" spc="15" dirty="0">
                <a:solidFill>
                  <a:srgbClr val="FFFFFF"/>
                </a:solidFill>
                <a:latin typeface="Arial Narrow"/>
                <a:cs typeface="Arial Narrow"/>
              </a:rPr>
              <a:t>1295</a:t>
            </a:r>
            <a:r>
              <a:rPr sz="700" spc="25" dirty="0">
                <a:solidFill>
                  <a:srgbClr val="FFFFFF"/>
                </a:solidFill>
                <a:latin typeface="Arial Narrow"/>
                <a:cs typeface="Arial Narrow"/>
              </a:rPr>
              <a:t> </a:t>
            </a:r>
            <a:r>
              <a:rPr sz="700" spc="10" dirty="0">
                <a:solidFill>
                  <a:srgbClr val="FFFFFF"/>
                </a:solidFill>
                <a:latin typeface="Arial Narrow"/>
                <a:cs typeface="Arial Narrow"/>
              </a:rPr>
              <a:t>5094/95</a:t>
            </a:r>
            <a:r>
              <a:rPr sz="700" dirty="0">
                <a:solidFill>
                  <a:srgbClr val="FFFFFF"/>
                </a:solidFill>
                <a:latin typeface="Arial Narrow"/>
                <a:cs typeface="Arial Narrow"/>
              </a:rPr>
              <a:t> </a:t>
            </a:r>
            <a:r>
              <a:rPr sz="700" spc="50" dirty="0">
                <a:solidFill>
                  <a:srgbClr val="FFFFFF"/>
                </a:solidFill>
                <a:latin typeface="Arial Narrow"/>
                <a:cs typeface="Arial Narrow"/>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10" dirty="0">
                <a:solidFill>
                  <a:srgbClr val="FFFFFF"/>
                </a:solidFill>
                <a:latin typeface="Arial Narrow"/>
                <a:cs typeface="Arial Narrow"/>
              </a:rPr>
              <a:t>fax:</a:t>
            </a:r>
            <a:r>
              <a:rPr sz="700" spc="-5" dirty="0">
                <a:solidFill>
                  <a:srgbClr val="FFFFFF"/>
                </a:solidFill>
                <a:latin typeface="Arial Narrow"/>
                <a:cs typeface="Arial Narrow"/>
              </a:rPr>
              <a:t> </a:t>
            </a:r>
            <a:r>
              <a:rPr sz="700" spc="30" dirty="0">
                <a:solidFill>
                  <a:srgbClr val="FFFFFF"/>
                </a:solidFill>
                <a:latin typeface="Arial Narrow"/>
                <a:cs typeface="Arial Narrow"/>
              </a:rPr>
              <a:t>+5</a:t>
            </a:r>
            <a:r>
              <a:rPr sz="700" spc="35" dirty="0">
                <a:solidFill>
                  <a:srgbClr val="FFFFFF"/>
                </a:solidFill>
                <a:latin typeface="Arial Narrow"/>
                <a:cs typeface="Arial Narrow"/>
              </a:rPr>
              <a:t>2</a:t>
            </a:r>
            <a:r>
              <a:rPr sz="700" spc="25" dirty="0">
                <a:solidFill>
                  <a:srgbClr val="FFFFFF"/>
                </a:solidFill>
                <a:latin typeface="Arial Narrow"/>
                <a:cs typeface="Arial Narrow"/>
              </a:rPr>
              <a:t> </a:t>
            </a:r>
            <a:r>
              <a:rPr sz="700" spc="15" dirty="0">
                <a:solidFill>
                  <a:srgbClr val="FFFFFF"/>
                </a:solidFill>
                <a:latin typeface="Arial Narrow"/>
                <a:cs typeface="Arial Narrow"/>
              </a:rPr>
              <a:t>1</a:t>
            </a:r>
            <a:r>
              <a:rPr sz="700" spc="25" dirty="0">
                <a:solidFill>
                  <a:srgbClr val="FFFFFF"/>
                </a:solidFill>
                <a:latin typeface="Arial Narrow"/>
                <a:cs typeface="Arial Narrow"/>
              </a:rPr>
              <a:t> </a:t>
            </a:r>
            <a:r>
              <a:rPr sz="700" spc="15" dirty="0">
                <a:solidFill>
                  <a:srgbClr val="FFFFFF"/>
                </a:solidFill>
                <a:latin typeface="Arial Narrow"/>
                <a:cs typeface="Arial Narrow"/>
              </a:rPr>
              <a:t>81</a:t>
            </a:r>
            <a:r>
              <a:rPr sz="700" spc="25" dirty="0">
                <a:solidFill>
                  <a:srgbClr val="FFFFFF"/>
                </a:solidFill>
                <a:latin typeface="Arial Narrow"/>
                <a:cs typeface="Arial Narrow"/>
              </a:rPr>
              <a:t> </a:t>
            </a:r>
            <a:r>
              <a:rPr sz="700" spc="15" dirty="0">
                <a:solidFill>
                  <a:srgbClr val="FFFFFF"/>
                </a:solidFill>
                <a:latin typeface="Arial Narrow"/>
                <a:cs typeface="Arial Narrow"/>
              </a:rPr>
              <a:t>1295</a:t>
            </a:r>
            <a:r>
              <a:rPr sz="700" spc="25" dirty="0">
                <a:solidFill>
                  <a:srgbClr val="FFFFFF"/>
                </a:solidFill>
                <a:latin typeface="Arial Narrow"/>
                <a:cs typeface="Arial Narrow"/>
              </a:rPr>
              <a:t> </a:t>
            </a:r>
            <a:r>
              <a:rPr sz="700" spc="15" dirty="0">
                <a:solidFill>
                  <a:srgbClr val="FFFFFF"/>
                </a:solidFill>
                <a:latin typeface="Arial Narrow"/>
                <a:cs typeface="Arial Narrow"/>
              </a:rPr>
              <a:t>5097</a:t>
            </a:r>
            <a:endParaRPr sz="700">
              <a:latin typeface="Arial Narrow"/>
              <a:cs typeface="Arial Narrow"/>
            </a:endParaRPr>
          </a:p>
          <a:p>
            <a:pPr marL="12700">
              <a:lnSpc>
                <a:spcPct val="100000"/>
              </a:lnSpc>
            </a:pPr>
            <a:r>
              <a:rPr sz="700" spc="5" dirty="0">
                <a:solidFill>
                  <a:srgbClr val="FFFFFF"/>
                </a:solidFill>
                <a:latin typeface="Arial Narrow"/>
                <a:cs typeface="Arial Narrow"/>
                <a:hlinkClick r:id="rId31"/>
              </a:rPr>
              <a:t>info@arteferromexic</a:t>
            </a:r>
            <a:r>
              <a:rPr sz="700" spc="-10" dirty="0">
                <a:solidFill>
                  <a:srgbClr val="FFFFFF"/>
                </a:solidFill>
                <a:latin typeface="Arial Narrow"/>
                <a:cs typeface="Arial Narrow"/>
                <a:hlinkClick r:id="rId31"/>
              </a:rPr>
              <a:t>o</a:t>
            </a:r>
            <a:r>
              <a:rPr sz="700" spc="5" dirty="0">
                <a:solidFill>
                  <a:srgbClr val="FFFFFF"/>
                </a:solidFill>
                <a:latin typeface="Arial Narrow"/>
                <a:cs typeface="Arial Narrow"/>
                <a:hlinkClick r:id="rId31"/>
              </a:rPr>
              <a:t>.com</a:t>
            </a:r>
            <a:r>
              <a:rPr sz="700" spc="20" dirty="0">
                <a:solidFill>
                  <a:srgbClr val="FFFFFF"/>
                </a:solidFill>
                <a:latin typeface="Arial Narrow"/>
                <a:cs typeface="Arial Narrow"/>
                <a:hlinkClick r:id="rId31"/>
              </a:rPr>
              <a:t> </a:t>
            </a:r>
            <a:r>
              <a:rPr sz="700" spc="145" dirty="0">
                <a:solidFill>
                  <a:srgbClr val="FFFFFF"/>
                </a:solidFill>
                <a:latin typeface="Arial Narrow"/>
                <a:cs typeface="Arial Narrow"/>
              </a:rPr>
              <a:t>•</a:t>
            </a:r>
            <a:r>
              <a:rPr sz="700" spc="25" dirty="0">
                <a:solidFill>
                  <a:srgbClr val="FFFFFF"/>
                </a:solidFill>
                <a:latin typeface="Arial Narrow"/>
                <a:cs typeface="Arial Narrow"/>
              </a:rPr>
              <a:t> </a:t>
            </a:r>
            <a:r>
              <a:rPr sz="700" spc="60" dirty="0">
                <a:solidFill>
                  <a:srgbClr val="FFFFFF"/>
                </a:solidFill>
                <a:latin typeface="Arial Narrow"/>
                <a:cs typeface="Arial Narrow"/>
                <a:hlinkClick r:id="rId32"/>
              </a:rPr>
              <a:t>ww</a:t>
            </a:r>
            <a:r>
              <a:rPr sz="700" spc="5" dirty="0">
                <a:solidFill>
                  <a:srgbClr val="FFFFFF"/>
                </a:solidFill>
                <a:latin typeface="Arial Narrow"/>
                <a:cs typeface="Arial Narrow"/>
                <a:hlinkClick r:id="rId32"/>
              </a:rPr>
              <a:t>w</a:t>
            </a:r>
            <a:r>
              <a:rPr sz="700" spc="10" dirty="0">
                <a:solidFill>
                  <a:srgbClr val="FFFFFF"/>
                </a:solidFill>
                <a:latin typeface="Arial Narrow"/>
                <a:cs typeface="Arial Narrow"/>
                <a:hlinkClick r:id="rId32"/>
              </a:rPr>
              <a:t>.arteferromexic</a:t>
            </a:r>
            <a:r>
              <a:rPr sz="700" spc="-20" dirty="0">
                <a:solidFill>
                  <a:srgbClr val="FFFFFF"/>
                </a:solidFill>
                <a:latin typeface="Arial Narrow"/>
                <a:cs typeface="Arial Narrow"/>
                <a:hlinkClick r:id="rId32"/>
              </a:rPr>
              <a:t>o</a:t>
            </a:r>
            <a:r>
              <a:rPr sz="700" spc="5" dirty="0">
                <a:solidFill>
                  <a:srgbClr val="FFFFFF"/>
                </a:solidFill>
                <a:latin typeface="Arial Narrow"/>
                <a:cs typeface="Arial Narrow"/>
                <a:hlinkClick r:id="rId32"/>
              </a:rPr>
              <a:t>.com</a:t>
            </a:r>
            <a:endParaRPr sz="700">
              <a:latin typeface="Arial Narrow"/>
              <a:cs typeface="Arial Narrow"/>
            </a:endParaRPr>
          </a:p>
        </p:txBody>
      </p:sp>
      <p:sp>
        <p:nvSpPr>
          <p:cNvPr id="79" name="object 79"/>
          <p:cNvSpPr/>
          <p:nvPr/>
        </p:nvSpPr>
        <p:spPr>
          <a:xfrm>
            <a:off x="8189836" y="2802821"/>
            <a:ext cx="27940" cy="69850"/>
          </a:xfrm>
          <a:custGeom>
            <a:avLst/>
            <a:gdLst/>
            <a:ahLst/>
            <a:cxnLst/>
            <a:rect l="l" t="t" r="r" b="b"/>
            <a:pathLst>
              <a:path w="27940" h="69850">
                <a:moveTo>
                  <a:pt x="27546" y="14668"/>
                </a:moveTo>
                <a:lnTo>
                  <a:pt x="15163" y="14668"/>
                </a:lnTo>
                <a:lnTo>
                  <a:pt x="15163" y="69659"/>
                </a:lnTo>
                <a:lnTo>
                  <a:pt x="27546" y="69659"/>
                </a:lnTo>
                <a:lnTo>
                  <a:pt x="27546" y="14668"/>
                </a:lnTo>
                <a:close/>
              </a:path>
              <a:path w="27940" h="69850">
                <a:moveTo>
                  <a:pt x="27546" y="0"/>
                </a:moveTo>
                <a:lnTo>
                  <a:pt x="16967" y="0"/>
                </a:lnTo>
                <a:lnTo>
                  <a:pt x="0" y="14770"/>
                </a:lnTo>
                <a:lnTo>
                  <a:pt x="5880" y="23355"/>
                </a:lnTo>
                <a:lnTo>
                  <a:pt x="15163" y="14668"/>
                </a:lnTo>
                <a:lnTo>
                  <a:pt x="27546" y="14668"/>
                </a:lnTo>
                <a:lnTo>
                  <a:pt x="27546" y="0"/>
                </a:lnTo>
                <a:close/>
              </a:path>
            </a:pathLst>
          </a:custGeom>
          <a:solidFill>
            <a:srgbClr val="FFFFFF"/>
          </a:solidFill>
        </p:spPr>
        <p:txBody>
          <a:bodyPr wrap="square" lIns="0" tIns="0" rIns="0" bIns="0" rtlCol="0"/>
          <a:lstStyle/>
          <a:p>
            <a:endParaRPr/>
          </a:p>
        </p:txBody>
      </p:sp>
      <p:sp>
        <p:nvSpPr>
          <p:cNvPr id="80" name="object 80"/>
          <p:cNvSpPr/>
          <p:nvPr/>
        </p:nvSpPr>
        <p:spPr>
          <a:xfrm>
            <a:off x="8239632" y="2801818"/>
            <a:ext cx="40005" cy="71120"/>
          </a:xfrm>
          <a:custGeom>
            <a:avLst/>
            <a:gdLst/>
            <a:ahLst/>
            <a:cxnLst/>
            <a:rect l="l" t="t" r="r" b="b"/>
            <a:pathLst>
              <a:path w="40004" h="71119">
                <a:moveTo>
                  <a:pt x="37910" y="10083"/>
                </a:moveTo>
                <a:lnTo>
                  <a:pt x="19481" y="10083"/>
                </a:lnTo>
                <a:lnTo>
                  <a:pt x="21805" y="11074"/>
                </a:lnTo>
                <a:lnTo>
                  <a:pt x="25120" y="14998"/>
                </a:lnTo>
                <a:lnTo>
                  <a:pt x="25946" y="17487"/>
                </a:lnTo>
                <a:lnTo>
                  <a:pt x="25946" y="25146"/>
                </a:lnTo>
                <a:lnTo>
                  <a:pt x="23761" y="30683"/>
                </a:lnTo>
                <a:lnTo>
                  <a:pt x="19380" y="37071"/>
                </a:lnTo>
                <a:lnTo>
                  <a:pt x="16941" y="40678"/>
                </a:lnTo>
                <a:lnTo>
                  <a:pt x="12192" y="46469"/>
                </a:lnTo>
                <a:lnTo>
                  <a:pt x="0" y="60363"/>
                </a:lnTo>
                <a:lnTo>
                  <a:pt x="0" y="70662"/>
                </a:lnTo>
                <a:lnTo>
                  <a:pt x="39522" y="70662"/>
                </a:lnTo>
                <a:lnTo>
                  <a:pt x="39522" y="60579"/>
                </a:lnTo>
                <a:lnTo>
                  <a:pt x="14173" y="60579"/>
                </a:lnTo>
                <a:lnTo>
                  <a:pt x="23019" y="50635"/>
                </a:lnTo>
                <a:lnTo>
                  <a:pt x="31801" y="38574"/>
                </a:lnTo>
                <a:lnTo>
                  <a:pt x="37068" y="27894"/>
                </a:lnTo>
                <a:lnTo>
                  <a:pt x="38823" y="18592"/>
                </a:lnTo>
                <a:lnTo>
                  <a:pt x="38823" y="12458"/>
                </a:lnTo>
                <a:lnTo>
                  <a:pt x="37910" y="10083"/>
                </a:lnTo>
                <a:close/>
              </a:path>
              <a:path w="40004" h="71119">
                <a:moveTo>
                  <a:pt x="25019" y="0"/>
                </a:moveTo>
                <a:lnTo>
                  <a:pt x="11709" y="0"/>
                </a:lnTo>
                <a:lnTo>
                  <a:pt x="5956" y="1333"/>
                </a:lnTo>
                <a:lnTo>
                  <a:pt x="1498" y="3987"/>
                </a:lnTo>
                <a:lnTo>
                  <a:pt x="2590" y="15468"/>
                </a:lnTo>
                <a:lnTo>
                  <a:pt x="7023" y="11887"/>
                </a:lnTo>
                <a:lnTo>
                  <a:pt x="11671" y="10083"/>
                </a:lnTo>
                <a:lnTo>
                  <a:pt x="37910" y="10083"/>
                </a:lnTo>
                <a:lnTo>
                  <a:pt x="37045" y="7835"/>
                </a:lnTo>
                <a:lnTo>
                  <a:pt x="29921" y="1574"/>
                </a:lnTo>
                <a:lnTo>
                  <a:pt x="25019" y="0"/>
                </a:lnTo>
                <a:close/>
              </a:path>
            </a:pathLst>
          </a:custGeom>
          <a:solidFill>
            <a:srgbClr val="FFFFFF"/>
          </a:solidFill>
        </p:spPr>
        <p:txBody>
          <a:bodyPr wrap="square" lIns="0" tIns="0" rIns="0" bIns="0" rtlCol="0"/>
          <a:lstStyle/>
          <a:p>
            <a:endParaRPr/>
          </a:p>
        </p:txBody>
      </p:sp>
      <p:sp>
        <p:nvSpPr>
          <p:cNvPr id="81" name="object 81"/>
          <p:cNvSpPr txBox="1"/>
          <p:nvPr/>
        </p:nvSpPr>
        <p:spPr>
          <a:xfrm>
            <a:off x="8360141" y="3605669"/>
            <a:ext cx="2072639" cy="765810"/>
          </a:xfrm>
          <a:prstGeom prst="rect">
            <a:avLst/>
          </a:prstGeom>
        </p:spPr>
        <p:txBody>
          <a:bodyPr vert="horz" wrap="square" lIns="0" tIns="0" rIns="0" bIns="0" rtlCol="0">
            <a:spAutoFit/>
          </a:bodyPr>
          <a:lstStyle/>
          <a:p>
            <a:pPr marL="12700">
              <a:lnSpc>
                <a:spcPts val="950"/>
              </a:lnSpc>
            </a:pPr>
            <a:r>
              <a:rPr sz="800" b="1" dirty="0">
                <a:solidFill>
                  <a:srgbClr val="FFFFFF"/>
                </a:solidFill>
                <a:latin typeface="Calibri"/>
                <a:cs typeface="Calibri"/>
              </a:rPr>
              <a:t>ARGENTINA</a:t>
            </a:r>
            <a:endParaRPr sz="800">
              <a:latin typeface="Calibri"/>
              <a:cs typeface="Calibri"/>
            </a:endParaRPr>
          </a:p>
          <a:p>
            <a:pPr marL="12700" marR="1284605">
              <a:lnSpc>
                <a:spcPts val="840"/>
              </a:lnSpc>
              <a:spcBef>
                <a:spcPts val="15"/>
              </a:spcBef>
            </a:pPr>
            <a:r>
              <a:rPr sz="700" spc="-35" dirty="0">
                <a:solidFill>
                  <a:srgbClr val="FFFFFF"/>
                </a:solidFill>
                <a:latin typeface="Calibri"/>
                <a:cs typeface="Calibri"/>
              </a:rPr>
              <a:t>Arteferro</a:t>
            </a:r>
            <a:r>
              <a:rPr sz="700" spc="-20" dirty="0">
                <a:solidFill>
                  <a:srgbClr val="FFFFFF"/>
                </a:solidFill>
                <a:latin typeface="Calibri"/>
                <a:cs typeface="Calibri"/>
              </a:rPr>
              <a:t> </a:t>
            </a:r>
            <a:r>
              <a:rPr sz="700" spc="-25" dirty="0">
                <a:solidFill>
                  <a:srgbClr val="FFFFFF"/>
                </a:solidFill>
                <a:latin typeface="Calibri"/>
                <a:cs typeface="Calibri"/>
              </a:rPr>
              <a:t>Argentina</a:t>
            </a:r>
            <a:r>
              <a:rPr sz="700" spc="20" dirty="0">
                <a:solidFill>
                  <a:srgbClr val="FFFFFF"/>
                </a:solidFill>
                <a:latin typeface="Calibri"/>
                <a:cs typeface="Calibri"/>
              </a:rPr>
              <a:t> </a:t>
            </a:r>
            <a:r>
              <a:rPr sz="700" spc="-10" dirty="0">
                <a:solidFill>
                  <a:srgbClr val="FFFFFF"/>
                </a:solidFill>
                <a:latin typeface="Calibri"/>
                <a:cs typeface="Calibri"/>
              </a:rPr>
              <a:t>SA</a:t>
            </a:r>
            <a:r>
              <a:rPr sz="700" spc="-5" dirty="0">
                <a:solidFill>
                  <a:srgbClr val="FFFFFF"/>
                </a:solidFill>
                <a:latin typeface="Calibri"/>
                <a:cs typeface="Calibri"/>
              </a:rPr>
              <a:t> </a:t>
            </a:r>
            <a:r>
              <a:rPr sz="700" spc="-25" dirty="0">
                <a:solidFill>
                  <a:srgbClr val="FFFFFF"/>
                </a:solidFill>
                <a:latin typeface="Calibri"/>
                <a:cs typeface="Calibri"/>
              </a:rPr>
              <a:t>Suárez</a:t>
            </a:r>
            <a:r>
              <a:rPr sz="700" spc="25" dirty="0">
                <a:solidFill>
                  <a:srgbClr val="FFFFFF"/>
                </a:solidFill>
                <a:latin typeface="Calibri"/>
                <a:cs typeface="Calibri"/>
              </a:rPr>
              <a:t> </a:t>
            </a:r>
            <a:r>
              <a:rPr sz="700" spc="-25" dirty="0">
                <a:solidFill>
                  <a:srgbClr val="FFFFFF"/>
                </a:solidFill>
                <a:latin typeface="Calibri"/>
                <a:cs typeface="Calibri"/>
              </a:rPr>
              <a:t>760</a:t>
            </a:r>
            <a:endParaRPr sz="700">
              <a:latin typeface="Calibri"/>
              <a:cs typeface="Calibri"/>
            </a:endParaRPr>
          </a:p>
          <a:p>
            <a:pPr marL="12700" marR="1372870">
              <a:lnSpc>
                <a:spcPts val="840"/>
              </a:lnSpc>
            </a:pPr>
            <a:r>
              <a:rPr sz="700" spc="-25" dirty="0">
                <a:solidFill>
                  <a:srgbClr val="FFFFFF"/>
                </a:solidFill>
                <a:latin typeface="Calibri"/>
                <a:cs typeface="Calibri"/>
              </a:rPr>
              <a:t>1162</a:t>
            </a:r>
            <a:r>
              <a:rPr sz="700" spc="25" dirty="0">
                <a:solidFill>
                  <a:srgbClr val="FFFFFF"/>
                </a:solidFill>
                <a:latin typeface="Calibri"/>
                <a:cs typeface="Calibri"/>
              </a:rPr>
              <a:t> </a:t>
            </a:r>
            <a:r>
              <a:rPr sz="700" spc="-10" dirty="0">
                <a:solidFill>
                  <a:srgbClr val="FFFFFF"/>
                </a:solidFill>
                <a:latin typeface="Calibri"/>
                <a:cs typeface="Calibri"/>
              </a:rPr>
              <a:t>-</a:t>
            </a:r>
            <a:r>
              <a:rPr sz="700" spc="25" dirty="0">
                <a:solidFill>
                  <a:srgbClr val="FFFFFF"/>
                </a:solidFill>
                <a:latin typeface="Calibri"/>
                <a:cs typeface="Calibri"/>
              </a:rPr>
              <a:t> </a:t>
            </a:r>
            <a:r>
              <a:rPr sz="700" spc="-30" dirty="0">
                <a:solidFill>
                  <a:srgbClr val="FFFFFF"/>
                </a:solidFill>
                <a:latin typeface="Calibri"/>
                <a:cs typeface="Calibri"/>
              </a:rPr>
              <a:t>Buenos</a:t>
            </a:r>
            <a:r>
              <a:rPr sz="700" spc="-15" dirty="0">
                <a:solidFill>
                  <a:srgbClr val="FFFFFF"/>
                </a:solidFill>
                <a:latin typeface="Calibri"/>
                <a:cs typeface="Calibri"/>
              </a:rPr>
              <a:t> </a:t>
            </a:r>
            <a:r>
              <a:rPr sz="700" spc="-20" dirty="0">
                <a:solidFill>
                  <a:srgbClr val="FFFFFF"/>
                </a:solidFill>
                <a:latin typeface="Calibri"/>
                <a:cs typeface="Calibri"/>
              </a:rPr>
              <a:t>Aires</a:t>
            </a:r>
            <a:r>
              <a:rPr sz="700" spc="-25" dirty="0">
                <a:solidFill>
                  <a:srgbClr val="FFFFFF"/>
                </a:solidFill>
                <a:latin typeface="Calibri"/>
                <a:cs typeface="Calibri"/>
              </a:rPr>
              <a:t> Argentina</a:t>
            </a:r>
            <a:endParaRPr sz="700">
              <a:latin typeface="Calibri"/>
              <a:cs typeface="Calibri"/>
            </a:endParaRPr>
          </a:p>
          <a:p>
            <a:pPr marL="12700">
              <a:lnSpc>
                <a:spcPts val="810"/>
              </a:lnSpc>
            </a:pPr>
            <a:r>
              <a:rPr sz="700" spc="-25" dirty="0">
                <a:solidFill>
                  <a:srgbClr val="FFFFFF"/>
                </a:solidFill>
                <a:latin typeface="Calibri"/>
                <a:cs typeface="Calibri"/>
              </a:rPr>
              <a:t>tel. </a:t>
            </a:r>
            <a:r>
              <a:rPr sz="700" spc="5" dirty="0">
                <a:solidFill>
                  <a:srgbClr val="FFFFFF"/>
                </a:solidFill>
                <a:latin typeface="Calibri"/>
                <a:cs typeface="Calibri"/>
              </a:rPr>
              <a:t>+5</a:t>
            </a:r>
            <a:r>
              <a:rPr sz="700" spc="10" dirty="0">
                <a:solidFill>
                  <a:srgbClr val="FFFFFF"/>
                </a:solidFill>
                <a:latin typeface="Calibri"/>
                <a:cs typeface="Calibri"/>
              </a:rPr>
              <a:t>4</a:t>
            </a:r>
            <a:r>
              <a:rPr sz="700" spc="25" dirty="0">
                <a:solidFill>
                  <a:srgbClr val="FFFFFF"/>
                </a:solidFill>
                <a:latin typeface="Calibri"/>
                <a:cs typeface="Calibri"/>
              </a:rPr>
              <a:t> </a:t>
            </a:r>
            <a:r>
              <a:rPr sz="700" spc="-25" dirty="0">
                <a:solidFill>
                  <a:srgbClr val="FFFFFF"/>
                </a:solidFill>
                <a:latin typeface="Calibri"/>
                <a:cs typeface="Calibri"/>
              </a:rPr>
              <a:t>11</a:t>
            </a:r>
            <a:r>
              <a:rPr sz="700" spc="25" dirty="0">
                <a:solidFill>
                  <a:srgbClr val="FFFFFF"/>
                </a:solidFill>
                <a:latin typeface="Calibri"/>
                <a:cs typeface="Calibri"/>
              </a:rPr>
              <a:t> </a:t>
            </a:r>
            <a:r>
              <a:rPr sz="700" spc="-25" dirty="0">
                <a:solidFill>
                  <a:srgbClr val="FFFFFF"/>
                </a:solidFill>
                <a:latin typeface="Calibri"/>
                <a:cs typeface="Calibri"/>
              </a:rPr>
              <a:t>4301</a:t>
            </a:r>
            <a:r>
              <a:rPr sz="700" spc="25" dirty="0">
                <a:solidFill>
                  <a:srgbClr val="FFFFFF"/>
                </a:solidFill>
                <a:latin typeface="Calibri"/>
                <a:cs typeface="Calibri"/>
              </a:rPr>
              <a:t> </a:t>
            </a:r>
            <a:r>
              <a:rPr sz="700" spc="-25" dirty="0">
                <a:solidFill>
                  <a:srgbClr val="FFFFFF"/>
                </a:solidFill>
                <a:latin typeface="Calibri"/>
                <a:cs typeface="Calibri"/>
              </a:rPr>
              <a:t>2637</a:t>
            </a:r>
            <a:r>
              <a:rPr sz="700" dirty="0">
                <a:solidFill>
                  <a:srgbClr val="FFFFFF"/>
                </a:solidFill>
                <a:latin typeface="Calibri"/>
                <a:cs typeface="Calibri"/>
              </a:rPr>
              <a:t> </a:t>
            </a:r>
            <a:r>
              <a:rPr sz="700" spc="50"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fax:</a:t>
            </a:r>
            <a:r>
              <a:rPr sz="700" dirty="0">
                <a:solidFill>
                  <a:srgbClr val="FFFFFF"/>
                </a:solidFill>
                <a:latin typeface="Calibri"/>
                <a:cs typeface="Calibri"/>
              </a:rPr>
              <a:t> </a:t>
            </a:r>
            <a:r>
              <a:rPr sz="700" spc="5" dirty="0">
                <a:solidFill>
                  <a:srgbClr val="FFFFFF"/>
                </a:solidFill>
                <a:latin typeface="Calibri"/>
                <a:cs typeface="Calibri"/>
              </a:rPr>
              <a:t>+5</a:t>
            </a:r>
            <a:r>
              <a:rPr sz="700" spc="10" dirty="0">
                <a:solidFill>
                  <a:srgbClr val="FFFFFF"/>
                </a:solidFill>
                <a:latin typeface="Calibri"/>
                <a:cs typeface="Calibri"/>
              </a:rPr>
              <a:t>4</a:t>
            </a:r>
            <a:r>
              <a:rPr sz="700" spc="25" dirty="0">
                <a:solidFill>
                  <a:srgbClr val="FFFFFF"/>
                </a:solidFill>
                <a:latin typeface="Calibri"/>
                <a:cs typeface="Calibri"/>
              </a:rPr>
              <a:t> </a:t>
            </a:r>
            <a:r>
              <a:rPr sz="700" spc="-25" dirty="0">
                <a:solidFill>
                  <a:srgbClr val="FFFFFF"/>
                </a:solidFill>
                <a:latin typeface="Calibri"/>
                <a:cs typeface="Calibri"/>
              </a:rPr>
              <a:t>11</a:t>
            </a:r>
            <a:r>
              <a:rPr sz="700" spc="25" dirty="0">
                <a:solidFill>
                  <a:srgbClr val="FFFFFF"/>
                </a:solidFill>
                <a:latin typeface="Calibri"/>
                <a:cs typeface="Calibri"/>
              </a:rPr>
              <a:t> </a:t>
            </a:r>
            <a:r>
              <a:rPr sz="700" spc="-25" dirty="0">
                <a:solidFill>
                  <a:srgbClr val="FFFFFF"/>
                </a:solidFill>
                <a:latin typeface="Calibri"/>
                <a:cs typeface="Calibri"/>
              </a:rPr>
              <a:t>4301</a:t>
            </a:r>
            <a:r>
              <a:rPr sz="700" spc="25" dirty="0">
                <a:solidFill>
                  <a:srgbClr val="FFFFFF"/>
                </a:solidFill>
                <a:latin typeface="Calibri"/>
                <a:cs typeface="Calibri"/>
              </a:rPr>
              <a:t> </a:t>
            </a:r>
            <a:r>
              <a:rPr sz="700" spc="-25" dirty="0">
                <a:solidFill>
                  <a:srgbClr val="FFFFFF"/>
                </a:solidFill>
                <a:latin typeface="Calibri"/>
                <a:cs typeface="Calibri"/>
              </a:rPr>
              <a:t>2637</a:t>
            </a:r>
            <a:endParaRPr sz="700">
              <a:latin typeface="Calibri"/>
              <a:cs typeface="Calibri"/>
            </a:endParaRPr>
          </a:p>
          <a:p>
            <a:pPr marL="12700">
              <a:lnSpc>
                <a:spcPct val="100000"/>
              </a:lnSpc>
            </a:pPr>
            <a:r>
              <a:rPr sz="700" spc="-35" dirty="0">
                <a:solidFill>
                  <a:srgbClr val="FFFFFF"/>
                </a:solidFill>
                <a:latin typeface="Calibri"/>
                <a:cs typeface="Calibri"/>
                <a:hlinkClick r:id="rId33"/>
              </a:rPr>
              <a:t>info@arteferroargentina.co</a:t>
            </a:r>
            <a:r>
              <a:rPr sz="700" spc="-55" dirty="0">
                <a:solidFill>
                  <a:srgbClr val="FFFFFF"/>
                </a:solidFill>
                <a:latin typeface="Calibri"/>
                <a:cs typeface="Calibri"/>
                <a:hlinkClick r:id="rId33"/>
              </a:rPr>
              <a:t>m</a:t>
            </a:r>
            <a:r>
              <a:rPr sz="700" spc="30" dirty="0">
                <a:solidFill>
                  <a:srgbClr val="FFFFFF"/>
                </a:solidFill>
                <a:latin typeface="Calibri"/>
                <a:cs typeface="Calibri"/>
                <a:hlinkClick r:id="rId33"/>
              </a:rPr>
              <a:t> </a:t>
            </a:r>
            <a:r>
              <a:rPr sz="700" dirty="0">
                <a:solidFill>
                  <a:srgbClr val="FFFFFF"/>
                </a:solidFill>
                <a:latin typeface="Calibri"/>
                <a:cs typeface="Calibri"/>
              </a:rPr>
              <a:t>•</a:t>
            </a:r>
            <a:r>
              <a:rPr sz="700" spc="25" dirty="0">
                <a:solidFill>
                  <a:srgbClr val="FFFFFF"/>
                </a:solidFill>
                <a:latin typeface="Calibri"/>
                <a:cs typeface="Calibri"/>
              </a:rPr>
              <a:t> </a:t>
            </a:r>
            <a:r>
              <a:rPr sz="700" spc="-25" dirty="0">
                <a:solidFill>
                  <a:srgbClr val="FFFFFF"/>
                </a:solidFill>
                <a:latin typeface="Calibri"/>
                <a:cs typeface="Calibri"/>
                <a:hlinkClick r:id="rId34"/>
              </a:rPr>
              <a:t>ww</a:t>
            </a:r>
            <a:r>
              <a:rPr sz="700" spc="-80" dirty="0">
                <a:solidFill>
                  <a:srgbClr val="FFFFFF"/>
                </a:solidFill>
                <a:latin typeface="Calibri"/>
                <a:cs typeface="Calibri"/>
                <a:hlinkClick r:id="rId34"/>
              </a:rPr>
              <a:t>w</a:t>
            </a:r>
            <a:r>
              <a:rPr sz="700" spc="-30" dirty="0">
                <a:solidFill>
                  <a:srgbClr val="FFFFFF"/>
                </a:solidFill>
                <a:latin typeface="Calibri"/>
                <a:cs typeface="Calibri"/>
                <a:hlinkClick r:id="rId34"/>
              </a:rPr>
              <a:t>.arteferroargentina.com</a:t>
            </a:r>
            <a:endParaRPr sz="700">
              <a:latin typeface="Calibri"/>
              <a:cs typeface="Calibri"/>
            </a:endParaRPr>
          </a:p>
        </p:txBody>
      </p:sp>
      <p:sp>
        <p:nvSpPr>
          <p:cNvPr id="82" name="object 82"/>
          <p:cNvSpPr/>
          <p:nvPr/>
        </p:nvSpPr>
        <p:spPr>
          <a:xfrm>
            <a:off x="8189834" y="3677983"/>
            <a:ext cx="27940" cy="69850"/>
          </a:xfrm>
          <a:custGeom>
            <a:avLst/>
            <a:gdLst/>
            <a:ahLst/>
            <a:cxnLst/>
            <a:rect l="l" t="t" r="r" b="b"/>
            <a:pathLst>
              <a:path w="27940" h="69850">
                <a:moveTo>
                  <a:pt x="27546" y="14668"/>
                </a:moveTo>
                <a:lnTo>
                  <a:pt x="15163" y="14668"/>
                </a:lnTo>
                <a:lnTo>
                  <a:pt x="15163" y="69659"/>
                </a:lnTo>
                <a:lnTo>
                  <a:pt x="27546" y="69659"/>
                </a:lnTo>
                <a:lnTo>
                  <a:pt x="27546" y="14668"/>
                </a:lnTo>
                <a:close/>
              </a:path>
              <a:path w="27940" h="69850">
                <a:moveTo>
                  <a:pt x="27546" y="0"/>
                </a:moveTo>
                <a:lnTo>
                  <a:pt x="16967" y="0"/>
                </a:lnTo>
                <a:lnTo>
                  <a:pt x="0" y="14770"/>
                </a:lnTo>
                <a:lnTo>
                  <a:pt x="5880" y="23355"/>
                </a:lnTo>
                <a:lnTo>
                  <a:pt x="15163" y="14668"/>
                </a:lnTo>
                <a:lnTo>
                  <a:pt x="27546" y="14668"/>
                </a:lnTo>
                <a:lnTo>
                  <a:pt x="27546" y="0"/>
                </a:lnTo>
                <a:close/>
              </a:path>
            </a:pathLst>
          </a:custGeom>
          <a:solidFill>
            <a:srgbClr val="FFFFFF"/>
          </a:solidFill>
        </p:spPr>
        <p:txBody>
          <a:bodyPr wrap="square" lIns="0" tIns="0" rIns="0" bIns="0" rtlCol="0"/>
          <a:lstStyle/>
          <a:p>
            <a:endParaRPr/>
          </a:p>
        </p:txBody>
      </p:sp>
      <p:sp>
        <p:nvSpPr>
          <p:cNvPr id="83" name="object 83"/>
          <p:cNvSpPr/>
          <p:nvPr/>
        </p:nvSpPr>
        <p:spPr>
          <a:xfrm>
            <a:off x="8238534" y="3676977"/>
            <a:ext cx="41275" cy="71755"/>
          </a:xfrm>
          <a:custGeom>
            <a:avLst/>
            <a:gdLst/>
            <a:ahLst/>
            <a:cxnLst/>
            <a:rect l="l" t="t" r="r" b="b"/>
            <a:pathLst>
              <a:path w="41275" h="71754">
                <a:moveTo>
                  <a:pt x="698" y="57988"/>
                </a:moveTo>
                <a:lnTo>
                  <a:pt x="0" y="68668"/>
                </a:lnTo>
                <a:lnTo>
                  <a:pt x="5854" y="70662"/>
                </a:lnTo>
                <a:lnTo>
                  <a:pt x="11379" y="71666"/>
                </a:lnTo>
                <a:lnTo>
                  <a:pt x="23418" y="71666"/>
                </a:lnTo>
                <a:lnTo>
                  <a:pt x="29044" y="69938"/>
                </a:lnTo>
                <a:lnTo>
                  <a:pt x="33426" y="66471"/>
                </a:lnTo>
                <a:lnTo>
                  <a:pt x="38290" y="62674"/>
                </a:lnTo>
                <a:lnTo>
                  <a:pt x="38798" y="61582"/>
                </a:lnTo>
                <a:lnTo>
                  <a:pt x="10248" y="61582"/>
                </a:lnTo>
                <a:lnTo>
                  <a:pt x="5549" y="60388"/>
                </a:lnTo>
                <a:lnTo>
                  <a:pt x="698" y="57988"/>
                </a:lnTo>
                <a:close/>
              </a:path>
              <a:path w="41275" h="71754">
                <a:moveTo>
                  <a:pt x="37122" y="39433"/>
                </a:moveTo>
                <a:lnTo>
                  <a:pt x="17868" y="39433"/>
                </a:lnTo>
                <a:lnTo>
                  <a:pt x="20955" y="40195"/>
                </a:lnTo>
                <a:lnTo>
                  <a:pt x="26149" y="43535"/>
                </a:lnTo>
                <a:lnTo>
                  <a:pt x="27546" y="46278"/>
                </a:lnTo>
                <a:lnTo>
                  <a:pt x="27546" y="53632"/>
                </a:lnTo>
                <a:lnTo>
                  <a:pt x="26352" y="56489"/>
                </a:lnTo>
                <a:lnTo>
                  <a:pt x="21551" y="60566"/>
                </a:lnTo>
                <a:lnTo>
                  <a:pt x="18503" y="61582"/>
                </a:lnTo>
                <a:lnTo>
                  <a:pt x="38798" y="61582"/>
                </a:lnTo>
                <a:lnTo>
                  <a:pt x="40716" y="57454"/>
                </a:lnTo>
                <a:lnTo>
                  <a:pt x="40716" y="45288"/>
                </a:lnTo>
                <a:lnTo>
                  <a:pt x="39090" y="41122"/>
                </a:lnTo>
                <a:lnTo>
                  <a:pt x="37122" y="39433"/>
                </a:lnTo>
                <a:close/>
              </a:path>
              <a:path w="41275" h="71754">
                <a:moveTo>
                  <a:pt x="38863" y="10083"/>
                </a:moveTo>
                <a:lnTo>
                  <a:pt x="19164" y="10083"/>
                </a:lnTo>
                <a:lnTo>
                  <a:pt x="21755" y="10820"/>
                </a:lnTo>
                <a:lnTo>
                  <a:pt x="23749" y="12293"/>
                </a:lnTo>
                <a:lnTo>
                  <a:pt x="26085" y="13957"/>
                </a:lnTo>
                <a:lnTo>
                  <a:pt x="27254" y="16332"/>
                </a:lnTo>
                <a:lnTo>
                  <a:pt x="27254" y="26504"/>
                </a:lnTo>
                <a:lnTo>
                  <a:pt x="21856" y="30048"/>
                </a:lnTo>
                <a:lnTo>
                  <a:pt x="8978" y="30048"/>
                </a:lnTo>
                <a:lnTo>
                  <a:pt x="8978" y="39725"/>
                </a:lnTo>
                <a:lnTo>
                  <a:pt x="10375" y="39535"/>
                </a:lnTo>
                <a:lnTo>
                  <a:pt x="17868" y="39433"/>
                </a:lnTo>
                <a:lnTo>
                  <a:pt x="37122" y="39433"/>
                </a:lnTo>
                <a:lnTo>
                  <a:pt x="33896" y="36664"/>
                </a:lnTo>
                <a:lnTo>
                  <a:pt x="30670" y="35204"/>
                </a:lnTo>
                <a:lnTo>
                  <a:pt x="26149" y="33934"/>
                </a:lnTo>
                <a:lnTo>
                  <a:pt x="26149" y="33743"/>
                </a:lnTo>
                <a:lnTo>
                  <a:pt x="30403" y="33146"/>
                </a:lnTo>
                <a:lnTo>
                  <a:pt x="33718" y="31394"/>
                </a:lnTo>
                <a:lnTo>
                  <a:pt x="38442" y="25603"/>
                </a:lnTo>
                <a:lnTo>
                  <a:pt x="39624" y="21958"/>
                </a:lnTo>
                <a:lnTo>
                  <a:pt x="39624" y="11722"/>
                </a:lnTo>
                <a:lnTo>
                  <a:pt x="38863" y="10083"/>
                </a:lnTo>
                <a:close/>
              </a:path>
              <a:path w="41275" h="71754">
                <a:moveTo>
                  <a:pt x="24815" y="0"/>
                </a:moveTo>
                <a:lnTo>
                  <a:pt x="13703" y="0"/>
                </a:lnTo>
                <a:lnTo>
                  <a:pt x="8115" y="965"/>
                </a:lnTo>
                <a:lnTo>
                  <a:pt x="1993" y="2895"/>
                </a:lnTo>
                <a:lnTo>
                  <a:pt x="2692" y="13576"/>
                </a:lnTo>
                <a:lnTo>
                  <a:pt x="7543" y="11252"/>
                </a:lnTo>
                <a:lnTo>
                  <a:pt x="11976" y="10083"/>
                </a:lnTo>
                <a:lnTo>
                  <a:pt x="38863" y="10083"/>
                </a:lnTo>
                <a:lnTo>
                  <a:pt x="37553" y="7264"/>
                </a:lnTo>
                <a:lnTo>
                  <a:pt x="29705" y="1409"/>
                </a:lnTo>
                <a:lnTo>
                  <a:pt x="24815" y="0"/>
                </a:lnTo>
                <a:close/>
              </a:path>
            </a:pathLst>
          </a:custGeom>
          <a:solidFill>
            <a:srgbClr val="FFFFFF"/>
          </a:solidFill>
        </p:spPr>
        <p:txBody>
          <a:bodyPr wrap="square" lIns="0" tIns="0" rIns="0" bIns="0" rtlCol="0"/>
          <a:lstStyle/>
          <a:p>
            <a:endParaRPr/>
          </a:p>
        </p:txBody>
      </p:sp>
      <p:sp>
        <p:nvSpPr>
          <p:cNvPr id="84" name="object 84"/>
          <p:cNvSpPr txBox="1"/>
          <p:nvPr/>
        </p:nvSpPr>
        <p:spPr>
          <a:xfrm>
            <a:off x="8356189" y="4568268"/>
            <a:ext cx="1721485" cy="765810"/>
          </a:xfrm>
          <a:prstGeom prst="rect">
            <a:avLst/>
          </a:prstGeom>
        </p:spPr>
        <p:txBody>
          <a:bodyPr vert="horz" wrap="square" lIns="0" tIns="0" rIns="0" bIns="0" rtlCol="0">
            <a:spAutoFit/>
          </a:bodyPr>
          <a:lstStyle/>
          <a:p>
            <a:pPr marL="12700">
              <a:lnSpc>
                <a:spcPts val="950"/>
              </a:lnSpc>
            </a:pPr>
            <a:r>
              <a:rPr sz="800" b="1" spc="5" dirty="0">
                <a:solidFill>
                  <a:srgbClr val="FFFFFF"/>
                </a:solidFill>
                <a:latin typeface="Calibri"/>
                <a:cs typeface="Calibri"/>
              </a:rPr>
              <a:t>CHILE</a:t>
            </a:r>
            <a:endParaRPr sz="800">
              <a:latin typeface="Calibri"/>
              <a:cs typeface="Calibri"/>
            </a:endParaRPr>
          </a:p>
          <a:p>
            <a:pPr marL="12700">
              <a:lnSpc>
                <a:spcPts val="830"/>
              </a:lnSpc>
            </a:pPr>
            <a:r>
              <a:rPr sz="700" spc="-35" dirty="0">
                <a:solidFill>
                  <a:srgbClr val="FFFFFF"/>
                </a:solidFill>
                <a:latin typeface="Calibri"/>
                <a:cs typeface="Calibri"/>
              </a:rPr>
              <a:t>Arteferro</a:t>
            </a:r>
            <a:r>
              <a:rPr sz="700" spc="20" dirty="0">
                <a:solidFill>
                  <a:srgbClr val="FFFFFF"/>
                </a:solidFill>
                <a:latin typeface="Calibri"/>
                <a:cs typeface="Calibri"/>
              </a:rPr>
              <a:t> </a:t>
            </a:r>
            <a:r>
              <a:rPr sz="700" spc="-25" dirty="0">
                <a:solidFill>
                  <a:srgbClr val="FFFFFF"/>
                </a:solidFill>
                <a:latin typeface="Calibri"/>
                <a:cs typeface="Calibri"/>
              </a:rPr>
              <a:t>Chile</a:t>
            </a:r>
            <a:r>
              <a:rPr sz="700" spc="25" dirty="0">
                <a:solidFill>
                  <a:srgbClr val="FFFFFF"/>
                </a:solidFill>
                <a:latin typeface="Calibri"/>
                <a:cs typeface="Calibri"/>
              </a:rPr>
              <a:t> </a:t>
            </a:r>
            <a:r>
              <a:rPr sz="700" spc="-10" dirty="0">
                <a:solidFill>
                  <a:srgbClr val="FFFFFF"/>
                </a:solidFill>
                <a:latin typeface="Calibri"/>
                <a:cs typeface="Calibri"/>
              </a:rPr>
              <a:t>SA</a:t>
            </a:r>
            <a:endParaRPr sz="700">
              <a:latin typeface="Calibri"/>
              <a:cs typeface="Calibri"/>
            </a:endParaRPr>
          </a:p>
          <a:p>
            <a:pPr marL="12700">
              <a:lnSpc>
                <a:spcPct val="100000"/>
              </a:lnSpc>
            </a:pPr>
            <a:r>
              <a:rPr sz="700" spc="-20" dirty="0">
                <a:solidFill>
                  <a:srgbClr val="FFFFFF"/>
                </a:solidFill>
                <a:latin typeface="Calibri"/>
                <a:cs typeface="Calibri"/>
              </a:rPr>
              <a:t>Calle</a:t>
            </a:r>
            <a:r>
              <a:rPr sz="700" spc="25" dirty="0">
                <a:solidFill>
                  <a:srgbClr val="FFFFFF"/>
                </a:solidFill>
                <a:latin typeface="Calibri"/>
                <a:cs typeface="Calibri"/>
              </a:rPr>
              <a:t> </a:t>
            </a:r>
            <a:r>
              <a:rPr sz="700" spc="-20" dirty="0">
                <a:solidFill>
                  <a:srgbClr val="FFFFFF"/>
                </a:solidFill>
                <a:latin typeface="Calibri"/>
                <a:cs typeface="Calibri"/>
              </a:rPr>
              <a:t>Los</a:t>
            </a:r>
            <a:r>
              <a:rPr sz="700" spc="-15" dirty="0">
                <a:solidFill>
                  <a:srgbClr val="FFFFFF"/>
                </a:solidFill>
                <a:latin typeface="Calibri"/>
                <a:cs typeface="Calibri"/>
              </a:rPr>
              <a:t> </a:t>
            </a:r>
            <a:r>
              <a:rPr sz="700" spc="-30" dirty="0">
                <a:solidFill>
                  <a:srgbClr val="FFFFFF"/>
                </a:solidFill>
                <a:latin typeface="Calibri"/>
                <a:cs typeface="Calibri"/>
              </a:rPr>
              <a:t>Arr</a:t>
            </a:r>
            <a:r>
              <a:rPr sz="700" spc="-25" dirty="0">
                <a:solidFill>
                  <a:srgbClr val="FFFFFF"/>
                </a:solidFill>
                <a:latin typeface="Calibri"/>
                <a:cs typeface="Calibri"/>
              </a:rPr>
              <a:t>ayane</a:t>
            </a:r>
            <a:r>
              <a:rPr sz="700" spc="-50" dirty="0">
                <a:solidFill>
                  <a:srgbClr val="FFFFFF"/>
                </a:solidFill>
                <a:latin typeface="Calibri"/>
                <a:cs typeface="Calibri"/>
              </a:rPr>
              <a:t>s</a:t>
            </a:r>
            <a:r>
              <a:rPr sz="700" spc="-10" dirty="0">
                <a:solidFill>
                  <a:srgbClr val="FFFFFF"/>
                </a:solidFill>
                <a:latin typeface="Calibri"/>
                <a:cs typeface="Calibri"/>
              </a:rPr>
              <a:t>,</a:t>
            </a:r>
            <a:r>
              <a:rPr sz="700" dirty="0">
                <a:solidFill>
                  <a:srgbClr val="FFFFFF"/>
                </a:solidFill>
                <a:latin typeface="Calibri"/>
                <a:cs typeface="Calibri"/>
              </a:rPr>
              <a:t> </a:t>
            </a:r>
            <a:r>
              <a:rPr sz="700" spc="-20" dirty="0">
                <a:solidFill>
                  <a:srgbClr val="FFFFFF"/>
                </a:solidFill>
                <a:latin typeface="Calibri"/>
                <a:cs typeface="Calibri"/>
              </a:rPr>
              <a:t>250,</a:t>
            </a:r>
            <a:r>
              <a:rPr sz="700" dirty="0">
                <a:solidFill>
                  <a:srgbClr val="FFFFFF"/>
                </a:solidFill>
                <a:latin typeface="Calibri"/>
                <a:cs typeface="Calibri"/>
              </a:rPr>
              <a:t> </a:t>
            </a:r>
            <a:r>
              <a:rPr sz="700" spc="-25" dirty="0">
                <a:solidFill>
                  <a:srgbClr val="FFFFFF"/>
                </a:solidFill>
                <a:latin typeface="Calibri"/>
                <a:cs typeface="Calibri"/>
              </a:rPr>
              <a:t>bodega</a:t>
            </a:r>
            <a:r>
              <a:rPr sz="700" spc="25" dirty="0">
                <a:solidFill>
                  <a:srgbClr val="FFFFFF"/>
                </a:solidFill>
                <a:latin typeface="Calibri"/>
                <a:cs typeface="Calibri"/>
              </a:rPr>
              <a:t> </a:t>
            </a:r>
            <a:r>
              <a:rPr sz="700" spc="-25" dirty="0">
                <a:solidFill>
                  <a:srgbClr val="FFFFFF"/>
                </a:solidFill>
                <a:latin typeface="Calibri"/>
                <a:cs typeface="Calibri"/>
              </a:rPr>
              <a:t>4</a:t>
            </a:r>
            <a:endParaRPr sz="700">
              <a:latin typeface="Calibri"/>
              <a:cs typeface="Calibri"/>
            </a:endParaRPr>
          </a:p>
          <a:p>
            <a:pPr marL="12700" marR="1056005">
              <a:lnSpc>
                <a:spcPct val="100000"/>
              </a:lnSpc>
            </a:pPr>
            <a:r>
              <a:rPr sz="700" spc="-25" dirty="0">
                <a:solidFill>
                  <a:srgbClr val="FFFFFF"/>
                </a:solidFill>
                <a:latin typeface="Calibri"/>
                <a:cs typeface="Calibri"/>
              </a:rPr>
              <a:t>9340000</a:t>
            </a:r>
            <a:r>
              <a:rPr sz="700" spc="25" dirty="0">
                <a:solidFill>
                  <a:srgbClr val="FFFFFF"/>
                </a:solidFill>
                <a:latin typeface="Calibri"/>
                <a:cs typeface="Calibri"/>
              </a:rPr>
              <a:t> </a:t>
            </a:r>
            <a:r>
              <a:rPr sz="700" spc="-15" dirty="0">
                <a:solidFill>
                  <a:srgbClr val="FFFFFF"/>
                </a:solidFill>
                <a:latin typeface="Calibri"/>
                <a:cs typeface="Calibri"/>
              </a:rPr>
              <a:t>-Santiago</a:t>
            </a:r>
            <a:r>
              <a:rPr sz="700" spc="-10" dirty="0">
                <a:solidFill>
                  <a:srgbClr val="FFFFFF"/>
                </a:solidFill>
                <a:latin typeface="Calibri"/>
                <a:cs typeface="Calibri"/>
              </a:rPr>
              <a:t> </a:t>
            </a:r>
            <a:r>
              <a:rPr sz="700" spc="-20" dirty="0">
                <a:solidFill>
                  <a:srgbClr val="FFFFFF"/>
                </a:solidFill>
                <a:latin typeface="Calibri"/>
                <a:cs typeface="Calibri"/>
              </a:rPr>
              <a:t>Colina</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Chile</a:t>
            </a:r>
            <a:endParaRPr sz="700">
              <a:latin typeface="Calibri"/>
              <a:cs typeface="Calibri"/>
            </a:endParaRPr>
          </a:p>
          <a:p>
            <a:pPr marL="12700">
              <a:lnSpc>
                <a:spcPct val="100000"/>
              </a:lnSpc>
            </a:pPr>
            <a:r>
              <a:rPr sz="700" spc="-25" dirty="0">
                <a:solidFill>
                  <a:srgbClr val="FFFFFF"/>
                </a:solidFill>
                <a:latin typeface="Calibri"/>
                <a:cs typeface="Calibri"/>
              </a:rPr>
              <a:t>tel. </a:t>
            </a:r>
            <a:r>
              <a:rPr sz="700" spc="5" dirty="0">
                <a:solidFill>
                  <a:srgbClr val="FFFFFF"/>
                </a:solidFill>
                <a:latin typeface="Calibri"/>
                <a:cs typeface="Calibri"/>
              </a:rPr>
              <a:t>+5</a:t>
            </a:r>
            <a:r>
              <a:rPr sz="700" spc="10" dirty="0">
                <a:solidFill>
                  <a:srgbClr val="FFFFFF"/>
                </a:solidFill>
                <a:latin typeface="Calibri"/>
                <a:cs typeface="Calibri"/>
              </a:rPr>
              <a:t>6</a:t>
            </a:r>
            <a:r>
              <a:rPr sz="700" spc="25" dirty="0">
                <a:solidFill>
                  <a:srgbClr val="FFFFFF"/>
                </a:solidFill>
                <a:latin typeface="Calibri"/>
                <a:cs typeface="Calibri"/>
              </a:rPr>
              <a:t> </a:t>
            </a:r>
            <a:r>
              <a:rPr sz="700" spc="-25" dirty="0">
                <a:solidFill>
                  <a:srgbClr val="FFFFFF"/>
                </a:solidFill>
                <a:latin typeface="Calibri"/>
                <a:cs typeface="Calibri"/>
              </a:rPr>
              <a:t>2</a:t>
            </a:r>
            <a:r>
              <a:rPr sz="700" spc="25" dirty="0">
                <a:solidFill>
                  <a:srgbClr val="FFFFFF"/>
                </a:solidFill>
                <a:latin typeface="Calibri"/>
                <a:cs typeface="Calibri"/>
              </a:rPr>
              <a:t> </a:t>
            </a:r>
            <a:r>
              <a:rPr sz="700" spc="-25" dirty="0">
                <a:solidFill>
                  <a:srgbClr val="FFFFFF"/>
                </a:solidFill>
                <a:latin typeface="Calibri"/>
                <a:cs typeface="Calibri"/>
              </a:rPr>
              <a:t>738</a:t>
            </a:r>
            <a:r>
              <a:rPr sz="700" spc="25" dirty="0">
                <a:solidFill>
                  <a:srgbClr val="FFFFFF"/>
                </a:solidFill>
                <a:latin typeface="Calibri"/>
                <a:cs typeface="Calibri"/>
              </a:rPr>
              <a:t> </a:t>
            </a:r>
            <a:r>
              <a:rPr sz="700" spc="-25" dirty="0">
                <a:solidFill>
                  <a:srgbClr val="FFFFFF"/>
                </a:solidFill>
                <a:latin typeface="Calibri"/>
                <a:cs typeface="Calibri"/>
              </a:rPr>
              <a:t>7419</a:t>
            </a:r>
            <a:r>
              <a:rPr sz="700" dirty="0">
                <a:solidFill>
                  <a:srgbClr val="FFFFFF"/>
                </a:solidFill>
                <a:latin typeface="Calibri"/>
                <a:cs typeface="Calibri"/>
              </a:rPr>
              <a:t> </a:t>
            </a:r>
            <a:r>
              <a:rPr sz="700" spc="50"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fax:</a:t>
            </a:r>
            <a:r>
              <a:rPr sz="700" dirty="0">
                <a:solidFill>
                  <a:srgbClr val="FFFFFF"/>
                </a:solidFill>
                <a:latin typeface="Calibri"/>
                <a:cs typeface="Calibri"/>
              </a:rPr>
              <a:t> </a:t>
            </a:r>
            <a:r>
              <a:rPr sz="700" spc="5" dirty="0">
                <a:solidFill>
                  <a:srgbClr val="FFFFFF"/>
                </a:solidFill>
                <a:latin typeface="Calibri"/>
                <a:cs typeface="Calibri"/>
              </a:rPr>
              <a:t>+5</a:t>
            </a:r>
            <a:r>
              <a:rPr sz="700" spc="10" dirty="0">
                <a:solidFill>
                  <a:srgbClr val="FFFFFF"/>
                </a:solidFill>
                <a:latin typeface="Calibri"/>
                <a:cs typeface="Calibri"/>
              </a:rPr>
              <a:t>6</a:t>
            </a:r>
            <a:r>
              <a:rPr sz="700" spc="25" dirty="0">
                <a:solidFill>
                  <a:srgbClr val="FFFFFF"/>
                </a:solidFill>
                <a:latin typeface="Calibri"/>
                <a:cs typeface="Calibri"/>
              </a:rPr>
              <a:t> </a:t>
            </a:r>
            <a:r>
              <a:rPr sz="700" spc="-25" dirty="0">
                <a:solidFill>
                  <a:srgbClr val="FFFFFF"/>
                </a:solidFill>
                <a:latin typeface="Calibri"/>
                <a:cs typeface="Calibri"/>
              </a:rPr>
              <a:t>2</a:t>
            </a:r>
            <a:r>
              <a:rPr sz="700" spc="25" dirty="0">
                <a:solidFill>
                  <a:srgbClr val="FFFFFF"/>
                </a:solidFill>
                <a:latin typeface="Calibri"/>
                <a:cs typeface="Calibri"/>
              </a:rPr>
              <a:t> </a:t>
            </a:r>
            <a:r>
              <a:rPr sz="700" spc="-25" dirty="0">
                <a:solidFill>
                  <a:srgbClr val="FFFFFF"/>
                </a:solidFill>
                <a:latin typeface="Calibri"/>
                <a:cs typeface="Calibri"/>
              </a:rPr>
              <a:t>738</a:t>
            </a:r>
            <a:r>
              <a:rPr sz="700" spc="25" dirty="0">
                <a:solidFill>
                  <a:srgbClr val="FFFFFF"/>
                </a:solidFill>
                <a:latin typeface="Calibri"/>
                <a:cs typeface="Calibri"/>
              </a:rPr>
              <a:t> </a:t>
            </a:r>
            <a:r>
              <a:rPr sz="700" spc="-25" dirty="0">
                <a:solidFill>
                  <a:srgbClr val="FFFFFF"/>
                </a:solidFill>
                <a:latin typeface="Calibri"/>
                <a:cs typeface="Calibri"/>
              </a:rPr>
              <a:t>7419</a:t>
            </a:r>
            <a:endParaRPr sz="700">
              <a:latin typeface="Calibri"/>
              <a:cs typeface="Calibri"/>
            </a:endParaRPr>
          </a:p>
          <a:p>
            <a:pPr marL="12700">
              <a:lnSpc>
                <a:spcPct val="100000"/>
              </a:lnSpc>
            </a:pPr>
            <a:r>
              <a:rPr sz="700" spc="-35" dirty="0">
                <a:solidFill>
                  <a:srgbClr val="FFFFFF"/>
                </a:solidFill>
                <a:latin typeface="Calibri"/>
                <a:cs typeface="Calibri"/>
                <a:hlinkClick r:id="rId35"/>
              </a:rPr>
              <a:t>arteferro@arteferrochil</a:t>
            </a:r>
            <a:r>
              <a:rPr sz="700" spc="-70" dirty="0">
                <a:solidFill>
                  <a:srgbClr val="FFFFFF"/>
                </a:solidFill>
                <a:latin typeface="Calibri"/>
                <a:cs typeface="Calibri"/>
                <a:hlinkClick r:id="rId35"/>
              </a:rPr>
              <a:t>e</a:t>
            </a:r>
            <a:r>
              <a:rPr sz="700" spc="-15" dirty="0">
                <a:solidFill>
                  <a:srgbClr val="FFFFFF"/>
                </a:solidFill>
                <a:latin typeface="Calibri"/>
                <a:cs typeface="Calibri"/>
                <a:hlinkClick r:id="rId35"/>
              </a:rPr>
              <a:t>.cl</a:t>
            </a:r>
            <a:r>
              <a:rPr sz="700" spc="25" dirty="0">
                <a:solidFill>
                  <a:srgbClr val="FFFFFF"/>
                </a:solidFill>
                <a:latin typeface="Calibri"/>
                <a:cs typeface="Calibri"/>
                <a:hlinkClick r:id="rId35"/>
              </a:rPr>
              <a:t> </a:t>
            </a:r>
            <a:r>
              <a:rPr sz="700" dirty="0">
                <a:solidFill>
                  <a:srgbClr val="FFFFFF"/>
                </a:solidFill>
                <a:latin typeface="Calibri"/>
                <a:cs typeface="Calibri"/>
              </a:rPr>
              <a:t>•</a:t>
            </a:r>
            <a:r>
              <a:rPr sz="700" spc="25" dirty="0">
                <a:solidFill>
                  <a:srgbClr val="FFFFFF"/>
                </a:solidFill>
                <a:latin typeface="Calibri"/>
                <a:cs typeface="Calibri"/>
              </a:rPr>
              <a:t> </a:t>
            </a:r>
            <a:r>
              <a:rPr sz="700" spc="-25" dirty="0">
                <a:solidFill>
                  <a:srgbClr val="FFFFFF"/>
                </a:solidFill>
                <a:latin typeface="Calibri"/>
                <a:cs typeface="Calibri"/>
                <a:hlinkClick r:id="rId36"/>
              </a:rPr>
              <a:t>ww</a:t>
            </a:r>
            <a:r>
              <a:rPr sz="700" spc="-80" dirty="0">
                <a:solidFill>
                  <a:srgbClr val="FFFFFF"/>
                </a:solidFill>
                <a:latin typeface="Calibri"/>
                <a:cs typeface="Calibri"/>
                <a:hlinkClick r:id="rId36"/>
              </a:rPr>
              <a:t>w</a:t>
            </a:r>
            <a:r>
              <a:rPr sz="700" spc="-30" dirty="0">
                <a:solidFill>
                  <a:srgbClr val="FFFFFF"/>
                </a:solidFill>
                <a:latin typeface="Calibri"/>
                <a:cs typeface="Calibri"/>
                <a:hlinkClick r:id="rId36"/>
              </a:rPr>
              <a:t>.arteferrochil</a:t>
            </a:r>
            <a:r>
              <a:rPr sz="700" spc="-65" dirty="0">
                <a:solidFill>
                  <a:srgbClr val="FFFFFF"/>
                </a:solidFill>
                <a:latin typeface="Calibri"/>
                <a:cs typeface="Calibri"/>
                <a:hlinkClick r:id="rId36"/>
              </a:rPr>
              <a:t>e</a:t>
            </a:r>
            <a:r>
              <a:rPr sz="700" spc="-15" dirty="0">
                <a:solidFill>
                  <a:srgbClr val="FFFFFF"/>
                </a:solidFill>
                <a:latin typeface="Calibri"/>
                <a:cs typeface="Calibri"/>
                <a:hlinkClick r:id="rId36"/>
              </a:rPr>
              <a:t>.cl</a:t>
            </a:r>
            <a:endParaRPr sz="700">
              <a:latin typeface="Calibri"/>
              <a:cs typeface="Calibri"/>
            </a:endParaRPr>
          </a:p>
        </p:txBody>
      </p:sp>
      <p:sp>
        <p:nvSpPr>
          <p:cNvPr id="85" name="object 85"/>
          <p:cNvSpPr/>
          <p:nvPr/>
        </p:nvSpPr>
        <p:spPr>
          <a:xfrm>
            <a:off x="8189834" y="4631057"/>
            <a:ext cx="27940" cy="69850"/>
          </a:xfrm>
          <a:custGeom>
            <a:avLst/>
            <a:gdLst/>
            <a:ahLst/>
            <a:cxnLst/>
            <a:rect l="l" t="t" r="r" b="b"/>
            <a:pathLst>
              <a:path w="27940" h="69850">
                <a:moveTo>
                  <a:pt x="27546" y="14668"/>
                </a:moveTo>
                <a:lnTo>
                  <a:pt x="15163" y="14668"/>
                </a:lnTo>
                <a:lnTo>
                  <a:pt x="15163" y="69659"/>
                </a:lnTo>
                <a:lnTo>
                  <a:pt x="27546" y="69659"/>
                </a:lnTo>
                <a:lnTo>
                  <a:pt x="27546" y="14668"/>
                </a:lnTo>
                <a:close/>
              </a:path>
              <a:path w="27940" h="69850">
                <a:moveTo>
                  <a:pt x="27546" y="0"/>
                </a:moveTo>
                <a:lnTo>
                  <a:pt x="16967" y="0"/>
                </a:lnTo>
                <a:lnTo>
                  <a:pt x="0" y="14770"/>
                </a:lnTo>
                <a:lnTo>
                  <a:pt x="5880" y="23355"/>
                </a:lnTo>
                <a:lnTo>
                  <a:pt x="15163" y="14668"/>
                </a:lnTo>
                <a:lnTo>
                  <a:pt x="27546" y="14668"/>
                </a:lnTo>
                <a:lnTo>
                  <a:pt x="27546" y="0"/>
                </a:lnTo>
                <a:close/>
              </a:path>
            </a:pathLst>
          </a:custGeom>
          <a:solidFill>
            <a:srgbClr val="FFFFFF"/>
          </a:solidFill>
        </p:spPr>
        <p:txBody>
          <a:bodyPr wrap="square" lIns="0" tIns="0" rIns="0" bIns="0" rtlCol="0"/>
          <a:lstStyle/>
          <a:p>
            <a:endParaRPr/>
          </a:p>
        </p:txBody>
      </p:sp>
      <p:sp>
        <p:nvSpPr>
          <p:cNvPr id="86" name="object 86"/>
          <p:cNvSpPr/>
          <p:nvPr/>
        </p:nvSpPr>
        <p:spPr>
          <a:xfrm>
            <a:off x="8236441" y="4631057"/>
            <a:ext cx="46355" cy="69850"/>
          </a:xfrm>
          <a:custGeom>
            <a:avLst/>
            <a:gdLst/>
            <a:ahLst/>
            <a:cxnLst/>
            <a:rect l="l" t="t" r="r" b="b"/>
            <a:pathLst>
              <a:path w="46354" h="69850">
                <a:moveTo>
                  <a:pt x="38125" y="55181"/>
                </a:moveTo>
                <a:lnTo>
                  <a:pt x="26543" y="55181"/>
                </a:lnTo>
                <a:lnTo>
                  <a:pt x="26543" y="69659"/>
                </a:lnTo>
                <a:lnTo>
                  <a:pt x="38125" y="69659"/>
                </a:lnTo>
                <a:lnTo>
                  <a:pt x="38125" y="55181"/>
                </a:lnTo>
                <a:close/>
              </a:path>
              <a:path w="46354" h="69850">
                <a:moveTo>
                  <a:pt x="38125" y="0"/>
                </a:moveTo>
                <a:lnTo>
                  <a:pt x="24155" y="0"/>
                </a:lnTo>
                <a:lnTo>
                  <a:pt x="0" y="43611"/>
                </a:lnTo>
                <a:lnTo>
                  <a:pt x="0" y="55181"/>
                </a:lnTo>
                <a:lnTo>
                  <a:pt x="45897" y="55181"/>
                </a:lnTo>
                <a:lnTo>
                  <a:pt x="45897" y="45808"/>
                </a:lnTo>
                <a:lnTo>
                  <a:pt x="9169" y="45808"/>
                </a:lnTo>
                <a:lnTo>
                  <a:pt x="26543" y="12776"/>
                </a:lnTo>
                <a:lnTo>
                  <a:pt x="38125" y="12776"/>
                </a:lnTo>
                <a:lnTo>
                  <a:pt x="38125" y="0"/>
                </a:lnTo>
                <a:close/>
              </a:path>
              <a:path w="46354" h="69850">
                <a:moveTo>
                  <a:pt x="38125" y="12776"/>
                </a:moveTo>
                <a:lnTo>
                  <a:pt x="26543" y="12776"/>
                </a:lnTo>
                <a:lnTo>
                  <a:pt x="26543" y="45808"/>
                </a:lnTo>
                <a:lnTo>
                  <a:pt x="38125" y="45808"/>
                </a:lnTo>
                <a:lnTo>
                  <a:pt x="38125" y="12776"/>
                </a:lnTo>
                <a:close/>
              </a:path>
            </a:pathLst>
          </a:custGeom>
          <a:solidFill>
            <a:srgbClr val="FFFFFF"/>
          </a:solidFill>
        </p:spPr>
        <p:txBody>
          <a:bodyPr wrap="square" lIns="0" tIns="0" rIns="0" bIns="0" rtlCol="0"/>
          <a:lstStyle/>
          <a:p>
            <a:endParaRPr/>
          </a:p>
        </p:txBody>
      </p:sp>
      <p:sp>
        <p:nvSpPr>
          <p:cNvPr id="87" name="object 87"/>
          <p:cNvSpPr/>
          <p:nvPr/>
        </p:nvSpPr>
        <p:spPr>
          <a:xfrm>
            <a:off x="8384361" y="5444765"/>
            <a:ext cx="584845" cy="111709"/>
          </a:xfrm>
          <a:prstGeom prst="rect">
            <a:avLst/>
          </a:prstGeom>
          <a:blipFill>
            <a:blip r:embed="rId37" cstate="print"/>
            <a:stretch>
              <a:fillRect/>
            </a:stretch>
          </a:blipFill>
        </p:spPr>
        <p:txBody>
          <a:bodyPr wrap="square" lIns="0" tIns="0" rIns="0" bIns="0" rtlCol="0"/>
          <a:lstStyle/>
          <a:p>
            <a:endParaRPr/>
          </a:p>
        </p:txBody>
      </p:sp>
      <p:sp>
        <p:nvSpPr>
          <p:cNvPr id="88" name="object 88"/>
          <p:cNvSpPr txBox="1"/>
          <p:nvPr/>
        </p:nvSpPr>
        <p:spPr>
          <a:xfrm>
            <a:off x="8362705" y="5435554"/>
            <a:ext cx="940435" cy="452120"/>
          </a:xfrm>
          <a:prstGeom prst="rect">
            <a:avLst/>
          </a:prstGeom>
        </p:spPr>
        <p:txBody>
          <a:bodyPr vert="horz" wrap="square" lIns="0" tIns="0" rIns="0" bIns="0" rtlCol="0">
            <a:spAutoFit/>
          </a:bodyPr>
          <a:lstStyle/>
          <a:p>
            <a:pPr marL="12700">
              <a:lnSpc>
                <a:spcPts val="1060"/>
              </a:lnSpc>
            </a:pPr>
            <a:r>
              <a:rPr sz="900" spc="-225" dirty="0">
                <a:solidFill>
                  <a:srgbClr val="FFFFFF"/>
                </a:solidFill>
                <a:latin typeface="PMingLiU"/>
                <a:cs typeface="PMingLiU"/>
              </a:rPr>
              <a:t>中华人民共和国</a:t>
            </a:r>
            <a:endParaRPr sz="900">
              <a:latin typeface="PMingLiU"/>
              <a:cs typeface="PMingLiU"/>
            </a:endParaRPr>
          </a:p>
          <a:p>
            <a:pPr marL="12700" marR="5080">
              <a:lnSpc>
                <a:spcPts val="840"/>
              </a:lnSpc>
              <a:spcBef>
                <a:spcPts val="5"/>
              </a:spcBef>
            </a:pPr>
            <a:r>
              <a:rPr sz="700" dirty="0">
                <a:solidFill>
                  <a:srgbClr val="FFFFFF"/>
                </a:solidFill>
                <a:latin typeface="Arial Narrow"/>
                <a:cs typeface="Arial Narrow"/>
              </a:rPr>
              <a:t>Chin</a:t>
            </a:r>
            <a:r>
              <a:rPr sz="700" spc="5" dirty="0">
                <a:solidFill>
                  <a:srgbClr val="FFFFFF"/>
                </a:solidFill>
                <a:latin typeface="Arial Narrow"/>
                <a:cs typeface="Arial Narrow"/>
              </a:rPr>
              <a:t>a</a:t>
            </a:r>
            <a:r>
              <a:rPr sz="700" spc="25" dirty="0">
                <a:solidFill>
                  <a:srgbClr val="FFFFFF"/>
                </a:solidFill>
                <a:latin typeface="Arial Narrow"/>
                <a:cs typeface="Arial Narrow"/>
              </a:rPr>
              <a:t> </a:t>
            </a:r>
            <a:r>
              <a:rPr sz="700" spc="-10" dirty="0">
                <a:solidFill>
                  <a:srgbClr val="FFFFFF"/>
                </a:solidFill>
                <a:latin typeface="Arial Narrow"/>
                <a:cs typeface="Arial Narrow"/>
              </a:rPr>
              <a:t>(Sha</a:t>
            </a:r>
            <a:r>
              <a:rPr sz="700" spc="-15" dirty="0">
                <a:solidFill>
                  <a:srgbClr val="FFFFFF"/>
                </a:solidFill>
                <a:latin typeface="Arial Narrow"/>
                <a:cs typeface="Arial Narrow"/>
              </a:rPr>
              <a:t>n</a:t>
            </a:r>
            <a:r>
              <a:rPr sz="700" spc="15" dirty="0">
                <a:solidFill>
                  <a:srgbClr val="FFFFFF"/>
                </a:solidFill>
                <a:latin typeface="Arial Narrow"/>
                <a:cs typeface="Arial Narrow"/>
              </a:rPr>
              <a:t>dong</a:t>
            </a:r>
            <a:r>
              <a:rPr sz="700" spc="20" dirty="0">
                <a:solidFill>
                  <a:srgbClr val="FFFFFF"/>
                </a:solidFill>
                <a:latin typeface="Arial Narrow"/>
                <a:cs typeface="Arial Narrow"/>
              </a:rPr>
              <a:t> </a:t>
            </a:r>
            <a:r>
              <a:rPr sz="700" spc="5" dirty="0">
                <a:solidFill>
                  <a:srgbClr val="FFFFFF"/>
                </a:solidFill>
                <a:latin typeface="Arial Narrow"/>
                <a:cs typeface="Arial Narrow"/>
              </a:rPr>
              <a:t>province)</a:t>
            </a:r>
            <a:r>
              <a:rPr sz="700" dirty="0">
                <a:solidFill>
                  <a:srgbClr val="FFFFFF"/>
                </a:solidFill>
                <a:latin typeface="Arial Narrow"/>
                <a:cs typeface="Arial Narrow"/>
              </a:rPr>
              <a:t> </a:t>
            </a:r>
            <a:r>
              <a:rPr sz="700" spc="5" dirty="0">
                <a:solidFill>
                  <a:srgbClr val="FFFFFF"/>
                </a:solidFill>
                <a:latin typeface="Arial Narrow"/>
                <a:cs typeface="Arial Narrow"/>
              </a:rPr>
              <a:t>Representative</a:t>
            </a:r>
            <a:r>
              <a:rPr sz="700" spc="25" dirty="0">
                <a:solidFill>
                  <a:srgbClr val="FFFFFF"/>
                </a:solidFill>
                <a:latin typeface="Arial Narrow"/>
                <a:cs typeface="Arial Narrow"/>
              </a:rPr>
              <a:t> </a:t>
            </a:r>
            <a:r>
              <a:rPr sz="700" spc="-95" dirty="0">
                <a:solidFill>
                  <a:srgbClr val="FFFFFF"/>
                </a:solidFill>
                <a:latin typeface="Arial Narrow"/>
                <a:cs typeface="Arial Narrow"/>
              </a:rPr>
              <a:t>F</a:t>
            </a:r>
            <a:r>
              <a:rPr sz="700" spc="10" dirty="0">
                <a:solidFill>
                  <a:srgbClr val="FFFFFF"/>
                </a:solidFill>
                <a:latin typeface="Arial Narrow"/>
                <a:cs typeface="Arial Narrow"/>
              </a:rPr>
              <a:t>ar</a:t>
            </a:r>
            <a:r>
              <a:rPr sz="700" spc="20" dirty="0">
                <a:solidFill>
                  <a:srgbClr val="FFFFFF"/>
                </a:solidFill>
                <a:latin typeface="Arial Narrow"/>
                <a:cs typeface="Arial Narrow"/>
              </a:rPr>
              <a:t> </a:t>
            </a:r>
            <a:r>
              <a:rPr sz="700" spc="-10" dirty="0">
                <a:solidFill>
                  <a:srgbClr val="FFFFFF"/>
                </a:solidFill>
                <a:latin typeface="Arial Narrow"/>
                <a:cs typeface="Arial Narrow"/>
              </a:rPr>
              <a:t>East</a:t>
            </a:r>
            <a:r>
              <a:rPr sz="700" spc="-5" dirty="0">
                <a:solidFill>
                  <a:srgbClr val="FFFFFF"/>
                </a:solidFill>
                <a:latin typeface="Arial Narrow"/>
                <a:cs typeface="Arial Narrow"/>
              </a:rPr>
              <a:t> </a:t>
            </a:r>
            <a:r>
              <a:rPr sz="700" spc="5" dirty="0">
                <a:solidFill>
                  <a:srgbClr val="FFFFFF"/>
                </a:solidFill>
                <a:latin typeface="Arial Narrow"/>
                <a:cs typeface="Arial Narrow"/>
                <a:hlinkClick r:id="rId38"/>
              </a:rPr>
              <a:t>india@arteferr</a:t>
            </a:r>
            <a:r>
              <a:rPr sz="700" spc="-10" dirty="0">
                <a:solidFill>
                  <a:srgbClr val="FFFFFF"/>
                </a:solidFill>
                <a:latin typeface="Arial Narrow"/>
                <a:cs typeface="Arial Narrow"/>
                <a:hlinkClick r:id="rId38"/>
              </a:rPr>
              <a:t>o</a:t>
            </a:r>
            <a:r>
              <a:rPr sz="700" spc="5" dirty="0">
                <a:solidFill>
                  <a:srgbClr val="FFFFFF"/>
                </a:solidFill>
                <a:latin typeface="Arial Narrow"/>
                <a:cs typeface="Arial Narrow"/>
                <a:hlinkClick r:id="rId38"/>
              </a:rPr>
              <a:t>.com</a:t>
            </a:r>
            <a:endParaRPr sz="700">
              <a:latin typeface="Arial Narrow"/>
              <a:cs typeface="Arial Narrow"/>
            </a:endParaRPr>
          </a:p>
        </p:txBody>
      </p:sp>
      <p:sp>
        <p:nvSpPr>
          <p:cNvPr id="89" name="object 89"/>
          <p:cNvSpPr/>
          <p:nvPr/>
        </p:nvSpPr>
        <p:spPr>
          <a:xfrm>
            <a:off x="8189834" y="5484619"/>
            <a:ext cx="27940" cy="69850"/>
          </a:xfrm>
          <a:custGeom>
            <a:avLst/>
            <a:gdLst/>
            <a:ahLst/>
            <a:cxnLst/>
            <a:rect l="l" t="t" r="r" b="b"/>
            <a:pathLst>
              <a:path w="27940" h="69850">
                <a:moveTo>
                  <a:pt x="27546" y="14668"/>
                </a:moveTo>
                <a:lnTo>
                  <a:pt x="15163" y="14668"/>
                </a:lnTo>
                <a:lnTo>
                  <a:pt x="15163" y="69659"/>
                </a:lnTo>
                <a:lnTo>
                  <a:pt x="27546" y="69659"/>
                </a:lnTo>
                <a:lnTo>
                  <a:pt x="27546" y="14668"/>
                </a:lnTo>
                <a:close/>
              </a:path>
              <a:path w="27940" h="69850">
                <a:moveTo>
                  <a:pt x="27546" y="0"/>
                </a:moveTo>
                <a:lnTo>
                  <a:pt x="16967" y="0"/>
                </a:lnTo>
                <a:lnTo>
                  <a:pt x="0" y="14770"/>
                </a:lnTo>
                <a:lnTo>
                  <a:pt x="5880" y="23355"/>
                </a:lnTo>
                <a:lnTo>
                  <a:pt x="15163" y="14668"/>
                </a:lnTo>
                <a:lnTo>
                  <a:pt x="27546" y="14668"/>
                </a:lnTo>
                <a:lnTo>
                  <a:pt x="27546" y="0"/>
                </a:lnTo>
                <a:close/>
              </a:path>
            </a:pathLst>
          </a:custGeom>
          <a:solidFill>
            <a:srgbClr val="FFFFFF"/>
          </a:solidFill>
        </p:spPr>
        <p:txBody>
          <a:bodyPr wrap="square" lIns="0" tIns="0" rIns="0" bIns="0" rtlCol="0"/>
          <a:lstStyle/>
          <a:p>
            <a:endParaRPr/>
          </a:p>
        </p:txBody>
      </p:sp>
      <p:sp>
        <p:nvSpPr>
          <p:cNvPr id="90" name="object 90"/>
          <p:cNvSpPr/>
          <p:nvPr/>
        </p:nvSpPr>
        <p:spPr>
          <a:xfrm>
            <a:off x="8240029" y="5484614"/>
            <a:ext cx="40005" cy="71120"/>
          </a:xfrm>
          <a:custGeom>
            <a:avLst/>
            <a:gdLst/>
            <a:ahLst/>
            <a:cxnLst/>
            <a:rect l="l" t="t" r="r" b="b"/>
            <a:pathLst>
              <a:path w="40004" h="71120">
                <a:moveTo>
                  <a:pt x="787" y="57086"/>
                </a:moveTo>
                <a:lnTo>
                  <a:pt x="0" y="67767"/>
                </a:lnTo>
                <a:lnTo>
                  <a:pt x="6388" y="69697"/>
                </a:lnTo>
                <a:lnTo>
                  <a:pt x="11747" y="70662"/>
                </a:lnTo>
                <a:lnTo>
                  <a:pt x="23456" y="70662"/>
                </a:lnTo>
                <a:lnTo>
                  <a:pt x="29248" y="68465"/>
                </a:lnTo>
                <a:lnTo>
                  <a:pt x="36780" y="60579"/>
                </a:lnTo>
                <a:lnTo>
                  <a:pt x="9486" y="60579"/>
                </a:lnTo>
                <a:lnTo>
                  <a:pt x="5168" y="59423"/>
                </a:lnTo>
                <a:lnTo>
                  <a:pt x="787" y="57086"/>
                </a:lnTo>
                <a:close/>
              </a:path>
              <a:path w="40004" h="71120">
                <a:moveTo>
                  <a:pt x="37065" y="33934"/>
                </a:moveTo>
                <a:lnTo>
                  <a:pt x="17005" y="33934"/>
                </a:lnTo>
                <a:lnTo>
                  <a:pt x="20383" y="35064"/>
                </a:lnTo>
                <a:lnTo>
                  <a:pt x="25552" y="39611"/>
                </a:lnTo>
                <a:lnTo>
                  <a:pt x="26847" y="42824"/>
                </a:lnTo>
                <a:lnTo>
                  <a:pt x="26847" y="51092"/>
                </a:lnTo>
                <a:lnTo>
                  <a:pt x="25679" y="54406"/>
                </a:lnTo>
                <a:lnTo>
                  <a:pt x="21043" y="59347"/>
                </a:lnTo>
                <a:lnTo>
                  <a:pt x="17830" y="60579"/>
                </a:lnTo>
                <a:lnTo>
                  <a:pt x="36780" y="60579"/>
                </a:lnTo>
                <a:lnTo>
                  <a:pt x="37630" y="59690"/>
                </a:lnTo>
                <a:lnTo>
                  <a:pt x="39725" y="53759"/>
                </a:lnTo>
                <a:lnTo>
                  <a:pt x="39725" y="40195"/>
                </a:lnTo>
                <a:lnTo>
                  <a:pt x="38061" y="35128"/>
                </a:lnTo>
                <a:lnTo>
                  <a:pt x="37065" y="33934"/>
                </a:lnTo>
                <a:close/>
              </a:path>
              <a:path w="40004" h="71120">
                <a:moveTo>
                  <a:pt x="36525" y="0"/>
                </a:moveTo>
                <a:lnTo>
                  <a:pt x="1295" y="0"/>
                </a:lnTo>
                <a:lnTo>
                  <a:pt x="1295" y="36131"/>
                </a:lnTo>
                <a:lnTo>
                  <a:pt x="5676" y="34658"/>
                </a:lnTo>
                <a:lnTo>
                  <a:pt x="9512" y="33934"/>
                </a:lnTo>
                <a:lnTo>
                  <a:pt x="37065" y="33934"/>
                </a:lnTo>
                <a:lnTo>
                  <a:pt x="34734" y="31140"/>
                </a:lnTo>
                <a:lnTo>
                  <a:pt x="31140" y="26949"/>
                </a:lnTo>
                <a:lnTo>
                  <a:pt x="28412" y="25755"/>
                </a:lnTo>
                <a:lnTo>
                  <a:pt x="12471" y="25755"/>
                </a:lnTo>
                <a:lnTo>
                  <a:pt x="12471" y="9779"/>
                </a:lnTo>
                <a:lnTo>
                  <a:pt x="36525" y="9779"/>
                </a:lnTo>
                <a:lnTo>
                  <a:pt x="36525" y="0"/>
                </a:lnTo>
                <a:close/>
              </a:path>
              <a:path w="40004" h="71120">
                <a:moveTo>
                  <a:pt x="26352" y="24853"/>
                </a:moveTo>
                <a:lnTo>
                  <a:pt x="17170" y="24853"/>
                </a:lnTo>
                <a:lnTo>
                  <a:pt x="14528" y="25146"/>
                </a:lnTo>
                <a:lnTo>
                  <a:pt x="12471" y="25755"/>
                </a:lnTo>
                <a:lnTo>
                  <a:pt x="28412" y="25755"/>
                </a:lnTo>
                <a:lnTo>
                  <a:pt x="26352" y="24853"/>
                </a:lnTo>
                <a:close/>
              </a:path>
            </a:pathLst>
          </a:custGeom>
          <a:solidFill>
            <a:srgbClr val="FFFFFF"/>
          </a:solidFill>
        </p:spPr>
        <p:txBody>
          <a:bodyPr wrap="square" lIns="0" tIns="0" rIns="0" bIns="0" rtlCol="0"/>
          <a:lstStyle/>
          <a:p>
            <a:endParaRPr/>
          </a:p>
        </p:txBody>
      </p:sp>
      <p:sp>
        <p:nvSpPr>
          <p:cNvPr id="91" name="object 91"/>
          <p:cNvSpPr txBox="1"/>
          <p:nvPr/>
        </p:nvSpPr>
        <p:spPr>
          <a:xfrm>
            <a:off x="8375299" y="5978158"/>
            <a:ext cx="1661160" cy="1299210"/>
          </a:xfrm>
          <a:prstGeom prst="rect">
            <a:avLst/>
          </a:prstGeom>
        </p:spPr>
        <p:txBody>
          <a:bodyPr vert="horz" wrap="square" lIns="0" tIns="0" rIns="0" bIns="0" rtlCol="0">
            <a:spAutoFit/>
          </a:bodyPr>
          <a:lstStyle/>
          <a:p>
            <a:pPr marL="12700">
              <a:lnSpc>
                <a:spcPts val="950"/>
              </a:lnSpc>
            </a:pPr>
            <a:r>
              <a:rPr sz="800" b="1" dirty="0">
                <a:solidFill>
                  <a:srgbClr val="FFFFFF"/>
                </a:solidFill>
                <a:latin typeface="Calibri"/>
                <a:cs typeface="Calibri"/>
              </a:rPr>
              <a:t>BRASIL</a:t>
            </a:r>
            <a:endParaRPr sz="800">
              <a:latin typeface="Calibri"/>
              <a:cs typeface="Calibri"/>
            </a:endParaRPr>
          </a:p>
          <a:p>
            <a:pPr marL="12700" marR="949325">
              <a:lnSpc>
                <a:spcPts val="840"/>
              </a:lnSpc>
              <a:spcBef>
                <a:spcPts val="15"/>
              </a:spcBef>
            </a:pPr>
            <a:r>
              <a:rPr sz="700" spc="-20" dirty="0">
                <a:solidFill>
                  <a:srgbClr val="FFFFFF"/>
                </a:solidFill>
                <a:latin typeface="Calibri"/>
                <a:cs typeface="Calibri"/>
              </a:rPr>
              <a:t>Ind.i.a</a:t>
            </a:r>
            <a:r>
              <a:rPr sz="700" spc="-15" dirty="0">
                <a:solidFill>
                  <a:srgbClr val="FFFFFF"/>
                </a:solidFill>
                <a:latin typeface="Calibri"/>
                <a:cs typeface="Calibri"/>
              </a:rPr>
              <a:t>.</a:t>
            </a:r>
            <a:r>
              <a:rPr sz="700" dirty="0">
                <a:solidFill>
                  <a:srgbClr val="FFFFFF"/>
                </a:solidFill>
                <a:latin typeface="Calibri"/>
                <a:cs typeface="Calibri"/>
              </a:rPr>
              <a:t> </a:t>
            </a:r>
            <a:r>
              <a:rPr sz="700" spc="-20" dirty="0">
                <a:solidFill>
                  <a:srgbClr val="FFFFFF"/>
                </a:solidFill>
                <a:latin typeface="Calibri"/>
                <a:cs typeface="Calibri"/>
              </a:rPr>
              <a:t>Brasil</a:t>
            </a:r>
            <a:r>
              <a:rPr sz="700" spc="25" dirty="0">
                <a:solidFill>
                  <a:srgbClr val="FFFFFF"/>
                </a:solidFill>
                <a:latin typeface="Calibri"/>
                <a:cs typeface="Calibri"/>
              </a:rPr>
              <a:t> </a:t>
            </a:r>
            <a:r>
              <a:rPr sz="700" spc="-70" dirty="0">
                <a:solidFill>
                  <a:srgbClr val="FFFFFF"/>
                </a:solidFill>
                <a:latin typeface="Calibri"/>
                <a:cs typeface="Calibri"/>
              </a:rPr>
              <a:t>L</a:t>
            </a:r>
            <a:r>
              <a:rPr sz="700" spc="-30" dirty="0">
                <a:solidFill>
                  <a:srgbClr val="FFFFFF"/>
                </a:solidFill>
                <a:latin typeface="Calibri"/>
                <a:cs typeface="Calibri"/>
              </a:rPr>
              <a:t>T</a:t>
            </a:r>
            <a:r>
              <a:rPr sz="700" spc="-50" dirty="0">
                <a:solidFill>
                  <a:srgbClr val="FFFFFF"/>
                </a:solidFill>
                <a:latin typeface="Calibri"/>
                <a:cs typeface="Calibri"/>
              </a:rPr>
              <a:t>D</a:t>
            </a:r>
            <a:r>
              <a:rPr sz="700" spc="-5" dirty="0">
                <a:solidFill>
                  <a:srgbClr val="FFFFFF"/>
                </a:solidFill>
                <a:latin typeface="Calibri"/>
                <a:cs typeface="Calibri"/>
              </a:rPr>
              <a:t>A </a:t>
            </a:r>
            <a:r>
              <a:rPr sz="700" spc="-25" dirty="0">
                <a:solidFill>
                  <a:srgbClr val="FFFFFF"/>
                </a:solidFill>
                <a:latin typeface="Calibri"/>
                <a:cs typeface="Calibri"/>
              </a:rPr>
              <a:t>Rua</a:t>
            </a:r>
            <a:r>
              <a:rPr sz="700" spc="25" dirty="0">
                <a:solidFill>
                  <a:srgbClr val="FFFFFF"/>
                </a:solidFill>
                <a:latin typeface="Calibri"/>
                <a:cs typeface="Calibri"/>
              </a:rPr>
              <a:t> </a:t>
            </a:r>
            <a:r>
              <a:rPr sz="700" spc="-70" dirty="0">
                <a:solidFill>
                  <a:srgbClr val="FFFFFF"/>
                </a:solidFill>
                <a:latin typeface="Calibri"/>
                <a:cs typeface="Calibri"/>
              </a:rPr>
              <a:t>P</a:t>
            </a:r>
            <a:r>
              <a:rPr sz="700" spc="-35" dirty="0">
                <a:solidFill>
                  <a:srgbClr val="FFFFFF"/>
                </a:solidFill>
                <a:latin typeface="Calibri"/>
                <a:cs typeface="Calibri"/>
              </a:rPr>
              <a:t>adre</a:t>
            </a:r>
            <a:r>
              <a:rPr sz="700" spc="25" dirty="0">
                <a:solidFill>
                  <a:srgbClr val="FFFFFF"/>
                </a:solidFill>
                <a:latin typeface="Calibri"/>
                <a:cs typeface="Calibri"/>
              </a:rPr>
              <a:t> </a:t>
            </a:r>
            <a:r>
              <a:rPr sz="700" spc="-60" dirty="0">
                <a:solidFill>
                  <a:srgbClr val="FFFFFF"/>
                </a:solidFill>
                <a:latin typeface="Calibri"/>
                <a:cs typeface="Calibri"/>
              </a:rPr>
              <a:t>F</a:t>
            </a:r>
            <a:r>
              <a:rPr sz="700" spc="-20" dirty="0">
                <a:solidFill>
                  <a:srgbClr val="FFFFFF"/>
                </a:solidFill>
                <a:latin typeface="Calibri"/>
                <a:cs typeface="Calibri"/>
              </a:rPr>
              <a:t>eijó,</a:t>
            </a:r>
            <a:r>
              <a:rPr sz="700" dirty="0">
                <a:solidFill>
                  <a:srgbClr val="FFFFFF"/>
                </a:solidFill>
                <a:latin typeface="Calibri"/>
                <a:cs typeface="Calibri"/>
              </a:rPr>
              <a:t> </a:t>
            </a:r>
            <a:r>
              <a:rPr sz="700" spc="-25" dirty="0">
                <a:solidFill>
                  <a:srgbClr val="FFFFFF"/>
                </a:solidFill>
                <a:latin typeface="Calibri"/>
                <a:cs typeface="Calibri"/>
              </a:rPr>
              <a:t>480</a:t>
            </a:r>
            <a:endParaRPr sz="700">
              <a:latin typeface="Calibri"/>
              <a:cs typeface="Calibri"/>
            </a:endParaRPr>
          </a:p>
          <a:p>
            <a:pPr marL="12700" marR="748665">
              <a:lnSpc>
                <a:spcPts val="840"/>
              </a:lnSpc>
            </a:pPr>
            <a:r>
              <a:rPr sz="700" spc="-25" dirty="0">
                <a:solidFill>
                  <a:srgbClr val="FFFFFF"/>
                </a:solidFill>
                <a:latin typeface="Calibri"/>
                <a:cs typeface="Calibri"/>
              </a:rPr>
              <a:t>95190-000</a:t>
            </a:r>
            <a:r>
              <a:rPr sz="700" spc="25" dirty="0">
                <a:solidFill>
                  <a:srgbClr val="FFFFFF"/>
                </a:solidFill>
                <a:latin typeface="Calibri"/>
                <a:cs typeface="Calibri"/>
              </a:rPr>
              <a:t> </a:t>
            </a:r>
            <a:r>
              <a:rPr sz="700" spc="-10" dirty="0">
                <a:solidFill>
                  <a:srgbClr val="FFFFFF"/>
                </a:solidFill>
                <a:latin typeface="Calibri"/>
                <a:cs typeface="Calibri"/>
              </a:rPr>
              <a:t>-</a:t>
            </a:r>
            <a:r>
              <a:rPr sz="700" spc="25" dirty="0">
                <a:solidFill>
                  <a:srgbClr val="FFFFFF"/>
                </a:solidFill>
                <a:latin typeface="Calibri"/>
                <a:cs typeface="Calibri"/>
              </a:rPr>
              <a:t> </a:t>
            </a:r>
            <a:r>
              <a:rPr sz="700" spc="-25" dirty="0">
                <a:solidFill>
                  <a:srgbClr val="FFFFFF"/>
                </a:solidFill>
                <a:latin typeface="Calibri"/>
                <a:cs typeface="Calibri"/>
              </a:rPr>
              <a:t>São</a:t>
            </a:r>
            <a:r>
              <a:rPr sz="700" spc="25" dirty="0">
                <a:solidFill>
                  <a:srgbClr val="FFFFFF"/>
                </a:solidFill>
                <a:latin typeface="Calibri"/>
                <a:cs typeface="Calibri"/>
              </a:rPr>
              <a:t> </a:t>
            </a:r>
            <a:r>
              <a:rPr sz="700" spc="-35" dirty="0">
                <a:solidFill>
                  <a:srgbClr val="FFFFFF"/>
                </a:solidFill>
                <a:latin typeface="Calibri"/>
                <a:cs typeface="Calibri"/>
              </a:rPr>
              <a:t>Marcos</a:t>
            </a:r>
            <a:r>
              <a:rPr sz="700" spc="-15" dirty="0">
                <a:solidFill>
                  <a:srgbClr val="FFFFFF"/>
                </a:solidFill>
                <a:latin typeface="Calibri"/>
                <a:cs typeface="Calibri"/>
              </a:rPr>
              <a:t> </a:t>
            </a:r>
            <a:r>
              <a:rPr sz="700" spc="-20" dirty="0">
                <a:solidFill>
                  <a:srgbClr val="FFFFFF"/>
                </a:solidFill>
                <a:latin typeface="Calibri"/>
                <a:cs typeface="Calibri"/>
              </a:rPr>
              <a:t>Rio</a:t>
            </a:r>
            <a:r>
              <a:rPr sz="700" spc="25" dirty="0">
                <a:solidFill>
                  <a:srgbClr val="FFFFFF"/>
                </a:solidFill>
                <a:latin typeface="Calibri"/>
                <a:cs typeface="Calibri"/>
              </a:rPr>
              <a:t> </a:t>
            </a:r>
            <a:r>
              <a:rPr sz="700" spc="-30" dirty="0">
                <a:solidFill>
                  <a:srgbClr val="FFFFFF"/>
                </a:solidFill>
                <a:latin typeface="Calibri"/>
                <a:cs typeface="Calibri"/>
              </a:rPr>
              <a:t>Grande</a:t>
            </a:r>
            <a:r>
              <a:rPr sz="700" spc="25" dirty="0">
                <a:solidFill>
                  <a:srgbClr val="FFFFFF"/>
                </a:solidFill>
                <a:latin typeface="Calibri"/>
                <a:cs typeface="Calibri"/>
              </a:rPr>
              <a:t> </a:t>
            </a:r>
            <a:r>
              <a:rPr sz="700" spc="-35" dirty="0">
                <a:solidFill>
                  <a:srgbClr val="FFFFFF"/>
                </a:solidFill>
                <a:latin typeface="Calibri"/>
                <a:cs typeface="Calibri"/>
              </a:rPr>
              <a:t>do</a:t>
            </a:r>
            <a:r>
              <a:rPr sz="700" spc="25" dirty="0">
                <a:solidFill>
                  <a:srgbClr val="FFFFFF"/>
                </a:solidFill>
                <a:latin typeface="Calibri"/>
                <a:cs typeface="Calibri"/>
              </a:rPr>
              <a:t> </a:t>
            </a:r>
            <a:r>
              <a:rPr sz="700" spc="-20" dirty="0">
                <a:solidFill>
                  <a:srgbClr val="FFFFFF"/>
                </a:solidFill>
                <a:latin typeface="Calibri"/>
                <a:cs typeface="Calibri"/>
              </a:rPr>
              <a:t>Sul</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Brasil</a:t>
            </a:r>
            <a:endParaRPr sz="700">
              <a:latin typeface="Calibri"/>
              <a:cs typeface="Calibri"/>
            </a:endParaRPr>
          </a:p>
          <a:p>
            <a:pPr marL="12700">
              <a:lnSpc>
                <a:spcPts val="810"/>
              </a:lnSpc>
            </a:pPr>
            <a:r>
              <a:rPr sz="700" spc="-25" dirty="0">
                <a:solidFill>
                  <a:srgbClr val="FFFFFF"/>
                </a:solidFill>
                <a:latin typeface="Calibri"/>
                <a:cs typeface="Calibri"/>
              </a:rPr>
              <a:t>tel. </a:t>
            </a:r>
            <a:r>
              <a:rPr sz="700" spc="5" dirty="0">
                <a:solidFill>
                  <a:srgbClr val="FFFFFF"/>
                </a:solidFill>
                <a:latin typeface="Calibri"/>
                <a:cs typeface="Calibri"/>
              </a:rPr>
              <a:t>+5</a:t>
            </a:r>
            <a:r>
              <a:rPr sz="700" spc="10" dirty="0">
                <a:solidFill>
                  <a:srgbClr val="FFFFFF"/>
                </a:solidFill>
                <a:latin typeface="Calibri"/>
                <a:cs typeface="Calibri"/>
              </a:rPr>
              <a:t>5</a:t>
            </a:r>
            <a:r>
              <a:rPr sz="700" spc="25" dirty="0">
                <a:solidFill>
                  <a:srgbClr val="FFFFFF"/>
                </a:solidFill>
                <a:latin typeface="Calibri"/>
                <a:cs typeface="Calibri"/>
              </a:rPr>
              <a:t> </a:t>
            </a:r>
            <a:r>
              <a:rPr sz="700" spc="-25" dirty="0">
                <a:solidFill>
                  <a:srgbClr val="FFFFFF"/>
                </a:solidFill>
                <a:latin typeface="Calibri"/>
                <a:cs typeface="Calibri"/>
              </a:rPr>
              <a:t>54</a:t>
            </a:r>
            <a:r>
              <a:rPr sz="700" spc="25" dirty="0">
                <a:solidFill>
                  <a:srgbClr val="FFFFFF"/>
                </a:solidFill>
                <a:latin typeface="Calibri"/>
                <a:cs typeface="Calibri"/>
              </a:rPr>
              <a:t> </a:t>
            </a:r>
            <a:r>
              <a:rPr sz="700" spc="-25" dirty="0">
                <a:solidFill>
                  <a:srgbClr val="FFFFFF"/>
                </a:solidFill>
                <a:latin typeface="Calibri"/>
                <a:cs typeface="Calibri"/>
              </a:rPr>
              <a:t>3291</a:t>
            </a:r>
            <a:r>
              <a:rPr sz="700" spc="25" dirty="0">
                <a:solidFill>
                  <a:srgbClr val="FFFFFF"/>
                </a:solidFill>
                <a:latin typeface="Calibri"/>
                <a:cs typeface="Calibri"/>
              </a:rPr>
              <a:t> </a:t>
            </a:r>
            <a:r>
              <a:rPr sz="700" spc="-25" dirty="0">
                <a:solidFill>
                  <a:srgbClr val="FFFFFF"/>
                </a:solidFill>
                <a:latin typeface="Calibri"/>
                <a:cs typeface="Calibri"/>
              </a:rPr>
              <a:t>1416</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fax:</a:t>
            </a:r>
            <a:r>
              <a:rPr sz="700" dirty="0">
                <a:solidFill>
                  <a:srgbClr val="FFFFFF"/>
                </a:solidFill>
                <a:latin typeface="Calibri"/>
                <a:cs typeface="Calibri"/>
              </a:rPr>
              <a:t> </a:t>
            </a:r>
            <a:r>
              <a:rPr sz="700" spc="5" dirty="0">
                <a:solidFill>
                  <a:srgbClr val="FFFFFF"/>
                </a:solidFill>
                <a:latin typeface="Calibri"/>
                <a:cs typeface="Calibri"/>
              </a:rPr>
              <a:t>+5</a:t>
            </a:r>
            <a:r>
              <a:rPr sz="700" spc="10" dirty="0">
                <a:solidFill>
                  <a:srgbClr val="FFFFFF"/>
                </a:solidFill>
                <a:latin typeface="Calibri"/>
                <a:cs typeface="Calibri"/>
              </a:rPr>
              <a:t>5</a:t>
            </a:r>
            <a:r>
              <a:rPr sz="700" spc="25" dirty="0">
                <a:solidFill>
                  <a:srgbClr val="FFFFFF"/>
                </a:solidFill>
                <a:latin typeface="Calibri"/>
                <a:cs typeface="Calibri"/>
              </a:rPr>
              <a:t> </a:t>
            </a:r>
            <a:r>
              <a:rPr sz="700" spc="-25" dirty="0">
                <a:solidFill>
                  <a:srgbClr val="FFFFFF"/>
                </a:solidFill>
                <a:latin typeface="Calibri"/>
                <a:cs typeface="Calibri"/>
              </a:rPr>
              <a:t>54</a:t>
            </a:r>
            <a:r>
              <a:rPr sz="700" spc="25" dirty="0">
                <a:solidFill>
                  <a:srgbClr val="FFFFFF"/>
                </a:solidFill>
                <a:latin typeface="Calibri"/>
                <a:cs typeface="Calibri"/>
              </a:rPr>
              <a:t> </a:t>
            </a:r>
            <a:r>
              <a:rPr sz="700" spc="-25" dirty="0">
                <a:solidFill>
                  <a:srgbClr val="FFFFFF"/>
                </a:solidFill>
                <a:latin typeface="Calibri"/>
                <a:cs typeface="Calibri"/>
              </a:rPr>
              <a:t>3291</a:t>
            </a:r>
            <a:r>
              <a:rPr sz="700" spc="25" dirty="0">
                <a:solidFill>
                  <a:srgbClr val="FFFFFF"/>
                </a:solidFill>
                <a:latin typeface="Calibri"/>
                <a:cs typeface="Calibri"/>
              </a:rPr>
              <a:t> </a:t>
            </a:r>
            <a:r>
              <a:rPr sz="700" spc="-25" dirty="0">
                <a:solidFill>
                  <a:srgbClr val="FFFFFF"/>
                </a:solidFill>
                <a:latin typeface="Calibri"/>
                <a:cs typeface="Calibri"/>
              </a:rPr>
              <a:t>1416</a:t>
            </a:r>
            <a:endParaRPr sz="700">
              <a:latin typeface="Calibri"/>
              <a:cs typeface="Calibri"/>
            </a:endParaRPr>
          </a:p>
          <a:p>
            <a:pPr marL="12700">
              <a:lnSpc>
                <a:spcPct val="100000"/>
              </a:lnSpc>
            </a:pPr>
            <a:r>
              <a:rPr sz="700" spc="-30" dirty="0">
                <a:solidFill>
                  <a:srgbClr val="FFFFFF"/>
                </a:solidFill>
                <a:latin typeface="Calibri"/>
                <a:cs typeface="Calibri"/>
              </a:rPr>
              <a:t>Branch</a:t>
            </a:r>
            <a:endParaRPr sz="700">
              <a:latin typeface="Calibri"/>
              <a:cs typeface="Calibri"/>
            </a:endParaRPr>
          </a:p>
          <a:p>
            <a:pPr marL="12700" marR="273685">
              <a:lnSpc>
                <a:spcPct val="100000"/>
              </a:lnSpc>
            </a:pPr>
            <a:r>
              <a:rPr sz="700" spc="-20" dirty="0">
                <a:solidFill>
                  <a:srgbClr val="FFFFFF"/>
                </a:solidFill>
                <a:latin typeface="Calibri"/>
                <a:cs typeface="Calibri"/>
              </a:rPr>
              <a:t>A</a:t>
            </a:r>
            <a:r>
              <a:rPr sz="700" spc="-70" dirty="0">
                <a:solidFill>
                  <a:srgbClr val="FFFFFF"/>
                </a:solidFill>
                <a:latin typeface="Calibri"/>
                <a:cs typeface="Calibri"/>
              </a:rPr>
              <a:t>v</a:t>
            </a:r>
            <a:r>
              <a:rPr sz="700" spc="-10" dirty="0">
                <a:solidFill>
                  <a:srgbClr val="FFFFFF"/>
                </a:solidFill>
                <a:latin typeface="Calibri"/>
                <a:cs typeface="Calibri"/>
              </a:rPr>
              <a:t>.</a:t>
            </a:r>
            <a:r>
              <a:rPr sz="700" spc="-40" dirty="0">
                <a:solidFill>
                  <a:srgbClr val="FFFFFF"/>
                </a:solidFill>
                <a:latin typeface="Calibri"/>
                <a:cs typeface="Calibri"/>
              </a:rPr>
              <a:t> </a:t>
            </a:r>
            <a:r>
              <a:rPr sz="700" spc="-25" dirty="0">
                <a:solidFill>
                  <a:srgbClr val="FFFFFF"/>
                </a:solidFill>
                <a:latin typeface="Calibri"/>
                <a:cs typeface="Calibri"/>
              </a:rPr>
              <a:t>Almirante</a:t>
            </a:r>
            <a:r>
              <a:rPr sz="700" spc="20" dirty="0">
                <a:solidFill>
                  <a:srgbClr val="FFFFFF"/>
                </a:solidFill>
                <a:latin typeface="Calibri"/>
                <a:cs typeface="Calibri"/>
              </a:rPr>
              <a:t> </a:t>
            </a:r>
            <a:r>
              <a:rPr sz="700" spc="-30" dirty="0">
                <a:solidFill>
                  <a:srgbClr val="FFFFFF"/>
                </a:solidFill>
                <a:latin typeface="Calibri"/>
                <a:cs typeface="Calibri"/>
              </a:rPr>
              <a:t>Cochran</a:t>
            </a:r>
            <a:r>
              <a:rPr sz="700" spc="-60" dirty="0">
                <a:solidFill>
                  <a:srgbClr val="FFFFFF"/>
                </a:solidFill>
                <a:latin typeface="Calibri"/>
                <a:cs typeface="Calibri"/>
              </a:rPr>
              <a:t>e</a:t>
            </a:r>
            <a:r>
              <a:rPr sz="700" spc="-10" dirty="0">
                <a:solidFill>
                  <a:srgbClr val="FFFFFF"/>
                </a:solidFill>
                <a:latin typeface="Calibri"/>
                <a:cs typeface="Calibri"/>
              </a:rPr>
              <a:t>,</a:t>
            </a:r>
            <a:r>
              <a:rPr sz="700" dirty="0">
                <a:solidFill>
                  <a:srgbClr val="FFFFFF"/>
                </a:solidFill>
                <a:latin typeface="Calibri"/>
                <a:cs typeface="Calibri"/>
              </a:rPr>
              <a:t> </a:t>
            </a:r>
            <a:r>
              <a:rPr sz="700" spc="-25" dirty="0">
                <a:solidFill>
                  <a:srgbClr val="FFFFFF"/>
                </a:solidFill>
                <a:latin typeface="Calibri"/>
                <a:cs typeface="Calibri"/>
              </a:rPr>
              <a:t>194</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15" dirty="0">
                <a:solidFill>
                  <a:srgbClr val="FFFFFF"/>
                </a:solidFill>
                <a:latin typeface="Calibri"/>
                <a:cs typeface="Calibri"/>
              </a:rPr>
              <a:t>Sala</a:t>
            </a:r>
            <a:r>
              <a:rPr sz="700" spc="25" dirty="0">
                <a:solidFill>
                  <a:srgbClr val="FFFFFF"/>
                </a:solidFill>
                <a:latin typeface="Calibri"/>
                <a:cs typeface="Calibri"/>
              </a:rPr>
              <a:t> </a:t>
            </a:r>
            <a:r>
              <a:rPr sz="700" spc="-25" dirty="0">
                <a:solidFill>
                  <a:srgbClr val="FFFFFF"/>
                </a:solidFill>
                <a:latin typeface="Calibri"/>
                <a:cs typeface="Calibri"/>
              </a:rPr>
              <a:t>32</a:t>
            </a:r>
            <a:r>
              <a:rPr sz="700" spc="-20" dirty="0">
                <a:solidFill>
                  <a:srgbClr val="FFFFFF"/>
                </a:solidFill>
                <a:latin typeface="Calibri"/>
                <a:cs typeface="Calibri"/>
              </a:rPr>
              <a:t> 11040-200</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5" dirty="0">
                <a:solidFill>
                  <a:srgbClr val="FFFFFF"/>
                </a:solidFill>
                <a:latin typeface="Calibri"/>
                <a:cs typeface="Calibri"/>
              </a:rPr>
              <a:t>Santos</a:t>
            </a:r>
            <a:r>
              <a:rPr sz="700" spc="25" dirty="0">
                <a:solidFill>
                  <a:srgbClr val="FFFFFF"/>
                </a:solidFill>
                <a:latin typeface="Calibri"/>
                <a:cs typeface="Calibri"/>
              </a:rPr>
              <a:t> </a:t>
            </a:r>
            <a:r>
              <a:rPr sz="700" spc="-10" dirty="0">
                <a:solidFill>
                  <a:srgbClr val="FFFFFF"/>
                </a:solidFill>
                <a:latin typeface="Calibri"/>
                <a:cs typeface="Calibri"/>
              </a:rPr>
              <a:t>-</a:t>
            </a:r>
            <a:r>
              <a:rPr sz="700" spc="25" dirty="0">
                <a:solidFill>
                  <a:srgbClr val="FFFFFF"/>
                </a:solidFill>
                <a:latin typeface="Calibri"/>
                <a:cs typeface="Calibri"/>
              </a:rPr>
              <a:t> </a:t>
            </a:r>
            <a:r>
              <a:rPr sz="700" spc="-25" dirty="0">
                <a:solidFill>
                  <a:srgbClr val="FFFFFF"/>
                </a:solidFill>
                <a:latin typeface="Calibri"/>
                <a:cs typeface="Calibri"/>
              </a:rPr>
              <a:t>Sao</a:t>
            </a:r>
            <a:r>
              <a:rPr sz="700" spc="25" dirty="0">
                <a:solidFill>
                  <a:srgbClr val="FFFFFF"/>
                </a:solidFill>
                <a:latin typeface="Calibri"/>
                <a:cs typeface="Calibri"/>
              </a:rPr>
              <a:t> </a:t>
            </a:r>
            <a:r>
              <a:rPr sz="700" spc="-70" dirty="0">
                <a:solidFill>
                  <a:srgbClr val="FFFFFF"/>
                </a:solidFill>
                <a:latin typeface="Calibri"/>
                <a:cs typeface="Calibri"/>
              </a:rPr>
              <a:t>P</a:t>
            </a:r>
            <a:r>
              <a:rPr sz="700" spc="-25" dirty="0">
                <a:solidFill>
                  <a:srgbClr val="FFFFFF"/>
                </a:solidFill>
                <a:latin typeface="Calibri"/>
                <a:cs typeface="Calibri"/>
              </a:rPr>
              <a:t>aulo</a:t>
            </a:r>
            <a:r>
              <a:rPr sz="700" spc="25" dirty="0">
                <a:solidFill>
                  <a:srgbClr val="FFFFFF"/>
                </a:solidFill>
                <a:latin typeface="Calibri"/>
                <a:cs typeface="Calibri"/>
              </a:rPr>
              <a:t> </a:t>
            </a:r>
            <a:r>
              <a:rPr sz="700" dirty="0">
                <a:solidFill>
                  <a:srgbClr val="FFFFFF"/>
                </a:solidFill>
                <a:latin typeface="Calibri"/>
                <a:cs typeface="Calibri"/>
              </a:rPr>
              <a:t>•</a:t>
            </a:r>
            <a:r>
              <a:rPr sz="700" spc="25" dirty="0">
                <a:solidFill>
                  <a:srgbClr val="FFFFFF"/>
                </a:solidFill>
                <a:latin typeface="Calibri"/>
                <a:cs typeface="Calibri"/>
              </a:rPr>
              <a:t> </a:t>
            </a:r>
            <a:r>
              <a:rPr sz="700" spc="-20" dirty="0">
                <a:solidFill>
                  <a:srgbClr val="FFFFFF"/>
                </a:solidFill>
                <a:latin typeface="Calibri"/>
                <a:cs typeface="Calibri"/>
              </a:rPr>
              <a:t>Brasil</a:t>
            </a:r>
            <a:r>
              <a:rPr sz="700" spc="-10" dirty="0">
                <a:solidFill>
                  <a:srgbClr val="FFFFFF"/>
                </a:solidFill>
                <a:latin typeface="Calibri"/>
                <a:cs typeface="Calibri"/>
              </a:rPr>
              <a:t> </a:t>
            </a:r>
            <a:r>
              <a:rPr sz="700" spc="-25" dirty="0">
                <a:solidFill>
                  <a:srgbClr val="FFFFFF"/>
                </a:solidFill>
                <a:latin typeface="Calibri"/>
                <a:cs typeface="Calibri"/>
              </a:rPr>
              <a:t>tel.</a:t>
            </a:r>
            <a:r>
              <a:rPr sz="700" dirty="0">
                <a:solidFill>
                  <a:srgbClr val="FFFFFF"/>
                </a:solidFill>
                <a:latin typeface="Calibri"/>
                <a:cs typeface="Calibri"/>
              </a:rPr>
              <a:t> </a:t>
            </a:r>
            <a:r>
              <a:rPr sz="700" spc="5" dirty="0">
                <a:solidFill>
                  <a:srgbClr val="FFFFFF"/>
                </a:solidFill>
                <a:latin typeface="Calibri"/>
                <a:cs typeface="Calibri"/>
              </a:rPr>
              <a:t>+5</a:t>
            </a:r>
            <a:r>
              <a:rPr sz="700" spc="10" dirty="0">
                <a:solidFill>
                  <a:srgbClr val="FFFFFF"/>
                </a:solidFill>
                <a:latin typeface="Calibri"/>
                <a:cs typeface="Calibri"/>
              </a:rPr>
              <a:t>5</a:t>
            </a:r>
            <a:r>
              <a:rPr sz="700" spc="25" dirty="0">
                <a:solidFill>
                  <a:srgbClr val="FFFFFF"/>
                </a:solidFill>
                <a:latin typeface="Calibri"/>
                <a:cs typeface="Calibri"/>
              </a:rPr>
              <a:t> </a:t>
            </a:r>
            <a:r>
              <a:rPr sz="700" spc="-25" dirty="0">
                <a:solidFill>
                  <a:srgbClr val="FFFFFF"/>
                </a:solidFill>
                <a:latin typeface="Calibri"/>
                <a:cs typeface="Calibri"/>
              </a:rPr>
              <a:t>13</a:t>
            </a:r>
            <a:r>
              <a:rPr sz="700" spc="25" dirty="0">
                <a:solidFill>
                  <a:srgbClr val="FFFFFF"/>
                </a:solidFill>
                <a:latin typeface="Calibri"/>
                <a:cs typeface="Calibri"/>
              </a:rPr>
              <a:t> </a:t>
            </a:r>
            <a:r>
              <a:rPr sz="700" spc="-25" dirty="0">
                <a:solidFill>
                  <a:srgbClr val="FFFFFF"/>
                </a:solidFill>
                <a:latin typeface="Calibri"/>
                <a:cs typeface="Calibri"/>
              </a:rPr>
              <a:t>21389091</a:t>
            </a:r>
            <a:endParaRPr sz="700">
              <a:latin typeface="Calibri"/>
              <a:cs typeface="Calibri"/>
            </a:endParaRPr>
          </a:p>
          <a:p>
            <a:pPr marL="12700" marR="601980">
              <a:lnSpc>
                <a:spcPct val="100000"/>
              </a:lnSpc>
            </a:pPr>
            <a:r>
              <a:rPr sz="700" spc="-30" dirty="0">
                <a:solidFill>
                  <a:srgbClr val="FFFFFF"/>
                </a:solidFill>
                <a:latin typeface="Calibri"/>
                <a:cs typeface="Calibri"/>
                <a:hlinkClick r:id="rId39"/>
              </a:rPr>
              <a:t>vendas@arteferrobrasil.com.br</a:t>
            </a:r>
            <a:r>
              <a:rPr sz="700" spc="-15" dirty="0">
                <a:solidFill>
                  <a:srgbClr val="FFFFFF"/>
                </a:solidFill>
                <a:latin typeface="Calibri"/>
                <a:cs typeface="Calibri"/>
              </a:rPr>
              <a:t> </a:t>
            </a:r>
            <a:r>
              <a:rPr sz="700" spc="-25" dirty="0">
                <a:solidFill>
                  <a:srgbClr val="FFFFFF"/>
                </a:solidFill>
                <a:latin typeface="Calibri"/>
                <a:cs typeface="Calibri"/>
                <a:hlinkClick r:id="rId40"/>
              </a:rPr>
              <a:t>ww</a:t>
            </a:r>
            <a:r>
              <a:rPr sz="700" spc="-80" dirty="0">
                <a:solidFill>
                  <a:srgbClr val="FFFFFF"/>
                </a:solidFill>
                <a:latin typeface="Calibri"/>
                <a:cs typeface="Calibri"/>
                <a:hlinkClick r:id="rId40"/>
              </a:rPr>
              <a:t>w</a:t>
            </a:r>
            <a:r>
              <a:rPr sz="700" spc="-30" dirty="0">
                <a:solidFill>
                  <a:srgbClr val="FFFFFF"/>
                </a:solidFill>
                <a:latin typeface="Calibri"/>
                <a:cs typeface="Calibri"/>
                <a:hlinkClick r:id="rId40"/>
              </a:rPr>
              <a:t>.arteferrobrasil.com.br</a:t>
            </a:r>
            <a:endParaRPr sz="700">
              <a:latin typeface="Calibri"/>
              <a:cs typeface="Calibri"/>
            </a:endParaRPr>
          </a:p>
        </p:txBody>
      </p:sp>
      <p:sp>
        <p:nvSpPr>
          <p:cNvPr id="92" name="object 92"/>
          <p:cNvSpPr/>
          <p:nvPr/>
        </p:nvSpPr>
        <p:spPr>
          <a:xfrm>
            <a:off x="8189836" y="6050293"/>
            <a:ext cx="27940" cy="69850"/>
          </a:xfrm>
          <a:custGeom>
            <a:avLst/>
            <a:gdLst/>
            <a:ahLst/>
            <a:cxnLst/>
            <a:rect l="l" t="t" r="r" b="b"/>
            <a:pathLst>
              <a:path w="27940" h="69850">
                <a:moveTo>
                  <a:pt x="27546" y="14668"/>
                </a:moveTo>
                <a:lnTo>
                  <a:pt x="15163" y="14668"/>
                </a:lnTo>
                <a:lnTo>
                  <a:pt x="15163" y="69659"/>
                </a:lnTo>
                <a:lnTo>
                  <a:pt x="27546" y="69659"/>
                </a:lnTo>
                <a:lnTo>
                  <a:pt x="27546" y="14668"/>
                </a:lnTo>
                <a:close/>
              </a:path>
              <a:path w="27940" h="69850">
                <a:moveTo>
                  <a:pt x="27546" y="0"/>
                </a:moveTo>
                <a:lnTo>
                  <a:pt x="16967" y="0"/>
                </a:lnTo>
                <a:lnTo>
                  <a:pt x="0" y="14770"/>
                </a:lnTo>
                <a:lnTo>
                  <a:pt x="5880" y="23355"/>
                </a:lnTo>
                <a:lnTo>
                  <a:pt x="15163" y="14668"/>
                </a:lnTo>
                <a:lnTo>
                  <a:pt x="27546" y="14668"/>
                </a:lnTo>
                <a:lnTo>
                  <a:pt x="27546" y="0"/>
                </a:lnTo>
                <a:close/>
              </a:path>
            </a:pathLst>
          </a:custGeom>
          <a:solidFill>
            <a:srgbClr val="FFFFFF"/>
          </a:solidFill>
        </p:spPr>
        <p:txBody>
          <a:bodyPr wrap="square" lIns="0" tIns="0" rIns="0" bIns="0" rtlCol="0"/>
          <a:lstStyle/>
          <a:p>
            <a:endParaRPr/>
          </a:p>
        </p:txBody>
      </p:sp>
      <p:sp>
        <p:nvSpPr>
          <p:cNvPr id="93" name="object 93"/>
          <p:cNvSpPr/>
          <p:nvPr/>
        </p:nvSpPr>
        <p:spPr>
          <a:xfrm>
            <a:off x="8237864" y="6049290"/>
            <a:ext cx="43180" cy="71755"/>
          </a:xfrm>
          <a:custGeom>
            <a:avLst/>
            <a:gdLst/>
            <a:ahLst/>
            <a:cxnLst/>
            <a:rect l="l" t="t" r="r" b="b"/>
            <a:pathLst>
              <a:path w="43179" h="71754">
                <a:moveTo>
                  <a:pt x="31346" y="0"/>
                </a:moveTo>
                <a:lnTo>
                  <a:pt x="15883" y="2154"/>
                </a:lnTo>
                <a:lnTo>
                  <a:pt x="7043" y="9633"/>
                </a:lnTo>
                <a:lnTo>
                  <a:pt x="1748" y="22708"/>
                </a:lnTo>
                <a:lnTo>
                  <a:pt x="0" y="41631"/>
                </a:lnTo>
                <a:lnTo>
                  <a:pt x="2894" y="58317"/>
                </a:lnTo>
                <a:lnTo>
                  <a:pt x="10439" y="68328"/>
                </a:lnTo>
                <a:lnTo>
                  <a:pt x="22634" y="71666"/>
                </a:lnTo>
                <a:lnTo>
                  <a:pt x="29340" y="71666"/>
                </a:lnTo>
                <a:lnTo>
                  <a:pt x="34509" y="69494"/>
                </a:lnTo>
                <a:lnTo>
                  <a:pt x="40511" y="62280"/>
                </a:lnTo>
                <a:lnTo>
                  <a:pt x="15814" y="62280"/>
                </a:lnTo>
                <a:lnTo>
                  <a:pt x="12842" y="57886"/>
                </a:lnTo>
                <a:lnTo>
                  <a:pt x="12842" y="45580"/>
                </a:lnTo>
                <a:lnTo>
                  <a:pt x="13439" y="42684"/>
                </a:lnTo>
                <a:lnTo>
                  <a:pt x="14654" y="40385"/>
                </a:lnTo>
                <a:lnTo>
                  <a:pt x="16221" y="37490"/>
                </a:lnTo>
                <a:lnTo>
                  <a:pt x="18596" y="36029"/>
                </a:lnTo>
                <a:lnTo>
                  <a:pt x="40618" y="36029"/>
                </a:lnTo>
                <a:lnTo>
                  <a:pt x="38598" y="33235"/>
                </a:lnTo>
                <a:lnTo>
                  <a:pt x="11750" y="33235"/>
                </a:lnTo>
                <a:lnTo>
                  <a:pt x="11922" y="28498"/>
                </a:lnTo>
                <a:lnTo>
                  <a:pt x="17008" y="14468"/>
                </a:lnTo>
                <a:lnTo>
                  <a:pt x="27714" y="9791"/>
                </a:lnTo>
                <a:lnTo>
                  <a:pt x="39396" y="9791"/>
                </a:lnTo>
                <a:lnTo>
                  <a:pt x="39893" y="2400"/>
                </a:lnTo>
                <a:lnTo>
                  <a:pt x="35626" y="800"/>
                </a:lnTo>
                <a:lnTo>
                  <a:pt x="31346" y="0"/>
                </a:lnTo>
                <a:close/>
              </a:path>
              <a:path w="43179" h="71754">
                <a:moveTo>
                  <a:pt x="40618" y="36029"/>
                </a:moveTo>
                <a:lnTo>
                  <a:pt x="27727" y="36029"/>
                </a:lnTo>
                <a:lnTo>
                  <a:pt x="30711" y="40385"/>
                </a:lnTo>
                <a:lnTo>
                  <a:pt x="30711" y="57886"/>
                </a:lnTo>
                <a:lnTo>
                  <a:pt x="27727" y="62280"/>
                </a:lnTo>
                <a:lnTo>
                  <a:pt x="40511" y="62280"/>
                </a:lnTo>
                <a:lnTo>
                  <a:pt x="41430" y="61175"/>
                </a:lnTo>
                <a:lnTo>
                  <a:pt x="43081" y="55765"/>
                </a:lnTo>
                <a:lnTo>
                  <a:pt x="43081" y="42583"/>
                </a:lnTo>
                <a:lnTo>
                  <a:pt x="41583" y="37363"/>
                </a:lnTo>
                <a:lnTo>
                  <a:pt x="40618" y="36029"/>
                </a:lnTo>
                <a:close/>
              </a:path>
              <a:path w="43179" h="71754">
                <a:moveTo>
                  <a:pt x="30584" y="26250"/>
                </a:moveTo>
                <a:lnTo>
                  <a:pt x="18862" y="26250"/>
                </a:lnTo>
                <a:lnTo>
                  <a:pt x="14608" y="28587"/>
                </a:lnTo>
                <a:lnTo>
                  <a:pt x="11750" y="33235"/>
                </a:lnTo>
                <a:lnTo>
                  <a:pt x="38598" y="33235"/>
                </a:lnTo>
                <a:lnTo>
                  <a:pt x="35271" y="28587"/>
                </a:lnTo>
                <a:lnTo>
                  <a:pt x="30584" y="26250"/>
                </a:lnTo>
                <a:close/>
              </a:path>
              <a:path w="43179" h="71754">
                <a:moveTo>
                  <a:pt x="39396" y="9791"/>
                </a:moveTo>
                <a:lnTo>
                  <a:pt x="30584" y="9791"/>
                </a:lnTo>
                <a:lnTo>
                  <a:pt x="34407" y="10782"/>
                </a:lnTo>
                <a:lnTo>
                  <a:pt x="39195" y="12776"/>
                </a:lnTo>
                <a:lnTo>
                  <a:pt x="39396" y="9791"/>
                </a:lnTo>
                <a:close/>
              </a:path>
            </a:pathLst>
          </a:custGeom>
          <a:solidFill>
            <a:srgbClr val="FFFFFF"/>
          </a:solidFill>
        </p:spPr>
        <p:txBody>
          <a:bodyPr wrap="square" lIns="0" tIns="0" rIns="0" bIns="0" rtlCol="0"/>
          <a:lstStyle/>
          <a:p>
            <a:endParaRPr/>
          </a:p>
        </p:txBody>
      </p:sp>
      <p:sp>
        <p:nvSpPr>
          <p:cNvPr id="94" name="object 94"/>
          <p:cNvSpPr txBox="1"/>
          <p:nvPr/>
        </p:nvSpPr>
        <p:spPr>
          <a:xfrm>
            <a:off x="1765726" y="5487398"/>
            <a:ext cx="2431415" cy="1014730"/>
          </a:xfrm>
          <a:prstGeom prst="rect">
            <a:avLst/>
          </a:prstGeom>
        </p:spPr>
        <p:txBody>
          <a:bodyPr vert="horz" wrap="square" lIns="0" tIns="0" rIns="0" bIns="0" rtlCol="0">
            <a:spAutoFit/>
          </a:bodyPr>
          <a:lstStyle/>
          <a:p>
            <a:pPr marL="8890" algn="ctr">
              <a:lnSpc>
                <a:spcPct val="100000"/>
              </a:lnSpc>
            </a:pPr>
            <a:r>
              <a:rPr sz="2350" spc="40" dirty="0">
                <a:solidFill>
                  <a:srgbClr val="FFFFFF"/>
                </a:solidFill>
                <a:latin typeface="Arial Narrow"/>
                <a:cs typeface="Arial Narrow"/>
              </a:rPr>
              <a:t>iamdesign.com</a:t>
            </a:r>
            <a:endParaRPr sz="2350">
              <a:latin typeface="Arial Narrow"/>
              <a:cs typeface="Arial Narrow"/>
            </a:endParaRPr>
          </a:p>
          <a:p>
            <a:pPr marL="12065" marR="5080" algn="ctr">
              <a:lnSpc>
                <a:spcPct val="100000"/>
              </a:lnSpc>
              <a:spcBef>
                <a:spcPts val="1125"/>
              </a:spcBef>
            </a:pPr>
            <a:r>
              <a:rPr sz="900" spc="25" dirty="0">
                <a:solidFill>
                  <a:srgbClr val="FFFFFF"/>
                </a:solidFill>
                <a:latin typeface="Arial Narrow"/>
                <a:cs typeface="Arial Narrow"/>
              </a:rPr>
              <a:t>IA</a:t>
            </a:r>
            <a:r>
              <a:rPr sz="900" spc="55" dirty="0">
                <a:solidFill>
                  <a:srgbClr val="FFFFFF"/>
                </a:solidFill>
                <a:latin typeface="Arial Narrow"/>
                <a:cs typeface="Arial Narrow"/>
              </a:rPr>
              <a:t>M</a:t>
            </a:r>
            <a:r>
              <a:rPr sz="900" spc="10" dirty="0">
                <a:solidFill>
                  <a:srgbClr val="FFFFFF"/>
                </a:solidFill>
                <a:latin typeface="Arial Narrow"/>
                <a:cs typeface="Arial Narrow"/>
              </a:rPr>
              <a:t> </a:t>
            </a:r>
            <a:r>
              <a:rPr sz="900" dirty="0">
                <a:solidFill>
                  <a:srgbClr val="FFFFFF"/>
                </a:solidFill>
                <a:latin typeface="Arial Narrow"/>
                <a:cs typeface="Arial Narrow"/>
              </a:rPr>
              <a:t>Design</a:t>
            </a:r>
            <a:r>
              <a:rPr sz="900" spc="5" dirty="0">
                <a:solidFill>
                  <a:srgbClr val="FFFFFF"/>
                </a:solidFill>
                <a:latin typeface="Arial Narrow"/>
                <a:cs typeface="Arial Narrow"/>
              </a:rPr>
              <a:t> </a:t>
            </a:r>
            <a:r>
              <a:rPr sz="900" spc="-5" dirty="0">
                <a:solidFill>
                  <a:srgbClr val="FFFFFF"/>
                </a:solidFill>
                <a:latin typeface="Arial Narrow"/>
                <a:cs typeface="Arial Narrow"/>
              </a:rPr>
              <a:t>i</a:t>
            </a:r>
            <a:r>
              <a:rPr sz="900" dirty="0">
                <a:solidFill>
                  <a:srgbClr val="FFFFFF"/>
                </a:solidFill>
                <a:latin typeface="Arial Narrow"/>
                <a:cs typeface="Arial Narrow"/>
              </a:rPr>
              <a:t>s</a:t>
            </a:r>
            <a:r>
              <a:rPr sz="900" spc="10" dirty="0">
                <a:solidFill>
                  <a:srgbClr val="FFFFFF"/>
                </a:solidFill>
                <a:latin typeface="Arial Narrow"/>
                <a:cs typeface="Arial Narrow"/>
              </a:rPr>
              <a:t> </a:t>
            </a:r>
            <a:r>
              <a:rPr sz="900" dirty="0">
                <a:solidFill>
                  <a:srgbClr val="FFFFFF"/>
                </a:solidFill>
                <a:latin typeface="Arial Narrow"/>
                <a:cs typeface="Arial Narrow"/>
              </a:rPr>
              <a:t>a</a:t>
            </a:r>
            <a:r>
              <a:rPr sz="900" spc="10" dirty="0">
                <a:solidFill>
                  <a:srgbClr val="FFFFFF"/>
                </a:solidFill>
                <a:latin typeface="Arial Narrow"/>
                <a:cs typeface="Arial Narrow"/>
              </a:rPr>
              <a:t> </a:t>
            </a:r>
            <a:r>
              <a:rPr sz="900" spc="15" dirty="0">
                <a:solidFill>
                  <a:srgbClr val="FFFFFF"/>
                </a:solidFill>
                <a:latin typeface="Arial Narrow"/>
                <a:cs typeface="Arial Narrow"/>
              </a:rPr>
              <a:t>division</a:t>
            </a:r>
            <a:r>
              <a:rPr sz="900" spc="10" dirty="0">
                <a:solidFill>
                  <a:srgbClr val="FFFFFF"/>
                </a:solidFill>
                <a:latin typeface="Arial Narrow"/>
                <a:cs typeface="Arial Narrow"/>
              </a:rPr>
              <a:t> </a:t>
            </a:r>
            <a:r>
              <a:rPr sz="900" spc="30" dirty="0">
                <a:solidFill>
                  <a:srgbClr val="FFFFFF"/>
                </a:solidFill>
                <a:latin typeface="Arial Narrow"/>
                <a:cs typeface="Arial Narrow"/>
              </a:rPr>
              <a:t>of</a:t>
            </a:r>
            <a:r>
              <a:rPr sz="900" spc="10" dirty="0">
                <a:solidFill>
                  <a:srgbClr val="FFFFFF"/>
                </a:solidFill>
                <a:latin typeface="Arial Narrow"/>
                <a:cs typeface="Arial Narrow"/>
              </a:rPr>
              <a:t> </a:t>
            </a:r>
            <a:r>
              <a:rPr sz="900" spc="5" dirty="0">
                <a:solidFill>
                  <a:srgbClr val="FFFFFF"/>
                </a:solidFill>
                <a:latin typeface="Arial Narrow"/>
                <a:cs typeface="Arial Narrow"/>
              </a:rPr>
              <a:t>Ind.i.a</a:t>
            </a:r>
            <a:r>
              <a:rPr sz="900" spc="10" dirty="0">
                <a:solidFill>
                  <a:srgbClr val="FFFFFF"/>
                </a:solidFill>
                <a:latin typeface="Arial Narrow"/>
                <a:cs typeface="Arial Narrow"/>
              </a:rPr>
              <a:t>.</a:t>
            </a:r>
            <a:r>
              <a:rPr sz="900" spc="-25" dirty="0">
                <a:solidFill>
                  <a:srgbClr val="FFFFFF"/>
                </a:solidFill>
                <a:latin typeface="Arial Narrow"/>
                <a:cs typeface="Arial Narrow"/>
              </a:rPr>
              <a:t> </a:t>
            </a:r>
            <a:r>
              <a:rPr sz="900" spc="-10" dirty="0">
                <a:solidFill>
                  <a:srgbClr val="FFFFFF"/>
                </a:solidFill>
                <a:latin typeface="Arial Narrow"/>
                <a:cs typeface="Arial Narrow"/>
              </a:rPr>
              <a:t>sp</a:t>
            </a:r>
            <a:r>
              <a:rPr sz="900" spc="-5" dirty="0">
                <a:solidFill>
                  <a:srgbClr val="FFFFFF"/>
                </a:solidFill>
                <a:latin typeface="Arial Narrow"/>
                <a:cs typeface="Arial Narrow"/>
              </a:rPr>
              <a:t>a</a:t>
            </a:r>
            <a:r>
              <a:rPr sz="900" spc="10" dirty="0">
                <a:solidFill>
                  <a:srgbClr val="FFFFFF"/>
                </a:solidFill>
                <a:latin typeface="Arial Narrow"/>
                <a:cs typeface="Arial Narrow"/>
              </a:rPr>
              <a:t> (Gonzato</a:t>
            </a:r>
            <a:r>
              <a:rPr sz="900" spc="5" dirty="0">
                <a:solidFill>
                  <a:srgbClr val="FFFFFF"/>
                </a:solidFill>
                <a:latin typeface="Arial Narrow"/>
                <a:cs typeface="Arial Narrow"/>
              </a:rPr>
              <a:t> </a:t>
            </a:r>
            <a:r>
              <a:rPr sz="900" spc="10" dirty="0">
                <a:solidFill>
                  <a:srgbClr val="FFFFFF"/>
                </a:solidFill>
                <a:latin typeface="Arial Narrow"/>
                <a:cs typeface="Arial Narrow"/>
              </a:rPr>
              <a:t>Group)</a:t>
            </a:r>
            <a:r>
              <a:rPr sz="900" spc="5" dirty="0">
                <a:solidFill>
                  <a:srgbClr val="FFFFFF"/>
                </a:solidFill>
                <a:latin typeface="Arial Narrow"/>
                <a:cs typeface="Arial Narrow"/>
              </a:rPr>
              <a:t> </a:t>
            </a:r>
            <a:r>
              <a:rPr sz="900" spc="-30" dirty="0">
                <a:solidFill>
                  <a:srgbClr val="FFFFFF"/>
                </a:solidFill>
                <a:latin typeface="Arial Narrow"/>
                <a:cs typeface="Arial Narrow"/>
              </a:rPr>
              <a:t>V</a:t>
            </a:r>
            <a:r>
              <a:rPr sz="900" spc="5" dirty="0">
                <a:solidFill>
                  <a:srgbClr val="FFFFFF"/>
                </a:solidFill>
                <a:latin typeface="Arial Narrow"/>
                <a:cs typeface="Arial Narrow"/>
              </a:rPr>
              <a:t>i</a:t>
            </a:r>
            <a:r>
              <a:rPr sz="900" spc="25" dirty="0">
                <a:solidFill>
                  <a:srgbClr val="FFFFFF"/>
                </a:solidFill>
                <a:latin typeface="Arial Narrow"/>
                <a:cs typeface="Arial Narrow"/>
              </a:rPr>
              <a:t>a</a:t>
            </a:r>
            <a:r>
              <a:rPr sz="900" spc="-40" dirty="0">
                <a:solidFill>
                  <a:srgbClr val="FFFFFF"/>
                </a:solidFill>
                <a:latin typeface="Arial Narrow"/>
                <a:cs typeface="Arial Narrow"/>
              </a:rPr>
              <a:t> </a:t>
            </a:r>
            <a:r>
              <a:rPr sz="900" spc="-30" dirty="0">
                <a:solidFill>
                  <a:srgbClr val="FFFFFF"/>
                </a:solidFill>
                <a:latin typeface="Arial Narrow"/>
                <a:cs typeface="Arial Narrow"/>
              </a:rPr>
              <a:t>V</a:t>
            </a:r>
            <a:r>
              <a:rPr sz="900" spc="-5" dirty="0">
                <a:solidFill>
                  <a:srgbClr val="FFFFFF"/>
                </a:solidFill>
                <a:latin typeface="Arial Narrow"/>
                <a:cs typeface="Arial Narrow"/>
              </a:rPr>
              <a:t>icenza</a:t>
            </a:r>
            <a:r>
              <a:rPr sz="900" dirty="0">
                <a:solidFill>
                  <a:srgbClr val="FFFFFF"/>
                </a:solidFill>
                <a:latin typeface="Arial Narrow"/>
                <a:cs typeface="Arial Narrow"/>
              </a:rPr>
              <a:t>,</a:t>
            </a:r>
            <a:r>
              <a:rPr sz="900" spc="-25" dirty="0">
                <a:solidFill>
                  <a:srgbClr val="FFFFFF"/>
                </a:solidFill>
                <a:latin typeface="Arial Narrow"/>
                <a:cs typeface="Arial Narrow"/>
              </a:rPr>
              <a:t> </a:t>
            </a:r>
            <a:r>
              <a:rPr sz="900" spc="20" dirty="0">
                <a:solidFill>
                  <a:srgbClr val="FFFFFF"/>
                </a:solidFill>
                <a:latin typeface="Arial Narrow"/>
                <a:cs typeface="Arial Narrow"/>
              </a:rPr>
              <a:t>6/14</a:t>
            </a:r>
            <a:r>
              <a:rPr sz="900" spc="10" dirty="0">
                <a:solidFill>
                  <a:srgbClr val="FFFFFF"/>
                </a:solidFill>
                <a:latin typeface="Arial Narrow"/>
                <a:cs typeface="Arial Narrow"/>
              </a:rPr>
              <a:t> </a:t>
            </a:r>
            <a:r>
              <a:rPr sz="900" spc="-20" dirty="0">
                <a:solidFill>
                  <a:srgbClr val="FFFFFF"/>
                </a:solidFill>
                <a:latin typeface="Arial Narrow"/>
                <a:cs typeface="Arial Narrow"/>
              </a:rPr>
              <a:t>(SP46)</a:t>
            </a:r>
            <a:r>
              <a:rPr sz="900" spc="5" dirty="0">
                <a:solidFill>
                  <a:srgbClr val="FFFFFF"/>
                </a:solidFill>
                <a:latin typeface="Arial Narrow"/>
                <a:cs typeface="Arial Narrow"/>
              </a:rPr>
              <a:t> </a:t>
            </a:r>
            <a:r>
              <a:rPr sz="900" spc="35" dirty="0">
                <a:solidFill>
                  <a:srgbClr val="FFFFFF"/>
                </a:solidFill>
                <a:latin typeface="Arial Narrow"/>
                <a:cs typeface="Arial Narrow"/>
              </a:rPr>
              <a:t>–</a:t>
            </a:r>
            <a:r>
              <a:rPr sz="900" spc="10" dirty="0">
                <a:solidFill>
                  <a:srgbClr val="FFFFFF"/>
                </a:solidFill>
                <a:latin typeface="Arial Narrow"/>
                <a:cs typeface="Arial Narrow"/>
              </a:rPr>
              <a:t> </a:t>
            </a:r>
            <a:r>
              <a:rPr sz="900" spc="20" dirty="0">
                <a:solidFill>
                  <a:srgbClr val="FFFFFF"/>
                </a:solidFill>
                <a:latin typeface="Arial Narrow"/>
                <a:cs typeface="Arial Narrow"/>
              </a:rPr>
              <a:t>36034</a:t>
            </a:r>
            <a:r>
              <a:rPr sz="900" spc="10" dirty="0">
                <a:solidFill>
                  <a:srgbClr val="FFFFFF"/>
                </a:solidFill>
                <a:latin typeface="Arial Narrow"/>
                <a:cs typeface="Arial Narrow"/>
              </a:rPr>
              <a:t> </a:t>
            </a:r>
            <a:r>
              <a:rPr sz="900" spc="35" dirty="0">
                <a:solidFill>
                  <a:srgbClr val="FFFFFF"/>
                </a:solidFill>
                <a:latin typeface="Arial Narrow"/>
                <a:cs typeface="Arial Narrow"/>
              </a:rPr>
              <a:t>Malo</a:t>
            </a:r>
            <a:r>
              <a:rPr sz="900" spc="10" dirty="0">
                <a:solidFill>
                  <a:srgbClr val="FFFFFF"/>
                </a:solidFill>
                <a:latin typeface="Arial Narrow"/>
                <a:cs typeface="Arial Narrow"/>
              </a:rPr>
              <a:t> </a:t>
            </a:r>
            <a:r>
              <a:rPr sz="900" spc="-5" dirty="0">
                <a:solidFill>
                  <a:srgbClr val="FFFFFF"/>
                </a:solidFill>
                <a:latin typeface="Arial Narrow"/>
                <a:cs typeface="Arial Narrow"/>
              </a:rPr>
              <a:t>(</a:t>
            </a:r>
            <a:r>
              <a:rPr sz="900" spc="-30" dirty="0">
                <a:solidFill>
                  <a:srgbClr val="FFFFFF"/>
                </a:solidFill>
                <a:latin typeface="Arial Narrow"/>
                <a:cs typeface="Arial Narrow"/>
              </a:rPr>
              <a:t>V</a:t>
            </a:r>
            <a:r>
              <a:rPr sz="900" spc="-5" dirty="0">
                <a:solidFill>
                  <a:srgbClr val="FFFFFF"/>
                </a:solidFill>
                <a:latin typeface="Arial Narrow"/>
                <a:cs typeface="Arial Narrow"/>
              </a:rPr>
              <a:t>icenza</a:t>
            </a:r>
            <a:r>
              <a:rPr sz="900" dirty="0">
                <a:solidFill>
                  <a:srgbClr val="FFFFFF"/>
                </a:solidFill>
                <a:latin typeface="Arial Narrow"/>
                <a:cs typeface="Arial Narrow"/>
              </a:rPr>
              <a:t>)</a:t>
            </a:r>
            <a:r>
              <a:rPr sz="900" spc="10" dirty="0">
                <a:solidFill>
                  <a:srgbClr val="FFFFFF"/>
                </a:solidFill>
                <a:latin typeface="Arial Narrow"/>
                <a:cs typeface="Arial Narrow"/>
              </a:rPr>
              <a:t> </a:t>
            </a:r>
            <a:r>
              <a:rPr sz="900" spc="15" dirty="0">
                <a:solidFill>
                  <a:srgbClr val="FFFFFF"/>
                </a:solidFill>
                <a:latin typeface="Arial Narrow"/>
                <a:cs typeface="Arial Narrow"/>
              </a:rPr>
              <a:t>Italy</a:t>
            </a:r>
            <a:r>
              <a:rPr sz="900" spc="10" dirty="0">
                <a:solidFill>
                  <a:srgbClr val="FFFFFF"/>
                </a:solidFill>
                <a:latin typeface="Arial Narrow"/>
                <a:cs typeface="Arial Narrow"/>
              </a:rPr>
              <a:t> </a:t>
            </a:r>
            <a:r>
              <a:rPr sz="900" spc="-125" dirty="0">
                <a:solidFill>
                  <a:srgbClr val="FFFFFF"/>
                </a:solidFill>
                <a:latin typeface="Arial Narrow"/>
                <a:cs typeface="Arial Narrow"/>
              </a:rPr>
              <a:t>T</a:t>
            </a:r>
            <a:r>
              <a:rPr sz="900" spc="10" dirty="0">
                <a:solidFill>
                  <a:srgbClr val="FFFFFF"/>
                </a:solidFill>
                <a:latin typeface="Arial Narrow"/>
                <a:cs typeface="Arial Narrow"/>
              </a:rPr>
              <a:t>el.</a:t>
            </a:r>
            <a:r>
              <a:rPr sz="900" spc="-25" dirty="0">
                <a:solidFill>
                  <a:srgbClr val="FFFFFF"/>
                </a:solidFill>
                <a:latin typeface="Arial Narrow"/>
                <a:cs typeface="Arial Narrow"/>
              </a:rPr>
              <a:t> </a:t>
            </a:r>
            <a:r>
              <a:rPr sz="900" spc="45" dirty="0">
                <a:solidFill>
                  <a:srgbClr val="FFFFFF"/>
                </a:solidFill>
                <a:latin typeface="Arial Narrow"/>
                <a:cs typeface="Arial Narrow"/>
              </a:rPr>
              <a:t>+39</a:t>
            </a:r>
            <a:r>
              <a:rPr sz="900" spc="10" dirty="0">
                <a:solidFill>
                  <a:srgbClr val="FFFFFF"/>
                </a:solidFill>
                <a:latin typeface="Arial Narrow"/>
                <a:cs typeface="Arial Narrow"/>
              </a:rPr>
              <a:t> </a:t>
            </a:r>
            <a:r>
              <a:rPr sz="900" spc="20" dirty="0">
                <a:solidFill>
                  <a:srgbClr val="FFFFFF"/>
                </a:solidFill>
                <a:latin typeface="Arial Narrow"/>
                <a:cs typeface="Arial Narrow"/>
              </a:rPr>
              <a:t>0445</a:t>
            </a:r>
            <a:r>
              <a:rPr sz="900" spc="10" dirty="0">
                <a:solidFill>
                  <a:srgbClr val="FFFFFF"/>
                </a:solidFill>
                <a:latin typeface="Arial Narrow"/>
                <a:cs typeface="Arial Narrow"/>
              </a:rPr>
              <a:t> </a:t>
            </a:r>
            <a:r>
              <a:rPr sz="900" spc="20" dirty="0">
                <a:solidFill>
                  <a:srgbClr val="FFFFFF"/>
                </a:solidFill>
                <a:latin typeface="Arial Narrow"/>
                <a:cs typeface="Arial Narrow"/>
              </a:rPr>
              <a:t>580</a:t>
            </a:r>
            <a:r>
              <a:rPr sz="900" spc="10" dirty="0">
                <a:solidFill>
                  <a:srgbClr val="FFFFFF"/>
                </a:solidFill>
                <a:latin typeface="Arial Narrow"/>
                <a:cs typeface="Arial Narrow"/>
              </a:rPr>
              <a:t> </a:t>
            </a:r>
            <a:r>
              <a:rPr sz="900" spc="20" dirty="0">
                <a:solidFill>
                  <a:srgbClr val="FFFFFF"/>
                </a:solidFill>
                <a:latin typeface="Arial Narrow"/>
                <a:cs typeface="Arial Narrow"/>
              </a:rPr>
              <a:t>580</a:t>
            </a:r>
            <a:r>
              <a:rPr sz="900" spc="10" dirty="0">
                <a:solidFill>
                  <a:srgbClr val="FFFFFF"/>
                </a:solidFill>
                <a:latin typeface="Arial Narrow"/>
                <a:cs typeface="Arial Narrow"/>
              </a:rPr>
              <a:t> </a:t>
            </a:r>
            <a:r>
              <a:rPr sz="900" spc="190" dirty="0">
                <a:solidFill>
                  <a:srgbClr val="FFFFFF"/>
                </a:solidFill>
                <a:latin typeface="Arial Narrow"/>
                <a:cs typeface="Arial Narrow"/>
              </a:rPr>
              <a:t>•</a:t>
            </a:r>
            <a:r>
              <a:rPr sz="900" spc="10" dirty="0">
                <a:solidFill>
                  <a:srgbClr val="FFFFFF"/>
                </a:solidFill>
                <a:latin typeface="Arial Narrow"/>
                <a:cs typeface="Arial Narrow"/>
              </a:rPr>
              <a:t> </a:t>
            </a:r>
            <a:r>
              <a:rPr sz="900" spc="-120" dirty="0">
                <a:solidFill>
                  <a:srgbClr val="FFFFFF"/>
                </a:solidFill>
                <a:latin typeface="Arial Narrow"/>
                <a:cs typeface="Arial Narrow"/>
              </a:rPr>
              <a:t>F</a:t>
            </a:r>
            <a:r>
              <a:rPr sz="900" spc="5" dirty="0">
                <a:solidFill>
                  <a:srgbClr val="FFFFFF"/>
                </a:solidFill>
                <a:latin typeface="Arial Narrow"/>
                <a:cs typeface="Arial Narrow"/>
              </a:rPr>
              <a:t>ax</a:t>
            </a:r>
            <a:r>
              <a:rPr sz="900" spc="10" dirty="0">
                <a:solidFill>
                  <a:srgbClr val="FFFFFF"/>
                </a:solidFill>
                <a:latin typeface="Arial Narrow"/>
                <a:cs typeface="Arial Narrow"/>
              </a:rPr>
              <a:t> </a:t>
            </a:r>
            <a:r>
              <a:rPr sz="900" spc="45" dirty="0">
                <a:solidFill>
                  <a:srgbClr val="FFFFFF"/>
                </a:solidFill>
                <a:latin typeface="Arial Narrow"/>
                <a:cs typeface="Arial Narrow"/>
              </a:rPr>
              <a:t>+39</a:t>
            </a:r>
            <a:r>
              <a:rPr sz="900" spc="10" dirty="0">
                <a:solidFill>
                  <a:srgbClr val="FFFFFF"/>
                </a:solidFill>
                <a:latin typeface="Arial Narrow"/>
                <a:cs typeface="Arial Narrow"/>
              </a:rPr>
              <a:t> </a:t>
            </a:r>
            <a:r>
              <a:rPr sz="900" spc="20" dirty="0">
                <a:solidFill>
                  <a:srgbClr val="FFFFFF"/>
                </a:solidFill>
                <a:latin typeface="Arial Narrow"/>
                <a:cs typeface="Arial Narrow"/>
              </a:rPr>
              <a:t>0445</a:t>
            </a:r>
            <a:r>
              <a:rPr sz="900" spc="10" dirty="0">
                <a:solidFill>
                  <a:srgbClr val="FFFFFF"/>
                </a:solidFill>
                <a:latin typeface="Arial Narrow"/>
                <a:cs typeface="Arial Narrow"/>
              </a:rPr>
              <a:t> </a:t>
            </a:r>
            <a:r>
              <a:rPr sz="900" spc="20" dirty="0">
                <a:solidFill>
                  <a:srgbClr val="FFFFFF"/>
                </a:solidFill>
                <a:latin typeface="Arial Narrow"/>
                <a:cs typeface="Arial Narrow"/>
              </a:rPr>
              <a:t>580</a:t>
            </a:r>
            <a:r>
              <a:rPr sz="900" spc="10" dirty="0">
                <a:solidFill>
                  <a:srgbClr val="FFFFFF"/>
                </a:solidFill>
                <a:latin typeface="Arial Narrow"/>
                <a:cs typeface="Arial Narrow"/>
              </a:rPr>
              <a:t> </a:t>
            </a:r>
            <a:r>
              <a:rPr sz="900" spc="20" dirty="0">
                <a:solidFill>
                  <a:srgbClr val="FFFFFF"/>
                </a:solidFill>
                <a:latin typeface="Arial Narrow"/>
                <a:cs typeface="Arial Narrow"/>
              </a:rPr>
              <a:t>874</a:t>
            </a:r>
            <a:endParaRPr sz="900">
              <a:latin typeface="Arial Narrow"/>
              <a:cs typeface="Arial Narrow"/>
            </a:endParaRPr>
          </a:p>
          <a:p>
            <a:pPr algn="ctr">
              <a:lnSpc>
                <a:spcPct val="100000"/>
              </a:lnSpc>
            </a:pPr>
            <a:r>
              <a:rPr sz="900" spc="5" dirty="0">
                <a:solidFill>
                  <a:srgbClr val="FFFFFF"/>
                </a:solidFill>
                <a:latin typeface="Arial Narrow"/>
                <a:cs typeface="Arial Narrow"/>
                <a:hlinkClick r:id="rId41"/>
              </a:rPr>
              <a:t>info@iamdesign.co</a:t>
            </a:r>
            <a:r>
              <a:rPr sz="900" spc="20" dirty="0">
                <a:solidFill>
                  <a:srgbClr val="FFFFFF"/>
                </a:solidFill>
                <a:latin typeface="Arial Narrow"/>
                <a:cs typeface="Arial Narrow"/>
                <a:hlinkClick r:id="rId41"/>
              </a:rPr>
              <a:t>m</a:t>
            </a:r>
            <a:r>
              <a:rPr sz="900" dirty="0">
                <a:solidFill>
                  <a:srgbClr val="FFFFFF"/>
                </a:solidFill>
                <a:latin typeface="Arial Narrow"/>
                <a:cs typeface="Arial Narrow"/>
              </a:rPr>
              <a:t>  </a:t>
            </a:r>
            <a:r>
              <a:rPr sz="900" spc="35" dirty="0">
                <a:solidFill>
                  <a:srgbClr val="FFFFFF"/>
                </a:solidFill>
                <a:latin typeface="Arial Narrow"/>
                <a:cs typeface="Arial Narrow"/>
              </a:rPr>
              <a:t> </a:t>
            </a:r>
            <a:r>
              <a:rPr sz="900" spc="190" dirty="0">
                <a:solidFill>
                  <a:srgbClr val="FFFFFF"/>
                </a:solidFill>
                <a:latin typeface="Arial Narrow"/>
                <a:cs typeface="Arial Narrow"/>
              </a:rPr>
              <a:t>•</a:t>
            </a:r>
            <a:r>
              <a:rPr sz="900" dirty="0">
                <a:solidFill>
                  <a:srgbClr val="FFFFFF"/>
                </a:solidFill>
                <a:latin typeface="Arial Narrow"/>
                <a:cs typeface="Arial Narrow"/>
              </a:rPr>
              <a:t>  </a:t>
            </a:r>
            <a:r>
              <a:rPr sz="900" spc="30" dirty="0">
                <a:solidFill>
                  <a:srgbClr val="FFFFFF"/>
                </a:solidFill>
                <a:latin typeface="Arial Narrow"/>
                <a:cs typeface="Arial Narrow"/>
              </a:rPr>
              <a:t> </a:t>
            </a:r>
            <a:r>
              <a:rPr sz="900" spc="5" dirty="0">
                <a:solidFill>
                  <a:srgbClr val="FFFFFF"/>
                </a:solidFill>
                <a:latin typeface="Arial Narrow"/>
                <a:cs typeface="Arial Narrow"/>
              </a:rPr>
              <a:t>iamdesign.com</a:t>
            </a:r>
            <a:endParaRPr sz="900">
              <a:latin typeface="Arial Narrow"/>
              <a:cs typeface="Arial Narrow"/>
            </a:endParaRPr>
          </a:p>
        </p:txBody>
      </p:sp>
      <p:sp>
        <p:nvSpPr>
          <p:cNvPr id="108" name="object 108"/>
          <p:cNvSpPr/>
          <p:nvPr/>
        </p:nvSpPr>
        <p:spPr>
          <a:xfrm>
            <a:off x="4220411" y="7114777"/>
            <a:ext cx="865342" cy="148863"/>
          </a:xfrm>
          <a:prstGeom prst="rect">
            <a:avLst/>
          </a:prstGeom>
          <a:blipFill>
            <a:blip r:embed="rId42" cstate="print"/>
            <a:stretch>
              <a:fillRect/>
            </a:stretch>
          </a:blipFill>
        </p:spPr>
        <p:txBody>
          <a:bodyPr wrap="square" lIns="0" tIns="0" rIns="0" bIns="0" rtlCol="0"/>
          <a:lstStyle/>
          <a:p>
            <a:endParaRPr/>
          </a:p>
        </p:txBody>
      </p:sp>
      <p:sp>
        <p:nvSpPr>
          <p:cNvPr id="109" name="object 109"/>
          <p:cNvSpPr/>
          <p:nvPr/>
        </p:nvSpPr>
        <p:spPr>
          <a:xfrm>
            <a:off x="468489" y="6894170"/>
            <a:ext cx="1413017" cy="369390"/>
          </a:xfrm>
          <a:prstGeom prst="rect">
            <a:avLst/>
          </a:prstGeom>
          <a:blipFill>
            <a:blip r:embed="rId43" cstate="print"/>
            <a:stretch>
              <a:fillRect/>
            </a:stretch>
          </a:blipFill>
        </p:spPr>
        <p:txBody>
          <a:bodyPr wrap="square" lIns="0" tIns="0" rIns="0" bIns="0" rtlCol="0"/>
          <a:lstStyle/>
          <a:p>
            <a:endParaRPr/>
          </a:p>
        </p:txBody>
      </p:sp>
      <p:sp>
        <p:nvSpPr>
          <p:cNvPr id="110" name="object 110"/>
          <p:cNvSpPr txBox="1"/>
          <p:nvPr/>
        </p:nvSpPr>
        <p:spPr>
          <a:xfrm>
            <a:off x="88099" y="74631"/>
            <a:ext cx="1297305" cy="101600"/>
          </a:xfrm>
          <a:prstGeom prst="rect">
            <a:avLst/>
          </a:prstGeom>
        </p:spPr>
        <p:txBody>
          <a:bodyPr vert="horz" wrap="square" lIns="0" tIns="0" rIns="0" bIns="0" rtlCol="0">
            <a:spAutoFit/>
          </a:bodyPr>
          <a:lstStyle/>
          <a:p>
            <a:pPr marL="12700">
              <a:lnSpc>
                <a:spcPct val="100000"/>
              </a:lnSpc>
            </a:pPr>
            <a:r>
              <a:rPr sz="600" dirty="0">
                <a:solidFill>
                  <a:srgbClr val="FFFFFF"/>
                </a:solidFill>
                <a:latin typeface="Arial"/>
                <a:cs typeface="Arial"/>
              </a:rPr>
              <a:t>V3005</a:t>
            </a:r>
            <a:r>
              <a:rPr sz="600" spc="-45" dirty="0">
                <a:solidFill>
                  <a:srgbClr val="FFFFFF"/>
                </a:solidFill>
                <a:latin typeface="Arial"/>
                <a:cs typeface="Arial"/>
              </a:rPr>
              <a:t>1</a:t>
            </a:r>
            <a:r>
              <a:rPr sz="600" spc="-5" dirty="0">
                <a:solidFill>
                  <a:srgbClr val="FFFFFF"/>
                </a:solidFill>
                <a:latin typeface="Arial"/>
                <a:cs typeface="Arial"/>
              </a:rPr>
              <a:t>10</a:t>
            </a:r>
            <a:r>
              <a:rPr sz="600" dirty="0">
                <a:solidFill>
                  <a:srgbClr val="FFFFFF"/>
                </a:solidFill>
                <a:latin typeface="Arial"/>
                <a:cs typeface="Arial"/>
              </a:rPr>
              <a:t>/</a:t>
            </a:r>
            <a:r>
              <a:rPr sz="600" spc="15" dirty="0">
                <a:solidFill>
                  <a:srgbClr val="FFFFFF"/>
                </a:solidFill>
                <a:latin typeface="Arial"/>
                <a:cs typeface="Arial"/>
              </a:rPr>
              <a:t> </a:t>
            </a:r>
            <a:r>
              <a:rPr sz="600" dirty="0">
                <a:solidFill>
                  <a:srgbClr val="FFFFFF"/>
                </a:solidFill>
                <a:latin typeface="Arial"/>
                <a:cs typeface="Arial"/>
              </a:rPr>
              <a:t>I-EN/03-2019/03-2019/CH</a:t>
            </a:r>
            <a:endParaRPr sz="600">
              <a:latin typeface="Arial"/>
              <a:cs typeface="Arial"/>
            </a:endParaRPr>
          </a:p>
        </p:txBody>
      </p:sp>
      <p:pic>
        <p:nvPicPr>
          <p:cNvPr id="1026" name="Picture 2"/>
          <p:cNvPicPr>
            <a:picLocks noChangeAspect="1" noChangeArrowheads="1"/>
          </p:cNvPicPr>
          <p:nvPr/>
        </p:nvPicPr>
        <p:blipFill>
          <a:blip r:embed="rId44" cstate="print">
            <a:extLst>
              <a:ext uri="{28A0092B-C50C-407E-A947-70E740481C1C}">
                <a14:useLocalDpi xmlns:a14="http://schemas.microsoft.com/office/drawing/2010/main" xmlns="" val="0"/>
              </a:ext>
            </a:extLst>
          </a:blip>
          <a:srcRect/>
          <a:stretch>
            <a:fillRect/>
          </a:stretch>
        </p:blipFill>
        <p:spPr bwMode="auto">
          <a:xfrm>
            <a:off x="2069619" y="6602213"/>
            <a:ext cx="1892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098" y="7217222"/>
            <a:ext cx="1932101" cy="184666"/>
          </a:xfrm>
          <a:prstGeom prst="rect">
            <a:avLst/>
          </a:prstGeom>
        </p:spPr>
        <p:txBody>
          <a:bodyPr vert="horz" wrap="square" lIns="0" tIns="0" rIns="0" bIns="0" rtlCol="0">
            <a:spAutoFit/>
          </a:bodyPr>
          <a:lstStyle/>
          <a:p>
            <a:pPr marL="12700">
              <a:lnSpc>
                <a:spcPct val="100000"/>
              </a:lnSpc>
            </a:pPr>
            <a:r>
              <a:rPr sz="1200" b="1" dirty="0">
                <a:solidFill>
                  <a:srgbClr val="E5007D"/>
                </a:solidFill>
                <a:latin typeface="Calibri"/>
                <a:cs typeface="Calibri"/>
              </a:rPr>
              <a:t>6 IAM Design </a:t>
            </a:r>
            <a:r>
              <a:rPr sz="1200" dirty="0">
                <a:solidFill>
                  <a:srgbClr val="706F6F"/>
                </a:solidFill>
                <a:latin typeface="Calibri"/>
                <a:cs typeface="Calibri"/>
              </a:rPr>
              <a:t>Collection</a:t>
            </a:r>
            <a:endParaRPr sz="1200">
              <a:latin typeface="Calibri"/>
              <a:cs typeface="Calibri"/>
            </a:endParaRPr>
          </a:p>
        </p:txBody>
      </p:sp>
      <p:sp>
        <p:nvSpPr>
          <p:cNvPr id="3" name="object 3"/>
          <p:cNvSpPr/>
          <p:nvPr/>
        </p:nvSpPr>
        <p:spPr>
          <a:xfrm>
            <a:off x="7150201" y="457212"/>
            <a:ext cx="3076473" cy="310212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804589" y="473951"/>
            <a:ext cx="3082925" cy="3085465"/>
          </a:xfrm>
          <a:custGeom>
            <a:avLst/>
            <a:gdLst/>
            <a:ahLst/>
            <a:cxnLst/>
            <a:rect l="l" t="t" r="r" b="b"/>
            <a:pathLst>
              <a:path w="3082925" h="3085465">
                <a:moveTo>
                  <a:pt x="0" y="3085376"/>
                </a:moveTo>
                <a:lnTo>
                  <a:pt x="3082823" y="3085376"/>
                </a:lnTo>
                <a:lnTo>
                  <a:pt x="3082823" y="0"/>
                </a:lnTo>
                <a:lnTo>
                  <a:pt x="0" y="0"/>
                </a:lnTo>
                <a:lnTo>
                  <a:pt x="0" y="3085376"/>
                </a:lnTo>
                <a:close/>
              </a:path>
            </a:pathLst>
          </a:custGeom>
          <a:solidFill>
            <a:srgbClr val="F6F6F6"/>
          </a:solidFill>
        </p:spPr>
        <p:txBody>
          <a:bodyPr wrap="square" lIns="0" tIns="0" rIns="0" bIns="0" rtlCol="0"/>
          <a:lstStyle/>
          <a:p>
            <a:endParaRPr/>
          </a:p>
        </p:txBody>
      </p:sp>
      <p:sp>
        <p:nvSpPr>
          <p:cNvPr id="5" name="object 5"/>
          <p:cNvSpPr/>
          <p:nvPr/>
        </p:nvSpPr>
        <p:spPr>
          <a:xfrm>
            <a:off x="4882070" y="475208"/>
            <a:ext cx="870254" cy="292319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57200" y="473963"/>
            <a:ext cx="2787675" cy="3085376"/>
          </a:xfrm>
          <a:prstGeom prst="rect">
            <a:avLst/>
          </a:prstGeom>
          <a:blipFill>
            <a:blip r:embed="rId5" cstate="print"/>
            <a:stretch>
              <a:fillRect/>
            </a:stretch>
          </a:blipFill>
        </p:spPr>
        <p:txBody>
          <a:bodyPr wrap="square" lIns="0" tIns="0" rIns="0" bIns="0" rtlCol="0"/>
          <a:lstStyle/>
          <a:p>
            <a:endParaRPr/>
          </a:p>
        </p:txBody>
      </p:sp>
      <p:sp>
        <p:nvSpPr>
          <p:cNvPr id="121" name="object 121"/>
          <p:cNvSpPr/>
          <p:nvPr/>
        </p:nvSpPr>
        <p:spPr>
          <a:xfrm>
            <a:off x="3804588" y="3361207"/>
            <a:ext cx="3082925" cy="0"/>
          </a:xfrm>
          <a:custGeom>
            <a:avLst/>
            <a:gdLst/>
            <a:ahLst/>
            <a:cxnLst/>
            <a:rect l="l" t="t" r="r" b="b"/>
            <a:pathLst>
              <a:path w="3082925">
                <a:moveTo>
                  <a:pt x="0" y="0"/>
                </a:moveTo>
                <a:lnTo>
                  <a:pt x="3082823" y="0"/>
                </a:lnTo>
              </a:path>
            </a:pathLst>
          </a:custGeom>
          <a:ln w="6350">
            <a:solidFill>
              <a:srgbClr val="9D9D9C"/>
            </a:solidFill>
          </a:ln>
        </p:spPr>
        <p:txBody>
          <a:bodyPr wrap="square" lIns="0" tIns="0" rIns="0" bIns="0" rtlCol="0"/>
          <a:lstStyle/>
          <a:p>
            <a:endParaRPr/>
          </a:p>
        </p:txBody>
      </p:sp>
      <p:sp>
        <p:nvSpPr>
          <p:cNvPr id="226" name="object 226"/>
          <p:cNvSpPr txBox="1"/>
          <p:nvPr/>
        </p:nvSpPr>
        <p:spPr>
          <a:xfrm>
            <a:off x="444500" y="5587983"/>
            <a:ext cx="290195" cy="307777"/>
          </a:xfrm>
          <a:prstGeom prst="rect">
            <a:avLst/>
          </a:prstGeom>
        </p:spPr>
        <p:txBody>
          <a:bodyPr vert="horz" wrap="square" lIns="0" tIns="0" rIns="0" bIns="0" rtlCol="0">
            <a:spAutoFit/>
          </a:bodyPr>
          <a:lstStyle/>
          <a:p>
            <a:pPr marL="12700">
              <a:lnSpc>
                <a:spcPct val="100000"/>
              </a:lnSpc>
            </a:pPr>
            <a:r>
              <a:rPr sz="1000" dirty="0" smtClean="0">
                <a:solidFill>
                  <a:srgbClr val="575756"/>
                </a:solidFill>
                <a:latin typeface="Calibri"/>
                <a:cs typeface="Calibri"/>
              </a:rPr>
              <a:t>L </a:t>
            </a:r>
            <a:r>
              <a:rPr lang="uk-UA" sz="1000" dirty="0" smtClean="0">
                <a:solidFill>
                  <a:srgbClr val="575756"/>
                </a:solidFill>
                <a:latin typeface="Calibri"/>
                <a:cs typeface="Calibri"/>
              </a:rPr>
              <a:t>ВЕРХ</a:t>
            </a:r>
            <a:endParaRPr sz="1000" dirty="0">
              <a:latin typeface="Calibri"/>
              <a:cs typeface="Calibri"/>
            </a:endParaRPr>
          </a:p>
        </p:txBody>
      </p:sp>
      <p:sp>
        <p:nvSpPr>
          <p:cNvPr id="227" name="object 227"/>
          <p:cNvSpPr txBox="1"/>
          <p:nvPr/>
        </p:nvSpPr>
        <p:spPr>
          <a:xfrm>
            <a:off x="1218438" y="5587983"/>
            <a:ext cx="886587" cy="153888"/>
          </a:xfrm>
          <a:prstGeom prst="rect">
            <a:avLst/>
          </a:prstGeom>
        </p:spPr>
        <p:txBody>
          <a:bodyPr vert="horz" wrap="square" lIns="0" tIns="0" rIns="0" bIns="0" rtlCol="0">
            <a:spAutoFit/>
          </a:bodyPr>
          <a:lstStyle/>
          <a:p>
            <a:pPr marL="12700">
              <a:lnSpc>
                <a:spcPct val="100000"/>
              </a:lnSpc>
            </a:pPr>
            <a:r>
              <a:rPr sz="1000" dirty="0">
                <a:solidFill>
                  <a:srgbClr val="575756"/>
                </a:solidFill>
                <a:latin typeface="Calibri"/>
                <a:cs typeface="Calibri"/>
              </a:rPr>
              <a:t>L </a:t>
            </a:r>
            <a:r>
              <a:rPr sz="1000" dirty="0" smtClean="0">
                <a:solidFill>
                  <a:srgbClr val="575756"/>
                </a:solidFill>
                <a:latin typeface="Calibri"/>
                <a:cs typeface="Calibri"/>
              </a:rPr>
              <a:t>SIDE</a:t>
            </a:r>
            <a:r>
              <a:rPr lang="ru-RU" sz="1000" dirty="0" smtClean="0">
                <a:solidFill>
                  <a:srgbClr val="575756"/>
                </a:solidFill>
                <a:latin typeface="Calibri"/>
                <a:cs typeface="Calibri"/>
              </a:rPr>
              <a:t>-БОК</a:t>
            </a:r>
            <a:endParaRPr sz="1000" dirty="0">
              <a:latin typeface="Calibri"/>
              <a:cs typeface="Calibri"/>
            </a:endParaRPr>
          </a:p>
        </p:txBody>
      </p:sp>
      <p:sp>
        <p:nvSpPr>
          <p:cNvPr id="228" name="object 228"/>
          <p:cNvSpPr txBox="1"/>
          <p:nvPr/>
        </p:nvSpPr>
        <p:spPr>
          <a:xfrm>
            <a:off x="1679299" y="3248450"/>
            <a:ext cx="78740" cy="127000"/>
          </a:xfrm>
          <a:prstGeom prst="rect">
            <a:avLst/>
          </a:prstGeom>
        </p:spPr>
        <p:txBody>
          <a:bodyPr vert="horz" wrap="square" lIns="0" tIns="0" rIns="0" bIns="0" rtlCol="0">
            <a:spAutoFit/>
          </a:bodyPr>
          <a:lstStyle/>
          <a:p>
            <a:pPr marL="12700">
              <a:lnSpc>
                <a:spcPct val="100000"/>
              </a:lnSpc>
            </a:pPr>
            <a:r>
              <a:rPr sz="800" b="1" dirty="0">
                <a:solidFill>
                  <a:srgbClr val="FFFFFF"/>
                </a:solidFill>
                <a:latin typeface="Calibri"/>
                <a:cs typeface="Calibri"/>
              </a:rPr>
              <a:t>1</a:t>
            </a:r>
            <a:endParaRPr sz="800">
              <a:latin typeface="Calibri"/>
              <a:cs typeface="Calibri"/>
            </a:endParaRPr>
          </a:p>
        </p:txBody>
      </p:sp>
      <p:sp>
        <p:nvSpPr>
          <p:cNvPr id="238" name="object 238"/>
          <p:cNvSpPr txBox="1"/>
          <p:nvPr/>
        </p:nvSpPr>
        <p:spPr>
          <a:xfrm>
            <a:off x="5531260" y="3201815"/>
            <a:ext cx="78740" cy="127000"/>
          </a:xfrm>
          <a:prstGeom prst="rect">
            <a:avLst/>
          </a:prstGeom>
        </p:spPr>
        <p:txBody>
          <a:bodyPr vert="horz" wrap="square" lIns="0" tIns="0" rIns="0" bIns="0" rtlCol="0">
            <a:spAutoFit/>
          </a:bodyPr>
          <a:lstStyle/>
          <a:p>
            <a:pPr marL="12700">
              <a:lnSpc>
                <a:spcPct val="100000"/>
              </a:lnSpc>
            </a:pPr>
            <a:r>
              <a:rPr sz="800" b="1" dirty="0">
                <a:solidFill>
                  <a:srgbClr val="FFFFFF"/>
                </a:solidFill>
                <a:latin typeface="Calibri"/>
                <a:cs typeface="Calibri"/>
              </a:rPr>
              <a:t>2</a:t>
            </a:r>
            <a:endParaRPr sz="800">
              <a:latin typeface="Calibri"/>
              <a:cs typeface="Calibri"/>
            </a:endParaRPr>
          </a:p>
        </p:txBody>
      </p:sp>
      <p:sp>
        <p:nvSpPr>
          <p:cNvPr id="239" name="object 239"/>
          <p:cNvSpPr txBox="1"/>
          <p:nvPr/>
        </p:nvSpPr>
        <p:spPr>
          <a:xfrm>
            <a:off x="8461709" y="1265014"/>
            <a:ext cx="78740" cy="127000"/>
          </a:xfrm>
          <a:prstGeom prst="rect">
            <a:avLst/>
          </a:prstGeom>
        </p:spPr>
        <p:txBody>
          <a:bodyPr vert="horz" wrap="square" lIns="0" tIns="0" rIns="0" bIns="0" rtlCol="0">
            <a:spAutoFit/>
          </a:bodyPr>
          <a:lstStyle/>
          <a:p>
            <a:pPr marL="12700">
              <a:lnSpc>
                <a:spcPct val="100000"/>
              </a:lnSpc>
            </a:pPr>
            <a:r>
              <a:rPr sz="800" b="1" dirty="0">
                <a:solidFill>
                  <a:srgbClr val="FFFFFF"/>
                </a:solidFill>
                <a:latin typeface="Calibri"/>
                <a:cs typeface="Calibri"/>
              </a:rPr>
              <a:t>4</a:t>
            </a:r>
            <a:endParaRPr sz="800">
              <a:latin typeface="Calibri"/>
              <a:cs typeface="Calibri"/>
            </a:endParaRPr>
          </a:p>
        </p:txBody>
      </p:sp>
      <p:sp>
        <p:nvSpPr>
          <p:cNvPr id="241" name="object 241"/>
          <p:cNvSpPr txBox="1"/>
          <p:nvPr/>
        </p:nvSpPr>
        <p:spPr>
          <a:xfrm>
            <a:off x="5141827" y="1948986"/>
            <a:ext cx="78740" cy="127000"/>
          </a:xfrm>
          <a:prstGeom prst="rect">
            <a:avLst/>
          </a:prstGeom>
        </p:spPr>
        <p:txBody>
          <a:bodyPr vert="horz" wrap="square" lIns="0" tIns="0" rIns="0" bIns="0" rtlCol="0">
            <a:spAutoFit/>
          </a:bodyPr>
          <a:lstStyle/>
          <a:p>
            <a:pPr marL="12700">
              <a:lnSpc>
                <a:spcPct val="100000"/>
              </a:lnSpc>
            </a:pPr>
            <a:r>
              <a:rPr sz="800" b="1" dirty="0">
                <a:latin typeface="Calibri"/>
                <a:cs typeface="Calibri"/>
              </a:rPr>
              <a:t>3</a:t>
            </a:r>
            <a:endParaRPr sz="800">
              <a:latin typeface="Calibri"/>
              <a:cs typeface="Calibri"/>
            </a:endParaRPr>
          </a:p>
        </p:txBody>
      </p:sp>
      <p:sp>
        <p:nvSpPr>
          <p:cNvPr id="242" name="object 242"/>
          <p:cNvSpPr txBox="1"/>
          <p:nvPr/>
        </p:nvSpPr>
        <p:spPr>
          <a:xfrm>
            <a:off x="444500" y="171019"/>
            <a:ext cx="2056653" cy="230832"/>
          </a:xfrm>
          <a:prstGeom prst="rect">
            <a:avLst/>
          </a:prstGeom>
        </p:spPr>
        <p:txBody>
          <a:bodyPr vert="horz" wrap="square" lIns="0" tIns="0" rIns="0" bIns="0" rtlCol="0">
            <a:spAutoFit/>
          </a:bodyPr>
          <a:lstStyle/>
          <a:p>
            <a:pPr marL="12700"/>
            <a:r>
              <a:rPr sz="1500" dirty="0">
                <a:solidFill>
                  <a:srgbClr val="3C3C3B"/>
                </a:solidFill>
                <a:latin typeface="Futura Bk BT"/>
                <a:cs typeface="Futura Bk BT"/>
              </a:rPr>
              <a:t>GLASS-U </a:t>
            </a:r>
            <a:r>
              <a:rPr sz="1500" dirty="0" smtClean="0">
                <a:solidFill>
                  <a:srgbClr val="E5007D"/>
                </a:solidFill>
                <a:latin typeface="Futura Bk BT"/>
                <a:cs typeface="Futura Bk BT"/>
              </a:rPr>
              <a:t>L</a:t>
            </a:r>
            <a:r>
              <a:rPr lang="en-US" sz="1500" dirty="0" smtClean="0">
                <a:solidFill>
                  <a:srgbClr val="E5007D"/>
                </a:solidFill>
                <a:latin typeface="Futura Bk BT"/>
                <a:cs typeface="Futura Bk BT"/>
              </a:rPr>
              <a:t> </a:t>
            </a:r>
            <a:r>
              <a:rPr lang="de-DE" sz="1500" dirty="0">
                <a:solidFill>
                  <a:srgbClr val="3C3C3B"/>
                </a:solidFill>
                <a:latin typeface="Futura Bk BT"/>
                <a:cs typeface="Futura Bk BT"/>
              </a:rPr>
              <a:t>(LIGHT</a:t>
            </a:r>
            <a:r>
              <a:rPr lang="de-DE" sz="1500" dirty="0" smtClean="0">
                <a:solidFill>
                  <a:srgbClr val="3C3C3B"/>
                </a:solidFill>
                <a:latin typeface="Futura Bk BT"/>
                <a:cs typeface="Futura Bk BT"/>
              </a:rPr>
              <a:t>)</a:t>
            </a:r>
            <a:endParaRPr sz="1500" dirty="0">
              <a:latin typeface="Futura Bk BT"/>
              <a:cs typeface="Futura Bk BT"/>
            </a:endParaRPr>
          </a:p>
        </p:txBody>
      </p:sp>
      <p:sp>
        <p:nvSpPr>
          <p:cNvPr id="244" name="object 244"/>
          <p:cNvSpPr txBox="1"/>
          <p:nvPr/>
        </p:nvSpPr>
        <p:spPr>
          <a:xfrm>
            <a:off x="3794300" y="6548047"/>
            <a:ext cx="756920" cy="246221"/>
          </a:xfrm>
          <a:prstGeom prst="rect">
            <a:avLst/>
          </a:prstGeom>
        </p:spPr>
        <p:txBody>
          <a:bodyPr vert="horz" wrap="square" lIns="0" tIns="0" rIns="0" bIns="0" rtlCol="0">
            <a:spAutoFit/>
          </a:bodyPr>
          <a:lstStyle/>
          <a:p>
            <a:pPr marL="12700">
              <a:lnSpc>
                <a:spcPct val="100000"/>
              </a:lnSpc>
            </a:pPr>
            <a:r>
              <a:rPr sz="800" dirty="0">
                <a:solidFill>
                  <a:srgbClr val="706F6F"/>
                </a:solidFill>
                <a:latin typeface="Calibri"/>
                <a:cs typeface="Calibri"/>
              </a:rPr>
              <a:t>ESSENTIAL    CUBE</a:t>
            </a:r>
            <a:endParaRPr sz="800" dirty="0">
              <a:latin typeface="Calibri"/>
              <a:cs typeface="Calibri"/>
            </a:endParaRPr>
          </a:p>
        </p:txBody>
      </p:sp>
      <p:sp>
        <p:nvSpPr>
          <p:cNvPr id="245" name="object 245"/>
          <p:cNvSpPr txBox="1"/>
          <p:nvPr/>
        </p:nvSpPr>
        <p:spPr>
          <a:xfrm>
            <a:off x="4715609" y="6548047"/>
            <a:ext cx="321310" cy="246221"/>
          </a:xfrm>
          <a:prstGeom prst="rect">
            <a:avLst/>
          </a:prstGeom>
        </p:spPr>
        <p:txBody>
          <a:bodyPr vert="horz" wrap="square" lIns="0" tIns="0" rIns="0" bIns="0" rtlCol="0">
            <a:spAutoFit/>
          </a:bodyPr>
          <a:lstStyle/>
          <a:p>
            <a:pPr marL="12700">
              <a:lnSpc>
                <a:spcPct val="100000"/>
              </a:lnSpc>
            </a:pPr>
            <a:r>
              <a:rPr sz="800" dirty="0">
                <a:solidFill>
                  <a:srgbClr val="706F6F"/>
                </a:solidFill>
                <a:latin typeface="Calibri"/>
                <a:cs typeface="Calibri"/>
              </a:rPr>
              <a:t>ROUND</a:t>
            </a:r>
            <a:endParaRPr sz="800">
              <a:latin typeface="Calibri"/>
              <a:cs typeface="Calibri"/>
            </a:endParaRPr>
          </a:p>
        </p:txBody>
      </p:sp>
      <p:sp>
        <p:nvSpPr>
          <p:cNvPr id="246" name="object 246"/>
          <p:cNvSpPr txBox="1"/>
          <p:nvPr/>
        </p:nvSpPr>
        <p:spPr>
          <a:xfrm>
            <a:off x="5138569" y="6548047"/>
            <a:ext cx="483234" cy="246221"/>
          </a:xfrm>
          <a:prstGeom prst="rect">
            <a:avLst/>
          </a:prstGeom>
        </p:spPr>
        <p:txBody>
          <a:bodyPr vert="horz" wrap="square" lIns="0" tIns="0" rIns="0" bIns="0" rtlCol="0">
            <a:spAutoFit/>
          </a:bodyPr>
          <a:lstStyle/>
          <a:p>
            <a:pPr marL="12700">
              <a:lnSpc>
                <a:spcPct val="100000"/>
              </a:lnSpc>
            </a:pPr>
            <a:r>
              <a:rPr sz="800" dirty="0">
                <a:solidFill>
                  <a:srgbClr val="706F6F"/>
                </a:solidFill>
                <a:latin typeface="Calibri"/>
                <a:cs typeface="Calibri"/>
              </a:rPr>
              <a:t>EVOLUTION</a:t>
            </a:r>
            <a:endParaRPr sz="800">
              <a:latin typeface="Calibri"/>
              <a:cs typeface="Calibri"/>
            </a:endParaRPr>
          </a:p>
        </p:txBody>
      </p:sp>
      <p:sp>
        <p:nvSpPr>
          <p:cNvPr id="260" name="object 260"/>
          <p:cNvSpPr/>
          <p:nvPr/>
        </p:nvSpPr>
        <p:spPr>
          <a:xfrm>
            <a:off x="5158385"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261" name="object 261"/>
          <p:cNvSpPr/>
          <p:nvPr/>
        </p:nvSpPr>
        <p:spPr>
          <a:xfrm>
            <a:off x="5110865"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262" name="object 262"/>
          <p:cNvSpPr/>
          <p:nvPr/>
        </p:nvSpPr>
        <p:spPr>
          <a:xfrm>
            <a:off x="5025600"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263" name="object 263"/>
          <p:cNvSpPr/>
          <p:nvPr/>
        </p:nvSpPr>
        <p:spPr>
          <a:xfrm>
            <a:off x="3861591"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264" name="object 264"/>
          <p:cNvSpPr/>
          <p:nvPr/>
        </p:nvSpPr>
        <p:spPr>
          <a:xfrm>
            <a:off x="3924132"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265" name="object 265"/>
          <p:cNvSpPr/>
          <p:nvPr/>
        </p:nvSpPr>
        <p:spPr>
          <a:xfrm>
            <a:off x="3807004"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299" name="object 299"/>
          <p:cNvSpPr txBox="1"/>
          <p:nvPr/>
        </p:nvSpPr>
        <p:spPr>
          <a:xfrm>
            <a:off x="9119094" y="7011248"/>
            <a:ext cx="1187542" cy="127000"/>
          </a:xfrm>
          <a:prstGeom prst="rect">
            <a:avLst/>
          </a:prstGeom>
        </p:spPr>
        <p:txBody>
          <a:bodyPr vert="horz" wrap="square" lIns="0" tIns="0" rIns="0" bIns="0" rtlCol="0">
            <a:spAutoFit/>
          </a:bodyPr>
          <a:lstStyle/>
          <a:p>
            <a:pPr marL="12700">
              <a:lnSpc>
                <a:spcPct val="100000"/>
              </a:lnSpc>
              <a:tabLst>
                <a:tab pos="1299210" algn="l"/>
              </a:tabLst>
            </a:pPr>
            <a:r>
              <a:rPr sz="550" b="1" smtClean="0">
                <a:solidFill>
                  <a:srgbClr val="575756"/>
                </a:solidFill>
                <a:latin typeface="Calibri"/>
                <a:cs typeface="Calibri"/>
              </a:rPr>
              <a:t>AVAILABLE       </a:t>
            </a:r>
            <a:r>
              <a:rPr lang="ru-RU" sz="550" b="1" dirty="0" smtClean="0">
                <a:solidFill>
                  <a:srgbClr val="575756"/>
                </a:solidFill>
                <a:latin typeface="Calibri"/>
                <a:cs typeface="Calibri"/>
              </a:rPr>
              <a:t>      </a:t>
            </a:r>
            <a:r>
              <a:rPr sz="550" b="1" smtClean="0">
                <a:solidFill>
                  <a:srgbClr val="575756"/>
                </a:solidFill>
                <a:latin typeface="Calibri"/>
                <a:cs typeface="Calibri"/>
              </a:rPr>
              <a:t> </a:t>
            </a:r>
            <a:r>
              <a:rPr lang="uk-UA" sz="800" dirty="0" smtClean="0">
                <a:solidFill>
                  <a:srgbClr val="3C3C3B"/>
                </a:solidFill>
                <a:latin typeface="Calibri"/>
                <a:cs typeface="Calibri"/>
              </a:rPr>
              <a:t>ВИДЕО-УРОК</a:t>
            </a:r>
            <a:endParaRPr sz="800" dirty="0">
              <a:latin typeface="Calibri"/>
              <a:cs typeface="Calibri"/>
            </a:endParaRPr>
          </a:p>
        </p:txBody>
      </p:sp>
      <p:sp>
        <p:nvSpPr>
          <p:cNvPr id="301" name="object 301"/>
          <p:cNvSpPr txBox="1"/>
          <p:nvPr/>
        </p:nvSpPr>
        <p:spPr>
          <a:xfrm>
            <a:off x="5330904" y="6884248"/>
            <a:ext cx="889000" cy="251223"/>
          </a:xfrm>
          <a:prstGeom prst="rect">
            <a:avLst/>
          </a:prstGeom>
        </p:spPr>
        <p:txBody>
          <a:bodyPr vert="horz" wrap="square" lIns="0" tIns="0" rIns="0" bIns="0" rtlCol="0">
            <a:spAutoFit/>
          </a:bodyPr>
          <a:lstStyle/>
          <a:p>
            <a:pPr marL="12700" marR="5080">
              <a:lnSpc>
                <a:spcPct val="104200"/>
              </a:lnSpc>
            </a:pPr>
            <a:r>
              <a:rPr sz="800" dirty="0">
                <a:solidFill>
                  <a:srgbClr val="3C3C3B"/>
                </a:solidFill>
                <a:latin typeface="Calibri"/>
                <a:cs typeface="Calibri"/>
              </a:rPr>
              <a:t>Lateral anchorage </a:t>
            </a:r>
            <a:r>
              <a:rPr lang="uk-UA" sz="800" dirty="0" err="1" smtClean="0">
                <a:solidFill>
                  <a:srgbClr val="706F6F"/>
                </a:solidFill>
                <a:latin typeface="Calibri"/>
                <a:cs typeface="Calibri"/>
              </a:rPr>
              <a:t>Боковое</a:t>
            </a:r>
            <a:r>
              <a:rPr lang="uk-UA" sz="800" dirty="0" smtClean="0">
                <a:solidFill>
                  <a:srgbClr val="706F6F"/>
                </a:solidFill>
                <a:latin typeface="Calibri"/>
                <a:cs typeface="Calibri"/>
              </a:rPr>
              <a:t> </a:t>
            </a:r>
            <a:r>
              <a:rPr lang="uk-UA" sz="800" dirty="0" err="1" smtClean="0">
                <a:solidFill>
                  <a:srgbClr val="706F6F"/>
                </a:solidFill>
                <a:latin typeface="Calibri"/>
                <a:cs typeface="Calibri"/>
              </a:rPr>
              <a:t>крепление</a:t>
            </a:r>
            <a:endParaRPr sz="800" dirty="0">
              <a:latin typeface="Calibri"/>
              <a:cs typeface="Calibri"/>
            </a:endParaRPr>
          </a:p>
        </p:txBody>
      </p:sp>
      <p:sp>
        <p:nvSpPr>
          <p:cNvPr id="302" name="object 302"/>
          <p:cNvSpPr txBox="1"/>
          <p:nvPr/>
        </p:nvSpPr>
        <p:spPr>
          <a:xfrm>
            <a:off x="4049899" y="6884248"/>
            <a:ext cx="987019" cy="256096"/>
          </a:xfrm>
          <a:prstGeom prst="rect">
            <a:avLst/>
          </a:prstGeom>
        </p:spPr>
        <p:txBody>
          <a:bodyPr vert="horz" wrap="square" lIns="0" tIns="0" rIns="0" bIns="0" rtlCol="0">
            <a:spAutoFit/>
          </a:bodyPr>
          <a:lstStyle/>
          <a:p>
            <a:pPr marL="12700" marR="5080">
              <a:lnSpc>
                <a:spcPct val="104200"/>
              </a:lnSpc>
            </a:pPr>
            <a:r>
              <a:rPr sz="800" dirty="0">
                <a:solidFill>
                  <a:srgbClr val="3C3C3B"/>
                </a:solidFill>
                <a:latin typeface="Calibri"/>
                <a:cs typeface="Calibri"/>
              </a:rPr>
              <a:t>Floor anchorage </a:t>
            </a:r>
            <a:endParaRPr lang="uk-UA" sz="800" dirty="0">
              <a:solidFill>
                <a:srgbClr val="706F6F"/>
              </a:solidFill>
              <a:latin typeface="Calibri"/>
              <a:cs typeface="Calibri"/>
            </a:endParaRPr>
          </a:p>
          <a:p>
            <a:pPr marL="12700" marR="5080">
              <a:lnSpc>
                <a:spcPct val="104200"/>
              </a:lnSpc>
            </a:pPr>
            <a:r>
              <a:rPr lang="uk-UA" sz="800" dirty="0" err="1" smtClean="0">
                <a:solidFill>
                  <a:srgbClr val="706F6F"/>
                </a:solidFill>
                <a:latin typeface="Calibri"/>
                <a:cs typeface="Calibri"/>
              </a:rPr>
              <a:t>Напольное</a:t>
            </a:r>
            <a:r>
              <a:rPr lang="uk-UA" sz="800" dirty="0" smtClean="0">
                <a:solidFill>
                  <a:srgbClr val="706F6F"/>
                </a:solidFill>
                <a:latin typeface="Calibri"/>
                <a:cs typeface="Calibri"/>
              </a:rPr>
              <a:t> </a:t>
            </a:r>
            <a:r>
              <a:rPr lang="uk-UA" sz="800" dirty="0" err="1" smtClean="0">
                <a:solidFill>
                  <a:srgbClr val="706F6F"/>
                </a:solidFill>
                <a:latin typeface="Calibri"/>
                <a:cs typeface="Calibri"/>
              </a:rPr>
              <a:t>крепление</a:t>
            </a:r>
            <a:endParaRPr sz="800" dirty="0">
              <a:latin typeface="Calibri"/>
              <a:cs typeface="Calibri"/>
            </a:endParaRPr>
          </a:p>
        </p:txBody>
      </p:sp>
      <p:sp>
        <p:nvSpPr>
          <p:cNvPr id="387" name="object 387"/>
          <p:cNvSpPr txBox="1"/>
          <p:nvPr/>
        </p:nvSpPr>
        <p:spPr>
          <a:xfrm>
            <a:off x="9147861" y="6816289"/>
            <a:ext cx="396240" cy="269304"/>
          </a:xfrm>
          <a:prstGeom prst="rect">
            <a:avLst/>
          </a:prstGeom>
        </p:spPr>
        <p:txBody>
          <a:bodyPr vert="horz" wrap="square" lIns="0" tIns="0" rIns="0" bIns="0" rtlCol="0">
            <a:spAutoFit/>
          </a:bodyPr>
          <a:lstStyle/>
          <a:p>
            <a:pPr marL="12700">
              <a:lnSpc>
                <a:spcPct val="100000"/>
              </a:lnSpc>
            </a:pPr>
            <a:r>
              <a:rPr sz="1750" b="1" dirty="0">
                <a:solidFill>
                  <a:srgbClr val="E5007D"/>
                </a:solidFill>
                <a:latin typeface="Calibri"/>
                <a:cs typeface="Calibri"/>
              </a:rPr>
              <a:t>BIM</a:t>
            </a:r>
            <a:endParaRPr sz="1750">
              <a:latin typeface="Calibri"/>
              <a:cs typeface="Calibri"/>
            </a:endParaRPr>
          </a:p>
        </p:txBody>
      </p:sp>
      <p:graphicFrame>
        <p:nvGraphicFramePr>
          <p:cNvPr id="388" name="Таблица 387"/>
          <p:cNvGraphicFramePr>
            <a:graphicFrameLocks noGrp="1"/>
          </p:cNvGraphicFramePr>
          <p:nvPr>
            <p:extLst>
              <p:ext uri="{D42A27DB-BD31-4B8C-83A1-F6EECF244321}">
                <p14:modId xmlns:p14="http://schemas.microsoft.com/office/powerpoint/2010/main" xmlns="" val="507217842"/>
              </p:ext>
            </p:extLst>
          </p:nvPr>
        </p:nvGraphicFramePr>
        <p:xfrm>
          <a:off x="485958" y="3684548"/>
          <a:ext cx="3060000" cy="1576625"/>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General Characteristics</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 Glass-U </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L</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profiles are ideal for domestic use, thanks to their lightweight structure but tested for low-frequency use.</a:t>
                      </a:r>
                      <a:endParaRPr lang="ru-RU" sz="7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Available in 2 standard versions: for anchoring to the floor or anchoring to the wall.</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Общие характеристики</a:t>
                      </a:r>
                    </a:p>
                    <a:p>
                      <a:pPr>
                        <a:spcAft>
                          <a:spcPts val="600"/>
                        </a:spcAft>
                      </a:pPr>
                      <a:r>
                        <a:rPr lang="ru-RU" sz="700" b="0" dirty="0" smtClean="0">
                          <a:solidFill>
                            <a:schemeClr val="tx1">
                              <a:lumMod val="75000"/>
                              <a:lumOff val="25000"/>
                            </a:schemeClr>
                          </a:solidFill>
                          <a:latin typeface="Arial Narrow" pitchFamily="34" charset="0"/>
                          <a:ea typeface="Times New Roman"/>
                        </a:rPr>
                        <a:t>Профили </a:t>
                      </a:r>
                      <a:r>
                        <a:rPr lang="ru-RU" sz="700" b="0" dirty="0" err="1" smtClean="0">
                          <a:solidFill>
                            <a:schemeClr val="tx1">
                              <a:lumMod val="75000"/>
                              <a:lumOff val="25000"/>
                            </a:schemeClr>
                          </a:solidFill>
                          <a:latin typeface="Arial Narrow" pitchFamily="34" charset="0"/>
                          <a:ea typeface="Times New Roman"/>
                        </a:rPr>
                        <a:t>Glass</a:t>
                      </a:r>
                      <a:r>
                        <a:rPr lang="ru-RU" sz="700" b="0" dirty="0" smtClean="0">
                          <a:solidFill>
                            <a:schemeClr val="tx1">
                              <a:lumMod val="75000"/>
                              <a:lumOff val="25000"/>
                            </a:schemeClr>
                          </a:solidFill>
                          <a:latin typeface="Arial Narrow" pitchFamily="34" charset="0"/>
                          <a:ea typeface="Times New Roman"/>
                        </a:rPr>
                        <a:t>-U “L” идеально подходят для домашнего использования благодаря своей легкой конструкции.</a:t>
                      </a:r>
                      <a:r>
                        <a:rPr lang="ru-RU" sz="700" b="0" baseline="0" dirty="0" smtClean="0">
                          <a:solidFill>
                            <a:schemeClr val="tx1">
                              <a:lumMod val="75000"/>
                              <a:lumOff val="25000"/>
                            </a:schemeClr>
                          </a:solidFill>
                          <a:latin typeface="Arial Narrow" pitchFamily="34" charset="0"/>
                          <a:ea typeface="Times New Roman"/>
                        </a:rPr>
                        <a:t> Они </a:t>
                      </a:r>
                      <a:r>
                        <a:rPr lang="ru-RU" sz="700" b="0" dirty="0" smtClean="0">
                          <a:solidFill>
                            <a:schemeClr val="tx1">
                              <a:lumMod val="75000"/>
                              <a:lumOff val="25000"/>
                            </a:schemeClr>
                          </a:solidFill>
                          <a:latin typeface="Arial Narrow" pitchFamily="34" charset="0"/>
                          <a:ea typeface="Times New Roman"/>
                        </a:rPr>
                        <a:t>испытаны для использования на низких частотах.</a:t>
                      </a:r>
                    </a:p>
                    <a:p>
                      <a:pPr>
                        <a:spcAft>
                          <a:spcPts val="600"/>
                        </a:spcAft>
                      </a:pPr>
                      <a:r>
                        <a:rPr lang="ru-RU" sz="700" b="0" dirty="0" smtClean="0">
                          <a:solidFill>
                            <a:schemeClr val="tx1">
                              <a:lumMod val="75000"/>
                              <a:lumOff val="25000"/>
                            </a:schemeClr>
                          </a:solidFill>
                          <a:latin typeface="Arial Narrow" pitchFamily="34" charset="0"/>
                          <a:ea typeface="Times New Roman"/>
                        </a:rPr>
                        <a:t>Доступны в 2 стандартных версиях: для крепления на полу или на стене.</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389" name="Таблица 388"/>
          <p:cNvGraphicFramePr>
            <a:graphicFrameLocks noGrp="1"/>
          </p:cNvGraphicFramePr>
          <p:nvPr>
            <p:extLst>
              <p:ext uri="{D42A27DB-BD31-4B8C-83A1-F6EECF244321}">
                <p14:modId xmlns:p14="http://schemas.microsoft.com/office/powerpoint/2010/main" xmlns="" val="1075594119"/>
              </p:ext>
            </p:extLst>
          </p:nvPr>
        </p:nvGraphicFramePr>
        <p:xfrm>
          <a:off x="3807128"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Technical Features and handrail</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1	Extruded </a:t>
                      </a:r>
                      <a:r>
                        <a:rPr lang="en-US" sz="700" b="0" dirty="0" err="1" smtClean="0">
                          <a:solidFill>
                            <a:schemeClr val="tx1">
                              <a:lumMod val="75000"/>
                              <a:lumOff val="25000"/>
                            </a:schemeClr>
                          </a:solidFill>
                          <a:latin typeface="Arial Narrow" pitchFamily="34" charset="0"/>
                          <a:ea typeface="Times New Roman"/>
                        </a:rPr>
                        <a:t>aluminium</a:t>
                      </a:r>
                      <a:r>
                        <a:rPr lang="en-US" sz="700" b="0" dirty="0" smtClean="0">
                          <a:solidFill>
                            <a:schemeClr val="tx1">
                              <a:lumMod val="75000"/>
                              <a:lumOff val="25000"/>
                            </a:schemeClr>
                          </a:solidFill>
                          <a:latin typeface="Arial Narrow" pitchFamily="34" charset="0"/>
                          <a:ea typeface="Times New Roman"/>
                        </a:rPr>
                        <a:t> structure with stainless steel effect finish.</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2	Standard profile dimensions: 42 x 120 mm.</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3	Most     profiles     require     the installation of a water drainage system.</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4	Ideal    combination    with    the </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Evolution</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handrail system.</a:t>
                      </a:r>
                      <a:endParaRPr lang="ru-RU" sz="700" b="0" dirty="0" smtClean="0">
                        <a:solidFill>
                          <a:schemeClr val="tx1">
                            <a:lumMod val="75000"/>
                            <a:lumOff val="25000"/>
                          </a:schemeClr>
                        </a:solidFill>
                        <a:latin typeface="Arial Narrow" pitchFamily="34" charset="0"/>
                        <a:ea typeface="Times New Roman"/>
                      </a:endParaRPr>
                    </a:p>
                    <a:p>
                      <a:pPr marL="177800" indent="-177800">
                        <a:spcAft>
                          <a:spcPts val="600"/>
                        </a:spcAft>
                      </a:pPr>
                      <a:r>
                        <a:rPr lang="en-US" sz="700" b="0" dirty="0" smtClean="0">
                          <a:solidFill>
                            <a:schemeClr val="tx1">
                              <a:lumMod val="75000"/>
                              <a:lumOff val="25000"/>
                            </a:schemeClr>
                          </a:solidFill>
                          <a:latin typeface="Arial Narrow" pitchFamily="34" charset="0"/>
                          <a:ea typeface="Times New Roman"/>
                        </a:rPr>
                        <a:t>5	Compatible with all the handrail systems in the </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Profile System</a:t>
                      </a:r>
                      <a:r>
                        <a:rPr lang="en-US" sz="700" b="0" dirty="0" smtClean="0">
                          <a:solidFill>
                            <a:schemeClr val="tx1">
                              <a:lumMod val="75000"/>
                              <a:lumOff val="25000"/>
                            </a:schemeClr>
                          </a:solidFill>
                          <a:latin typeface="Arial Narrow" pitchFamily="34" charset="0"/>
                          <a:ea typeface="Times New Roman"/>
                          <a:cs typeface="Times New Roman"/>
                        </a:rPr>
                        <a:t>”</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Технические характеристики и поручни</a:t>
                      </a:r>
                    </a:p>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1</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Прессованная алюминиевая конструкция с эффектом отделки из нержавеющей стали.</a:t>
                      </a:r>
                    </a:p>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2</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Стандартные размеры профиля: 42 х 120 мм.</a:t>
                      </a:r>
                    </a:p>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3</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Большинство профилей требуют установки системы отвода воды.</a:t>
                      </a:r>
                    </a:p>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4</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Идеальное сочетание с системой поручней </a:t>
                      </a:r>
                      <a:r>
                        <a:rPr lang="ru-RU" sz="700" b="0" dirty="0" err="1" smtClean="0">
                          <a:solidFill>
                            <a:schemeClr val="tx1">
                              <a:lumMod val="75000"/>
                              <a:lumOff val="25000"/>
                            </a:schemeClr>
                          </a:solidFill>
                          <a:latin typeface="Arial Narrow" pitchFamily="34" charset="0"/>
                          <a:ea typeface="Times New Roman"/>
                        </a:rPr>
                        <a:t>Evolution</a:t>
                      </a:r>
                      <a:r>
                        <a:rPr lang="ru-RU" sz="700" b="0" dirty="0" smtClean="0">
                          <a:solidFill>
                            <a:schemeClr val="tx1">
                              <a:lumMod val="75000"/>
                              <a:lumOff val="25000"/>
                            </a:schemeClr>
                          </a:solidFill>
                          <a:latin typeface="Arial Narrow" pitchFamily="34" charset="0"/>
                          <a:ea typeface="Times New Roman"/>
                        </a:rPr>
                        <a:t>.</a:t>
                      </a:r>
                    </a:p>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5</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Совместим со всеми системами поручней в «Системе профилей»</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390" name="Таблица 389"/>
          <p:cNvGraphicFramePr>
            <a:graphicFrameLocks noGrp="1"/>
          </p:cNvGraphicFramePr>
          <p:nvPr>
            <p:extLst>
              <p:ext uri="{D42A27DB-BD31-4B8C-83A1-F6EECF244321}">
                <p14:modId xmlns:p14="http://schemas.microsoft.com/office/powerpoint/2010/main" xmlns="" val="10801600"/>
              </p:ext>
            </p:extLst>
          </p:nvPr>
        </p:nvGraphicFramePr>
        <p:xfrm>
          <a:off x="7161114" y="3684548"/>
          <a:ext cx="3060000" cy="141653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416539">
                <a:tc>
                  <a:txBody>
                    <a:bodyPr/>
                    <a:lstStyle/>
                    <a:p>
                      <a:pPr>
                        <a:spcAft>
                          <a:spcPts val="0"/>
                        </a:spcAft>
                      </a:pPr>
                      <a:r>
                        <a:rPr lang="en-US" sz="700" b="0" dirty="0" smtClean="0">
                          <a:solidFill>
                            <a:schemeClr val="tx1">
                              <a:lumMod val="75000"/>
                              <a:lumOff val="25000"/>
                            </a:schemeClr>
                          </a:solidFill>
                          <a:latin typeface="Arial Narrow" pitchFamily="34" charset="0"/>
                          <a:ea typeface="Times New Roman"/>
                        </a:rPr>
                        <a:t>Glass-U L SPECS:</a:t>
                      </a:r>
                    </a:p>
                    <a:p>
                      <a:pPr>
                        <a:spcAft>
                          <a:spcPts val="0"/>
                        </a:spcAft>
                      </a:pP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Lighter and more economical </a:t>
                      </a:r>
                      <a:r>
                        <a:rPr lang="en-US" sz="700" b="0" dirty="0" err="1" smtClean="0">
                          <a:solidFill>
                            <a:schemeClr val="tx1">
                              <a:lumMod val="75000"/>
                              <a:lumOff val="25000"/>
                            </a:schemeClr>
                          </a:solidFill>
                          <a:latin typeface="Arial Narrow" pitchFamily="34" charset="0"/>
                          <a:ea typeface="Times New Roman"/>
                        </a:rPr>
                        <a:t>aluminium</a:t>
                      </a:r>
                      <a:r>
                        <a:rPr lang="en-US" sz="700" b="0" dirty="0" smtClean="0">
                          <a:solidFill>
                            <a:schemeClr val="tx1">
                              <a:lumMod val="75000"/>
                              <a:lumOff val="25000"/>
                            </a:schemeClr>
                          </a:solidFill>
                          <a:latin typeface="Arial Narrow" pitchFamily="34" charset="0"/>
                          <a:ea typeface="Times New Roman"/>
                        </a:rPr>
                        <a:t> profile of the Glass-U family;</a:t>
                      </a: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Assembly and regulation done inside the balustrade;</a:t>
                      </a: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Compatible with upper handrail;</a:t>
                      </a: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Easy to install and handle (</a:t>
                      </a:r>
                      <a:r>
                        <a:rPr lang="en-US" sz="700" b="0" dirty="0" err="1" smtClean="0">
                          <a:solidFill>
                            <a:schemeClr val="tx1">
                              <a:lumMod val="75000"/>
                              <a:lumOff val="25000"/>
                            </a:schemeClr>
                          </a:solidFill>
                          <a:latin typeface="Arial Narrow" pitchFamily="34" charset="0"/>
                          <a:ea typeface="Times New Roman"/>
                        </a:rPr>
                        <a:t>Leng</a:t>
                      </a:r>
                      <a:r>
                        <a:rPr lang="en-US" sz="700" b="0" dirty="0" smtClean="0">
                          <a:solidFill>
                            <a:schemeClr val="tx1">
                              <a:lumMod val="75000"/>
                              <a:lumOff val="25000"/>
                            </a:schemeClr>
                          </a:solidFill>
                          <a:latin typeface="Arial Narrow" pitchFamily="34" charset="0"/>
                          <a:ea typeface="Times New Roman"/>
                        </a:rPr>
                        <a:t>. 3 m);</a:t>
                      </a: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Upper handrail available, customizable color and finish;</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0"/>
                        </a:spcAft>
                      </a:pPr>
                      <a:r>
                        <a:rPr lang="ru-RU" sz="700" b="0" dirty="0" smtClean="0">
                          <a:solidFill>
                            <a:schemeClr val="tx1">
                              <a:lumMod val="75000"/>
                              <a:lumOff val="25000"/>
                            </a:schemeClr>
                          </a:solidFill>
                          <a:latin typeface="Arial Narrow" pitchFamily="34" charset="0"/>
                          <a:ea typeface="Times New Roman"/>
                        </a:rPr>
                        <a:t>Характеристики </a:t>
                      </a:r>
                      <a:r>
                        <a:rPr lang="ru-RU" sz="700" b="0" dirty="0" err="1" smtClean="0">
                          <a:solidFill>
                            <a:schemeClr val="tx1">
                              <a:lumMod val="75000"/>
                              <a:lumOff val="25000"/>
                            </a:schemeClr>
                          </a:solidFill>
                          <a:latin typeface="Arial Narrow" pitchFamily="34" charset="0"/>
                          <a:ea typeface="Times New Roman"/>
                        </a:rPr>
                        <a:t>Glass</a:t>
                      </a:r>
                      <a:r>
                        <a:rPr lang="ru-RU" sz="700" b="0" dirty="0" smtClean="0">
                          <a:solidFill>
                            <a:schemeClr val="tx1">
                              <a:lumMod val="75000"/>
                              <a:lumOff val="25000"/>
                            </a:schemeClr>
                          </a:solidFill>
                          <a:latin typeface="Arial Narrow" pitchFamily="34" charset="0"/>
                          <a:ea typeface="Times New Roman"/>
                        </a:rPr>
                        <a:t>-U L:</a:t>
                      </a:r>
                    </a:p>
                    <a:p>
                      <a:pPr>
                        <a:spcAft>
                          <a:spcPts val="0"/>
                        </a:spcAft>
                      </a:pPr>
                      <a:endParaRPr lang="ru-RU" sz="700" b="0" dirty="0" smtClean="0">
                        <a:solidFill>
                          <a:schemeClr val="tx1">
                            <a:lumMod val="75000"/>
                            <a:lumOff val="25000"/>
                          </a:schemeClr>
                        </a:solidFill>
                        <a:latin typeface="Arial Narrow" pitchFamily="34" charset="0"/>
                        <a:ea typeface="Times New Roman"/>
                      </a:endParaRPr>
                    </a:p>
                    <a:p>
                      <a:pPr marL="88900" indent="-88900">
                        <a:spcAft>
                          <a:spcPts val="0"/>
                        </a:spcAft>
                      </a:pPr>
                      <a:r>
                        <a:rPr lang="ru-RU" sz="700" b="0" dirty="0" smtClean="0">
                          <a:solidFill>
                            <a:schemeClr val="tx1">
                              <a:lumMod val="75000"/>
                              <a:lumOff val="25000"/>
                            </a:schemeClr>
                          </a:solidFill>
                          <a:latin typeface="Arial Narrow" pitchFamily="34" charset="0"/>
                          <a:ea typeface="Times New Roman"/>
                        </a:rPr>
                        <a:t>•</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Более легкий и более экономичный алюминиевый профиль серии</a:t>
                      </a:r>
                      <a:r>
                        <a:rPr lang="ru-RU" sz="700" b="0" baseline="0" dirty="0" smtClean="0">
                          <a:solidFill>
                            <a:schemeClr val="tx1">
                              <a:lumMod val="75000"/>
                              <a:lumOff val="25000"/>
                            </a:schemeClr>
                          </a:solidFill>
                          <a:latin typeface="Arial Narrow" pitchFamily="34" charset="0"/>
                          <a:ea typeface="Times New Roman"/>
                        </a:rPr>
                        <a:t> </a:t>
                      </a:r>
                      <a:r>
                        <a:rPr lang="ru-RU" sz="700" b="0" dirty="0" err="1" smtClean="0">
                          <a:solidFill>
                            <a:schemeClr val="tx1">
                              <a:lumMod val="75000"/>
                              <a:lumOff val="25000"/>
                            </a:schemeClr>
                          </a:solidFill>
                          <a:latin typeface="Arial Narrow" pitchFamily="34" charset="0"/>
                          <a:ea typeface="Times New Roman"/>
                        </a:rPr>
                        <a:t>Glass-U</a:t>
                      </a:r>
                      <a:r>
                        <a:rPr lang="ru-RU" sz="700" b="0" dirty="0" smtClean="0">
                          <a:solidFill>
                            <a:schemeClr val="tx1">
                              <a:lumMod val="75000"/>
                              <a:lumOff val="25000"/>
                            </a:schemeClr>
                          </a:solidFill>
                          <a:latin typeface="Arial Narrow" pitchFamily="34" charset="0"/>
                          <a:ea typeface="Times New Roman"/>
                        </a:rPr>
                        <a:t>;</a:t>
                      </a:r>
                    </a:p>
                    <a:p>
                      <a:pPr marL="88900" indent="-88900">
                        <a:spcAft>
                          <a:spcPts val="0"/>
                        </a:spcAft>
                      </a:pPr>
                      <a:r>
                        <a:rPr lang="ru-RU" sz="700" b="0" dirty="0" smtClean="0">
                          <a:solidFill>
                            <a:schemeClr val="tx1">
                              <a:lumMod val="75000"/>
                              <a:lumOff val="25000"/>
                            </a:schemeClr>
                          </a:solidFill>
                          <a:latin typeface="Arial Narrow" pitchFamily="34" charset="0"/>
                          <a:ea typeface="Times New Roman"/>
                        </a:rPr>
                        <a:t>•</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Сборка и регулировка производится внутри балюстрады;</a:t>
                      </a:r>
                    </a:p>
                    <a:p>
                      <a:pPr marL="88900" indent="-88900">
                        <a:spcAft>
                          <a:spcPts val="0"/>
                        </a:spcAft>
                      </a:pPr>
                      <a:r>
                        <a:rPr lang="ru-RU" sz="700" b="0" dirty="0" smtClean="0">
                          <a:solidFill>
                            <a:schemeClr val="tx1">
                              <a:lumMod val="75000"/>
                              <a:lumOff val="25000"/>
                            </a:schemeClr>
                          </a:solidFill>
                          <a:latin typeface="Arial Narrow" pitchFamily="34" charset="0"/>
                          <a:ea typeface="Times New Roman"/>
                        </a:rPr>
                        <a:t>•</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Совместим с верхними поручнями;</a:t>
                      </a:r>
                    </a:p>
                    <a:p>
                      <a:pPr marL="88900" indent="-88900">
                        <a:spcAft>
                          <a:spcPts val="0"/>
                        </a:spcAft>
                      </a:pPr>
                      <a:r>
                        <a:rPr lang="ru-RU" sz="700" b="0" dirty="0" smtClean="0">
                          <a:solidFill>
                            <a:schemeClr val="tx1">
                              <a:lumMod val="75000"/>
                              <a:lumOff val="25000"/>
                            </a:schemeClr>
                          </a:solidFill>
                          <a:latin typeface="Arial Narrow" pitchFamily="34" charset="0"/>
                          <a:ea typeface="Times New Roman"/>
                        </a:rPr>
                        <a:t>•</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Простота в установке и эксплуатации (длина 3 м);</a:t>
                      </a:r>
                    </a:p>
                    <a:p>
                      <a:pPr marL="88900" marR="0" lvl="0" indent="-88900" algn="l" defTabSz="1043148" rtl="0" eaLnBrk="1" fontAlgn="auto" latinLnBrk="0" hangingPunct="1">
                        <a:lnSpc>
                          <a:spcPct val="100000"/>
                        </a:lnSpc>
                        <a:spcBef>
                          <a:spcPts val="0"/>
                        </a:spcBef>
                        <a:spcAft>
                          <a:spcPts val="0"/>
                        </a:spcAft>
                        <a:buClrTx/>
                        <a:buSzTx/>
                        <a:buFontTx/>
                        <a:buNone/>
                        <a:tabLst/>
                        <a:defRPr/>
                      </a:pPr>
                      <a:r>
                        <a:rPr lang="ru-RU" sz="700" b="0" dirty="0" smtClean="0">
                          <a:solidFill>
                            <a:schemeClr val="tx1">
                              <a:lumMod val="75000"/>
                              <a:lumOff val="25000"/>
                            </a:schemeClr>
                          </a:solidFill>
                          <a:latin typeface="Arial Narrow" pitchFamily="34" charset="0"/>
                          <a:ea typeface="Times New Roman"/>
                        </a:rPr>
                        <a:t>•</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Доступен верхний поручень, </a:t>
                      </a:r>
                      <a:r>
                        <a:rPr lang="ru-RU" sz="700" b="0" dirty="0" smtClean="0">
                          <a:solidFill>
                            <a:schemeClr val="tx1">
                              <a:lumMod val="75000"/>
                              <a:lumOff val="25000"/>
                            </a:schemeClr>
                          </a:solidFill>
                          <a:latin typeface="+mn-lt"/>
                          <a:ea typeface="Times New Roman"/>
                        </a:rPr>
                        <a:t>цвет и отделка</a:t>
                      </a:r>
                      <a:r>
                        <a:rPr lang="ru-RU" sz="700" b="0" baseline="0" dirty="0" smtClean="0">
                          <a:solidFill>
                            <a:schemeClr val="tx1">
                              <a:lumMod val="75000"/>
                              <a:lumOff val="25000"/>
                            </a:schemeClr>
                          </a:solidFill>
                          <a:latin typeface="+mn-lt"/>
                          <a:ea typeface="Times New Roman"/>
                        </a:rPr>
                        <a:t> на заказ</a:t>
                      </a:r>
                      <a:r>
                        <a:rPr lang="ru-RU" sz="700" b="0" dirty="0" smtClean="0">
                          <a:solidFill>
                            <a:schemeClr val="tx1">
                              <a:lumMod val="75000"/>
                              <a:lumOff val="25000"/>
                            </a:schemeClr>
                          </a:solidFill>
                          <a:latin typeface="Arial Narrow" pitchFamily="34" charset="0"/>
                          <a:ea typeface="Times New Roman"/>
                        </a:rPr>
                        <a:t>;</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391" name="Таблица 390"/>
          <p:cNvGraphicFramePr>
            <a:graphicFrameLocks noGrp="1"/>
          </p:cNvGraphicFramePr>
          <p:nvPr>
            <p:extLst>
              <p:ext uri="{D42A27DB-BD31-4B8C-83A1-F6EECF244321}">
                <p14:modId xmlns:p14="http://schemas.microsoft.com/office/powerpoint/2010/main" xmlns="" val="3516852707"/>
              </p:ext>
            </p:extLst>
          </p:nvPr>
        </p:nvGraphicFramePr>
        <p:xfrm>
          <a:off x="7149863" y="5159665"/>
          <a:ext cx="3082502" cy="124548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1177875">
                <a:tc>
                  <a:txBody>
                    <a:bodyPr/>
                    <a:lstStyle/>
                    <a:p>
                      <a:pPr>
                        <a:spcAft>
                          <a:spcPts val="0"/>
                        </a:spcAft>
                      </a:pPr>
                      <a:r>
                        <a:rPr lang="en-US" sz="550" b="0" dirty="0" smtClean="0">
                          <a:solidFill>
                            <a:schemeClr val="tx1">
                              <a:lumMod val="75000"/>
                              <a:lumOff val="25000"/>
                            </a:schemeClr>
                          </a:solidFill>
                          <a:latin typeface="Arial Narrow" pitchFamily="34" charset="0"/>
                          <a:ea typeface="Times New Roman"/>
                        </a:rPr>
                        <a:t>Designed for: home use</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(project load 1kN/m)</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Use: inside and outside, also by the sea</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Applications: stairs, balconies and balustrades</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Variations: floor or side mounted</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Material: aluminum with stainless steel effect</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Dimensions: 42 mm x 120 mm</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(internal helix channel 110 mm)</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Infill: glass</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Glass thickness: 13,52-16,76-17,52-20,76 mm</a:t>
                      </a:r>
                      <a:endParaRPr lang="ru-RU" sz="550" b="0" dirty="0" smtClean="0">
                        <a:solidFill>
                          <a:schemeClr val="tx1">
                            <a:lumMod val="75000"/>
                            <a:lumOff val="25000"/>
                          </a:schemeClr>
                        </a:solidFill>
                        <a:latin typeface="Arial Narrow" pitchFamily="34" charset="0"/>
                        <a:ea typeface="Times New Roman"/>
                      </a:endParaRPr>
                    </a:p>
                    <a:p>
                      <a:pPr>
                        <a:spcAft>
                          <a:spcPts val="0"/>
                        </a:spcAft>
                      </a:pPr>
                      <a:r>
                        <a:rPr lang="en-US" sz="550" b="0" dirty="0" smtClean="0">
                          <a:solidFill>
                            <a:schemeClr val="tx1">
                              <a:lumMod val="75000"/>
                              <a:lumOff val="25000"/>
                            </a:schemeClr>
                          </a:solidFill>
                          <a:latin typeface="Arial Narrow" pitchFamily="34" charset="0"/>
                          <a:ea typeface="Times New Roman"/>
                        </a:rPr>
                        <a:t>Upper finish: natural aluminum color silver effect</a:t>
                      </a:r>
                      <a:endParaRPr lang="ru-RU" sz="550" b="0" dirty="0">
                        <a:solidFill>
                          <a:schemeClr val="tx1">
                            <a:lumMod val="75000"/>
                            <a:lumOff val="25000"/>
                          </a:schemeClr>
                        </a:solidFill>
                        <a:latin typeface="Arial Narrow" pitchFamily="34" charset="0"/>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550" b="0" dirty="0" smtClean="0">
                          <a:solidFill>
                            <a:schemeClr val="tx1">
                              <a:lumMod val="75000"/>
                              <a:lumOff val="25000"/>
                            </a:schemeClr>
                          </a:solidFill>
                          <a:latin typeface="Arial Narrow" pitchFamily="34" charset="0"/>
                          <a:ea typeface="Times New Roman"/>
                        </a:rPr>
                        <a:t>Предназначен для: домашнего использования</a:t>
                      </a:r>
                    </a:p>
                    <a:p>
                      <a:pPr>
                        <a:spcAft>
                          <a:spcPts val="0"/>
                        </a:spcAft>
                      </a:pPr>
                      <a:r>
                        <a:rPr lang="ru-RU" sz="550" b="0" dirty="0" smtClean="0">
                          <a:solidFill>
                            <a:schemeClr val="tx1">
                              <a:lumMod val="75000"/>
                              <a:lumOff val="25000"/>
                            </a:schemeClr>
                          </a:solidFill>
                          <a:latin typeface="Arial Narrow" pitchFamily="34" charset="0"/>
                          <a:ea typeface="Times New Roman"/>
                        </a:rPr>
                        <a:t>(проектная нагрузка 1кН/м)</a:t>
                      </a:r>
                    </a:p>
                    <a:p>
                      <a:pPr>
                        <a:spcAft>
                          <a:spcPts val="0"/>
                        </a:spcAft>
                      </a:pPr>
                      <a:r>
                        <a:rPr lang="ru-RU" sz="550" b="0" dirty="0" smtClean="0">
                          <a:solidFill>
                            <a:schemeClr val="tx1">
                              <a:lumMod val="75000"/>
                              <a:lumOff val="25000"/>
                            </a:schemeClr>
                          </a:solidFill>
                          <a:latin typeface="Arial Narrow" pitchFamily="34" charset="0"/>
                          <a:ea typeface="Times New Roman"/>
                        </a:rPr>
                        <a:t>Использование: внутри и снаружи, также у моря</a:t>
                      </a:r>
                    </a:p>
                    <a:p>
                      <a:pPr>
                        <a:spcAft>
                          <a:spcPts val="0"/>
                        </a:spcAft>
                      </a:pPr>
                      <a:r>
                        <a:rPr lang="ru-RU" sz="550" b="0" dirty="0" smtClean="0">
                          <a:solidFill>
                            <a:schemeClr val="tx1">
                              <a:lumMod val="75000"/>
                              <a:lumOff val="25000"/>
                            </a:schemeClr>
                          </a:solidFill>
                          <a:latin typeface="Arial Narrow" pitchFamily="34" charset="0"/>
                          <a:ea typeface="Times New Roman"/>
                        </a:rPr>
                        <a:t>Области применения: лестницы, балконы и балюстрады</a:t>
                      </a:r>
                    </a:p>
                    <a:p>
                      <a:pPr>
                        <a:spcAft>
                          <a:spcPts val="0"/>
                        </a:spcAft>
                      </a:pPr>
                      <a:r>
                        <a:rPr lang="ru-RU" sz="550" b="0" dirty="0" smtClean="0">
                          <a:solidFill>
                            <a:schemeClr val="tx1">
                              <a:lumMod val="75000"/>
                              <a:lumOff val="25000"/>
                            </a:schemeClr>
                          </a:solidFill>
                          <a:latin typeface="Arial Narrow" pitchFamily="34" charset="0"/>
                          <a:ea typeface="Times New Roman"/>
                        </a:rPr>
                        <a:t>Вариации: напольные или боковые</a:t>
                      </a:r>
                    </a:p>
                    <a:p>
                      <a:pPr>
                        <a:spcAft>
                          <a:spcPts val="0"/>
                        </a:spcAft>
                      </a:pPr>
                      <a:r>
                        <a:rPr lang="ru-RU" sz="550" b="0" dirty="0" smtClean="0">
                          <a:solidFill>
                            <a:schemeClr val="tx1">
                              <a:lumMod val="75000"/>
                              <a:lumOff val="25000"/>
                            </a:schemeClr>
                          </a:solidFill>
                          <a:latin typeface="Arial Narrow" pitchFamily="34" charset="0"/>
                          <a:ea typeface="Times New Roman"/>
                        </a:rPr>
                        <a:t>Материал: алюминий с эффектом нержавеющей стали</a:t>
                      </a:r>
                    </a:p>
                    <a:p>
                      <a:pPr>
                        <a:spcAft>
                          <a:spcPts val="0"/>
                        </a:spcAft>
                      </a:pPr>
                      <a:r>
                        <a:rPr lang="ru-RU" sz="550" b="0" dirty="0" smtClean="0">
                          <a:solidFill>
                            <a:schemeClr val="tx1">
                              <a:lumMod val="75000"/>
                              <a:lumOff val="25000"/>
                            </a:schemeClr>
                          </a:solidFill>
                          <a:latin typeface="Arial Narrow" pitchFamily="34" charset="0"/>
                          <a:ea typeface="Times New Roman"/>
                        </a:rPr>
                        <a:t>Размеры: 42 мм х 120 мм</a:t>
                      </a:r>
                    </a:p>
                    <a:p>
                      <a:pPr>
                        <a:spcAft>
                          <a:spcPts val="0"/>
                        </a:spcAft>
                      </a:pPr>
                      <a:r>
                        <a:rPr lang="ru-RU" sz="550" b="0" dirty="0" smtClean="0">
                          <a:solidFill>
                            <a:schemeClr val="tx1">
                              <a:lumMod val="75000"/>
                              <a:lumOff val="25000"/>
                            </a:schemeClr>
                          </a:solidFill>
                          <a:latin typeface="Arial Narrow" pitchFamily="34" charset="0"/>
                          <a:ea typeface="Times New Roman"/>
                        </a:rPr>
                        <a:t>(внутренний спиральный канал 110 мм)</a:t>
                      </a:r>
                    </a:p>
                    <a:p>
                      <a:pPr>
                        <a:spcAft>
                          <a:spcPts val="0"/>
                        </a:spcAft>
                      </a:pPr>
                      <a:r>
                        <a:rPr lang="ru-RU" sz="550" b="0" dirty="0" smtClean="0">
                          <a:solidFill>
                            <a:schemeClr val="tx1">
                              <a:lumMod val="75000"/>
                              <a:lumOff val="25000"/>
                            </a:schemeClr>
                          </a:solidFill>
                          <a:latin typeface="Arial Narrow" pitchFamily="34" charset="0"/>
                          <a:ea typeface="Times New Roman"/>
                        </a:rPr>
                        <a:t>Заполнение: стекло</a:t>
                      </a:r>
                    </a:p>
                    <a:p>
                      <a:pPr>
                        <a:spcAft>
                          <a:spcPts val="0"/>
                        </a:spcAft>
                      </a:pPr>
                      <a:r>
                        <a:rPr lang="ru-RU" sz="550" b="0" dirty="0" smtClean="0">
                          <a:solidFill>
                            <a:schemeClr val="tx1">
                              <a:lumMod val="75000"/>
                              <a:lumOff val="25000"/>
                            </a:schemeClr>
                          </a:solidFill>
                          <a:latin typeface="Arial Narrow" pitchFamily="34" charset="0"/>
                          <a:ea typeface="Times New Roman"/>
                        </a:rPr>
                        <a:t>Толщина стекла: 13,52-16,76-17,52-20,76 мм</a:t>
                      </a:r>
                    </a:p>
                    <a:p>
                      <a:pPr marL="0" marR="0" lvl="0" indent="0" algn="l" defTabSz="1043148" rtl="0" eaLnBrk="1" fontAlgn="auto" latinLnBrk="0" hangingPunct="1">
                        <a:lnSpc>
                          <a:spcPct val="100000"/>
                        </a:lnSpc>
                        <a:spcBef>
                          <a:spcPts val="0"/>
                        </a:spcBef>
                        <a:spcAft>
                          <a:spcPts val="0"/>
                        </a:spcAft>
                        <a:buClrTx/>
                        <a:buSzTx/>
                        <a:buFontTx/>
                        <a:buNone/>
                        <a:tabLst/>
                        <a:defRPr/>
                      </a:pPr>
                      <a:r>
                        <a:rPr lang="ru-RU" sz="550" b="0" dirty="0" smtClean="0">
                          <a:solidFill>
                            <a:schemeClr val="tx1">
                              <a:lumMod val="75000"/>
                              <a:lumOff val="25000"/>
                            </a:schemeClr>
                          </a:solidFill>
                          <a:latin typeface="Arial Narrow" pitchFamily="34" charset="0"/>
                          <a:ea typeface="Times New Roman"/>
                        </a:rPr>
                        <a:t>Верхняя отделка: эффект</a:t>
                      </a:r>
                    </a:p>
                    <a:p>
                      <a:pPr>
                        <a:spcAft>
                          <a:spcPts val="0"/>
                        </a:spcAft>
                      </a:pPr>
                      <a:r>
                        <a:rPr lang="ru-RU" sz="550" b="0" dirty="0" smtClean="0">
                          <a:solidFill>
                            <a:schemeClr val="tx1">
                              <a:lumMod val="75000"/>
                              <a:lumOff val="25000"/>
                            </a:schemeClr>
                          </a:solidFill>
                          <a:latin typeface="Arial Narrow" pitchFamily="34" charset="0"/>
                          <a:ea typeface="Times New Roman"/>
                        </a:rPr>
                        <a:t>натурального алюминия, цвет серебристый</a:t>
                      </a:r>
                      <a:endParaRPr lang="ru-RU" sz="55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6146" name="Picture 2"/>
          <p:cNvPicPr>
            <a:picLocks noChangeAspect="1" noChangeArrowheads="1"/>
          </p:cNvPicPr>
          <p:nvPr/>
        </p:nvPicPr>
        <p:blipFill>
          <a:blip r:embed="rId6"/>
          <a:srcRect/>
          <a:stretch>
            <a:fillRect/>
          </a:stretch>
        </p:blipFill>
        <p:spPr bwMode="auto">
          <a:xfrm>
            <a:off x="9746547" y="6584624"/>
            <a:ext cx="430213" cy="414338"/>
          </a:xfrm>
          <a:prstGeom prst="rect">
            <a:avLst/>
          </a:prstGeom>
          <a:noFill/>
          <a:ln w="9525">
            <a:noFill/>
            <a:miter lim="800000"/>
            <a:headEnd/>
            <a:tailEnd/>
          </a:ln>
        </p:spPr>
      </p:pic>
      <p:pic>
        <p:nvPicPr>
          <p:cNvPr id="6147" name="Picture 3"/>
          <p:cNvPicPr>
            <a:picLocks noChangeAspect="1" noChangeArrowheads="1"/>
          </p:cNvPicPr>
          <p:nvPr/>
        </p:nvPicPr>
        <p:blipFill>
          <a:blip r:embed="rId7"/>
          <a:srcRect/>
          <a:stretch>
            <a:fillRect/>
          </a:stretch>
        </p:blipFill>
        <p:spPr bwMode="auto">
          <a:xfrm>
            <a:off x="376517" y="5773271"/>
            <a:ext cx="1555750" cy="1217613"/>
          </a:xfrm>
          <a:prstGeom prst="rect">
            <a:avLst/>
          </a:prstGeom>
          <a:noFill/>
          <a:ln w="9525">
            <a:noFill/>
            <a:miter lim="800000"/>
            <a:headEnd/>
            <a:tailEnd/>
          </a:ln>
        </p:spPr>
      </p:pic>
      <p:pic>
        <p:nvPicPr>
          <p:cNvPr id="6148" name="Picture 4"/>
          <p:cNvPicPr>
            <a:picLocks noChangeAspect="1" noChangeArrowheads="1"/>
          </p:cNvPicPr>
          <p:nvPr/>
        </p:nvPicPr>
        <p:blipFill>
          <a:blip r:embed="rId8"/>
          <a:srcRect/>
          <a:stretch>
            <a:fillRect/>
          </a:stretch>
        </p:blipFill>
        <p:spPr bwMode="auto">
          <a:xfrm>
            <a:off x="3810000" y="5844989"/>
            <a:ext cx="1833563" cy="650875"/>
          </a:xfrm>
          <a:prstGeom prst="rect">
            <a:avLst/>
          </a:prstGeom>
          <a:noFill/>
          <a:ln w="9525">
            <a:noFill/>
            <a:miter lim="800000"/>
            <a:headEnd/>
            <a:tailEnd/>
          </a:ln>
        </p:spPr>
      </p:pic>
      <p:pic>
        <p:nvPicPr>
          <p:cNvPr id="6149" name="Picture 5"/>
          <p:cNvPicPr>
            <a:picLocks noChangeAspect="1" noChangeArrowheads="1"/>
          </p:cNvPicPr>
          <p:nvPr/>
        </p:nvPicPr>
        <p:blipFill>
          <a:blip r:embed="rId9"/>
          <a:srcRect/>
          <a:stretch>
            <a:fillRect/>
          </a:stretch>
        </p:blipFill>
        <p:spPr bwMode="auto">
          <a:xfrm>
            <a:off x="7073153" y="6714565"/>
            <a:ext cx="806450" cy="320675"/>
          </a:xfrm>
          <a:prstGeom prst="rect">
            <a:avLst/>
          </a:prstGeom>
          <a:noFill/>
          <a:ln w="9525">
            <a:noFill/>
            <a:miter lim="800000"/>
            <a:headEnd/>
            <a:tailEnd/>
          </a:ln>
        </p:spPr>
      </p:pic>
      <p:sp>
        <p:nvSpPr>
          <p:cNvPr id="37" name="object 896"/>
          <p:cNvSpPr txBox="1"/>
          <p:nvPr/>
        </p:nvSpPr>
        <p:spPr>
          <a:xfrm>
            <a:off x="7871708" y="6549087"/>
            <a:ext cx="1342533" cy="646331"/>
          </a:xfrm>
          <a:prstGeom prst="rect">
            <a:avLst/>
          </a:prstGeom>
        </p:spPr>
        <p:txBody>
          <a:bodyPr vert="horz" wrap="square" lIns="0" tIns="0" rIns="0" bIns="0" rtlCol="0">
            <a:spAutoFit/>
          </a:bodyPr>
          <a:lstStyle/>
          <a:p>
            <a:pPr marL="12700"/>
            <a:r>
              <a:rPr lang="fi-FI" sz="700" dirty="0" smtClean="0"/>
              <a:t>TEST RESULTS</a:t>
            </a:r>
            <a:endParaRPr lang="en-US" sz="700" dirty="0" smtClean="0">
              <a:solidFill>
                <a:schemeClr val="tx1">
                  <a:lumMod val="65000"/>
                  <a:lumOff val="35000"/>
                </a:schemeClr>
              </a:solidFill>
            </a:endParaRPr>
          </a:p>
          <a:p>
            <a:r>
              <a:rPr lang="fi-FI" sz="700" dirty="0" smtClean="0"/>
              <a:t>design load	</a:t>
            </a:r>
            <a:r>
              <a:rPr lang="fi-FI" sz="700" dirty="0" smtClean="0"/>
              <a:t>1,0 kN/m</a:t>
            </a:r>
          </a:p>
          <a:p>
            <a:r>
              <a:rPr lang="fi-FI" sz="700" dirty="0" smtClean="0"/>
              <a:t>ultimate strength	</a:t>
            </a:r>
            <a:r>
              <a:rPr lang="fi-FI" sz="700" dirty="0" smtClean="0"/>
              <a:t>2,0 kN/m</a:t>
            </a:r>
            <a:endParaRPr lang="en-US" sz="700" dirty="0" smtClean="0">
              <a:solidFill>
                <a:schemeClr val="tx1">
                  <a:lumMod val="65000"/>
                  <a:lumOff val="35000"/>
                </a:schemeClr>
              </a:solidFill>
              <a:cs typeface="Calibri"/>
            </a:endParaRPr>
          </a:p>
          <a:p>
            <a:pPr marL="12700"/>
            <a:r>
              <a:rPr lang="ru-RU" sz="700" dirty="0" smtClean="0">
                <a:solidFill>
                  <a:schemeClr val="tx1">
                    <a:lumMod val="65000"/>
                    <a:lumOff val="35000"/>
                  </a:schemeClr>
                </a:solidFill>
              </a:rPr>
              <a:t>РЕЗУЛЬТАТЫ ТЕСТА</a:t>
            </a:r>
          </a:p>
          <a:p>
            <a:pPr marL="12700"/>
            <a:r>
              <a:rPr lang="uk-UA" sz="700" dirty="0" err="1" smtClean="0">
                <a:solidFill>
                  <a:schemeClr val="tx1">
                    <a:lumMod val="65000"/>
                    <a:lumOff val="35000"/>
                  </a:schemeClr>
                </a:solidFill>
                <a:cs typeface="Calibri"/>
              </a:rPr>
              <a:t>расчетная</a:t>
            </a:r>
            <a:r>
              <a:rPr lang="uk-UA" sz="700" dirty="0" smtClean="0">
                <a:solidFill>
                  <a:schemeClr val="tx1">
                    <a:lumMod val="65000"/>
                    <a:lumOff val="35000"/>
                  </a:schemeClr>
                </a:solidFill>
                <a:cs typeface="Calibri"/>
              </a:rPr>
              <a:t> </a:t>
            </a:r>
            <a:r>
              <a:rPr lang="uk-UA" sz="700" dirty="0" err="1" smtClean="0">
                <a:solidFill>
                  <a:schemeClr val="tx1">
                    <a:lumMod val="65000"/>
                    <a:lumOff val="35000"/>
                  </a:schemeClr>
                </a:solidFill>
                <a:cs typeface="Calibri"/>
              </a:rPr>
              <a:t>нагрузка</a:t>
            </a:r>
            <a:r>
              <a:rPr lang="ru-RU" sz="700" dirty="0" smtClean="0">
                <a:solidFill>
                  <a:schemeClr val="tx1">
                    <a:lumMod val="65000"/>
                    <a:lumOff val="35000"/>
                  </a:schemeClr>
                </a:solidFill>
                <a:cs typeface="Calibri"/>
              </a:rPr>
              <a:t>	1,0 кН/м</a:t>
            </a:r>
          </a:p>
          <a:p>
            <a:pPr marL="12700" marR="10795">
              <a:spcBef>
                <a:spcPts val="25"/>
              </a:spcBef>
            </a:pPr>
            <a:r>
              <a:rPr lang="uk-UA" sz="700" dirty="0" err="1" smtClean="0">
                <a:solidFill>
                  <a:schemeClr val="tx1">
                    <a:lumMod val="65000"/>
                    <a:lumOff val="35000"/>
                  </a:schemeClr>
                </a:solidFill>
                <a:cs typeface="Calibri"/>
              </a:rPr>
              <a:t>предел</a:t>
            </a:r>
            <a:r>
              <a:rPr lang="uk-UA" sz="700" dirty="0" smtClean="0">
                <a:solidFill>
                  <a:schemeClr val="tx1">
                    <a:lumMod val="65000"/>
                    <a:lumOff val="35000"/>
                  </a:schemeClr>
                </a:solidFill>
                <a:cs typeface="Calibri"/>
              </a:rPr>
              <a:t> </a:t>
            </a:r>
            <a:r>
              <a:rPr lang="uk-UA" sz="700" dirty="0" err="1" smtClean="0">
                <a:solidFill>
                  <a:schemeClr val="tx1">
                    <a:lumMod val="65000"/>
                    <a:lumOff val="35000"/>
                  </a:schemeClr>
                </a:solidFill>
                <a:cs typeface="Calibri"/>
              </a:rPr>
              <a:t>прочности</a:t>
            </a:r>
            <a:r>
              <a:rPr lang="ru-RU" sz="700" dirty="0" smtClean="0">
                <a:solidFill>
                  <a:schemeClr val="tx1">
                    <a:lumMod val="65000"/>
                    <a:lumOff val="35000"/>
                  </a:schemeClr>
                </a:solidFill>
                <a:cs typeface="Calibri"/>
              </a:rPr>
              <a:t>	2,0 кН/м</a:t>
            </a:r>
            <a:endParaRPr sz="700" dirty="0">
              <a:solidFill>
                <a:schemeClr val="tx1">
                  <a:lumMod val="65000"/>
                  <a:lumOff val="35000"/>
                </a:schemeClr>
              </a:solidFill>
              <a:cs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429625" y="7217222"/>
            <a:ext cx="1823113" cy="184666"/>
          </a:xfrm>
          <a:prstGeom prst="rect">
            <a:avLst/>
          </a:prstGeom>
        </p:spPr>
        <p:txBody>
          <a:bodyPr vert="horz" wrap="square" lIns="0" tIns="0" rIns="0" bIns="0" rtlCol="0">
            <a:spAutoFit/>
          </a:bodyPr>
          <a:lstStyle/>
          <a:p>
            <a:pPr marL="12700" algn="r">
              <a:lnSpc>
                <a:spcPct val="100000"/>
              </a:lnSpc>
            </a:pPr>
            <a:r>
              <a:rPr sz="1200" b="1" dirty="0">
                <a:solidFill>
                  <a:srgbClr val="E5007D"/>
                </a:solidFill>
                <a:latin typeface="Calibri"/>
                <a:cs typeface="Calibri"/>
              </a:rPr>
              <a:t>7 IAM Design </a:t>
            </a:r>
            <a:r>
              <a:rPr sz="1200" dirty="0">
                <a:solidFill>
                  <a:srgbClr val="706F6F"/>
                </a:solidFill>
                <a:latin typeface="Calibri"/>
                <a:cs typeface="Calibri"/>
              </a:rPr>
              <a:t>Collection</a:t>
            </a:r>
            <a:endParaRPr sz="1200">
              <a:latin typeface="Calibri"/>
              <a:cs typeface="Calibri"/>
            </a:endParaRPr>
          </a:p>
        </p:txBody>
      </p:sp>
      <p:sp>
        <p:nvSpPr>
          <p:cNvPr id="9" name="object 9"/>
          <p:cNvSpPr txBox="1"/>
          <p:nvPr/>
        </p:nvSpPr>
        <p:spPr>
          <a:xfrm>
            <a:off x="339538" y="5587239"/>
            <a:ext cx="768588" cy="153888"/>
          </a:xfrm>
          <a:prstGeom prst="rect">
            <a:avLst/>
          </a:prstGeom>
        </p:spPr>
        <p:txBody>
          <a:bodyPr vert="horz" wrap="square" lIns="0" tIns="0" rIns="0" bIns="0" rtlCol="0">
            <a:spAutoFit/>
          </a:bodyPr>
          <a:lstStyle/>
          <a:p>
            <a:pPr marL="12700">
              <a:lnSpc>
                <a:spcPct val="100000"/>
              </a:lnSpc>
            </a:pPr>
            <a:r>
              <a:rPr sz="1000" dirty="0">
                <a:solidFill>
                  <a:srgbClr val="575756"/>
                </a:solidFill>
                <a:latin typeface="Calibri"/>
                <a:cs typeface="Calibri"/>
              </a:rPr>
              <a:t>A </a:t>
            </a:r>
            <a:r>
              <a:rPr sz="1000" dirty="0" smtClean="0">
                <a:solidFill>
                  <a:srgbClr val="575756"/>
                </a:solidFill>
                <a:latin typeface="Calibri"/>
                <a:cs typeface="Calibri"/>
              </a:rPr>
              <a:t>TOP1</a:t>
            </a:r>
            <a:r>
              <a:rPr lang="ru-RU" sz="1000" dirty="0" smtClean="0">
                <a:solidFill>
                  <a:srgbClr val="575756"/>
                </a:solidFill>
                <a:latin typeface="Calibri"/>
                <a:cs typeface="Calibri"/>
              </a:rPr>
              <a:t>-ВЕРХ1</a:t>
            </a:r>
            <a:endParaRPr sz="1000" dirty="0">
              <a:latin typeface="Calibri"/>
              <a:cs typeface="Calibri"/>
            </a:endParaRPr>
          </a:p>
        </p:txBody>
      </p:sp>
      <p:sp>
        <p:nvSpPr>
          <p:cNvPr id="10" name="object 10"/>
          <p:cNvSpPr txBox="1"/>
          <p:nvPr/>
        </p:nvSpPr>
        <p:spPr>
          <a:xfrm>
            <a:off x="2089403" y="5587983"/>
            <a:ext cx="737997" cy="153888"/>
          </a:xfrm>
          <a:prstGeom prst="rect">
            <a:avLst/>
          </a:prstGeom>
        </p:spPr>
        <p:txBody>
          <a:bodyPr vert="horz" wrap="square" lIns="0" tIns="0" rIns="0" bIns="0" rtlCol="0">
            <a:spAutoFit/>
          </a:bodyPr>
          <a:lstStyle/>
          <a:p>
            <a:pPr marL="12700">
              <a:lnSpc>
                <a:spcPct val="100000"/>
              </a:lnSpc>
            </a:pPr>
            <a:r>
              <a:rPr sz="1000" dirty="0">
                <a:solidFill>
                  <a:srgbClr val="575756"/>
                </a:solidFill>
                <a:latin typeface="Calibri"/>
                <a:cs typeface="Calibri"/>
              </a:rPr>
              <a:t>A </a:t>
            </a:r>
            <a:r>
              <a:rPr sz="1000" dirty="0" smtClean="0">
                <a:solidFill>
                  <a:srgbClr val="575756"/>
                </a:solidFill>
                <a:latin typeface="Calibri"/>
                <a:cs typeface="Calibri"/>
              </a:rPr>
              <a:t>SIDE1</a:t>
            </a:r>
            <a:r>
              <a:rPr lang="ru-RU" sz="1000" dirty="0" smtClean="0">
                <a:solidFill>
                  <a:srgbClr val="575756"/>
                </a:solidFill>
                <a:latin typeface="Calibri"/>
                <a:cs typeface="Calibri"/>
              </a:rPr>
              <a:t>-БОК1</a:t>
            </a:r>
            <a:endParaRPr sz="1000" dirty="0">
              <a:latin typeface="Calibri"/>
              <a:cs typeface="Calibri"/>
            </a:endParaRPr>
          </a:p>
        </p:txBody>
      </p:sp>
      <p:sp>
        <p:nvSpPr>
          <p:cNvPr id="11" name="object 11"/>
          <p:cNvSpPr txBox="1"/>
          <p:nvPr/>
        </p:nvSpPr>
        <p:spPr>
          <a:xfrm>
            <a:off x="2827401" y="5587983"/>
            <a:ext cx="946740" cy="153888"/>
          </a:xfrm>
          <a:prstGeom prst="rect">
            <a:avLst/>
          </a:prstGeom>
        </p:spPr>
        <p:txBody>
          <a:bodyPr vert="horz" wrap="square" lIns="0" tIns="0" rIns="0" bIns="0" rtlCol="0">
            <a:spAutoFit/>
          </a:bodyPr>
          <a:lstStyle/>
          <a:p>
            <a:pPr marL="12700">
              <a:lnSpc>
                <a:spcPct val="100000"/>
              </a:lnSpc>
            </a:pPr>
            <a:r>
              <a:rPr sz="1000" dirty="0">
                <a:solidFill>
                  <a:srgbClr val="575756"/>
                </a:solidFill>
                <a:latin typeface="Calibri"/>
                <a:cs typeface="Calibri"/>
              </a:rPr>
              <a:t>A </a:t>
            </a:r>
            <a:r>
              <a:rPr sz="1000" dirty="0" smtClean="0">
                <a:solidFill>
                  <a:srgbClr val="575756"/>
                </a:solidFill>
                <a:latin typeface="Calibri"/>
                <a:cs typeface="Calibri"/>
              </a:rPr>
              <a:t>SIDE2</a:t>
            </a:r>
            <a:r>
              <a:rPr lang="ru-RU" sz="1000" dirty="0" smtClean="0">
                <a:solidFill>
                  <a:srgbClr val="575756"/>
                </a:solidFill>
                <a:latin typeface="Calibri"/>
                <a:cs typeface="Calibri"/>
              </a:rPr>
              <a:t>-БОК2</a:t>
            </a:r>
            <a:endParaRPr sz="1000" dirty="0">
              <a:latin typeface="Calibri"/>
              <a:cs typeface="Calibri"/>
            </a:endParaRPr>
          </a:p>
        </p:txBody>
      </p:sp>
      <p:sp>
        <p:nvSpPr>
          <p:cNvPr id="12" name="object 12"/>
          <p:cNvSpPr txBox="1"/>
          <p:nvPr/>
        </p:nvSpPr>
        <p:spPr>
          <a:xfrm>
            <a:off x="1301241" y="5587984"/>
            <a:ext cx="788163" cy="153888"/>
          </a:xfrm>
          <a:prstGeom prst="rect">
            <a:avLst/>
          </a:prstGeom>
        </p:spPr>
        <p:txBody>
          <a:bodyPr vert="horz" wrap="square" lIns="0" tIns="0" rIns="0" bIns="0" rtlCol="0">
            <a:spAutoFit/>
          </a:bodyPr>
          <a:lstStyle/>
          <a:p>
            <a:pPr marL="12700">
              <a:lnSpc>
                <a:spcPct val="100000"/>
              </a:lnSpc>
            </a:pPr>
            <a:r>
              <a:rPr sz="1000" dirty="0">
                <a:solidFill>
                  <a:srgbClr val="575756"/>
                </a:solidFill>
                <a:latin typeface="Calibri"/>
                <a:cs typeface="Calibri"/>
              </a:rPr>
              <a:t>A </a:t>
            </a:r>
            <a:r>
              <a:rPr sz="1000" dirty="0" smtClean="0">
                <a:solidFill>
                  <a:srgbClr val="575756"/>
                </a:solidFill>
                <a:latin typeface="Calibri"/>
                <a:cs typeface="Calibri"/>
              </a:rPr>
              <a:t>TOP2</a:t>
            </a:r>
            <a:r>
              <a:rPr lang="ru-RU" sz="1000" dirty="0" smtClean="0">
                <a:solidFill>
                  <a:srgbClr val="575756"/>
                </a:solidFill>
                <a:latin typeface="Calibri"/>
                <a:cs typeface="Calibri"/>
              </a:rPr>
              <a:t>-ВЕРХ2</a:t>
            </a:r>
            <a:endParaRPr sz="1000" dirty="0">
              <a:latin typeface="Calibri"/>
              <a:cs typeface="Calibri"/>
            </a:endParaRPr>
          </a:p>
        </p:txBody>
      </p:sp>
      <p:sp>
        <p:nvSpPr>
          <p:cNvPr id="597" name="object 597"/>
          <p:cNvSpPr/>
          <p:nvPr/>
        </p:nvSpPr>
        <p:spPr>
          <a:xfrm>
            <a:off x="457200" y="473951"/>
            <a:ext cx="2517825" cy="3085388"/>
          </a:xfrm>
          <a:prstGeom prst="rect">
            <a:avLst/>
          </a:prstGeom>
          <a:blipFill>
            <a:blip r:embed="rId3" cstate="print"/>
            <a:stretch>
              <a:fillRect/>
            </a:stretch>
          </a:blipFill>
        </p:spPr>
        <p:txBody>
          <a:bodyPr wrap="square" lIns="0" tIns="0" rIns="0" bIns="0" rtlCol="0"/>
          <a:lstStyle/>
          <a:p>
            <a:endParaRPr/>
          </a:p>
        </p:txBody>
      </p:sp>
      <p:sp>
        <p:nvSpPr>
          <p:cNvPr id="598" name="object 598"/>
          <p:cNvSpPr txBox="1"/>
          <p:nvPr/>
        </p:nvSpPr>
        <p:spPr>
          <a:xfrm>
            <a:off x="1715300" y="3205249"/>
            <a:ext cx="78740" cy="127000"/>
          </a:xfrm>
          <a:prstGeom prst="rect">
            <a:avLst/>
          </a:prstGeom>
        </p:spPr>
        <p:txBody>
          <a:bodyPr vert="horz" wrap="square" lIns="0" tIns="0" rIns="0" bIns="0" rtlCol="0">
            <a:spAutoFit/>
          </a:bodyPr>
          <a:lstStyle/>
          <a:p>
            <a:pPr marL="12700">
              <a:lnSpc>
                <a:spcPct val="100000"/>
              </a:lnSpc>
            </a:pPr>
            <a:r>
              <a:rPr sz="800" b="1" dirty="0">
                <a:solidFill>
                  <a:srgbClr val="FFFFFF"/>
                </a:solidFill>
                <a:latin typeface="Calibri"/>
                <a:cs typeface="Calibri"/>
              </a:rPr>
              <a:t>1</a:t>
            </a:r>
            <a:endParaRPr sz="800">
              <a:latin typeface="Calibri"/>
              <a:cs typeface="Calibri"/>
            </a:endParaRPr>
          </a:p>
        </p:txBody>
      </p:sp>
      <p:sp>
        <p:nvSpPr>
          <p:cNvPr id="606" name="object 606"/>
          <p:cNvSpPr/>
          <p:nvPr/>
        </p:nvSpPr>
        <p:spPr>
          <a:xfrm>
            <a:off x="7151979" y="473951"/>
            <a:ext cx="3082823" cy="1108252"/>
          </a:xfrm>
          <a:prstGeom prst="rect">
            <a:avLst/>
          </a:prstGeom>
          <a:blipFill>
            <a:blip r:embed="rId4" cstate="print"/>
            <a:stretch>
              <a:fillRect/>
            </a:stretch>
          </a:blipFill>
        </p:spPr>
        <p:txBody>
          <a:bodyPr wrap="square" lIns="0" tIns="0" rIns="0" bIns="0" rtlCol="0"/>
          <a:lstStyle/>
          <a:p>
            <a:endParaRPr/>
          </a:p>
        </p:txBody>
      </p:sp>
      <p:sp>
        <p:nvSpPr>
          <p:cNvPr id="898" name="object 898"/>
          <p:cNvSpPr txBox="1"/>
          <p:nvPr/>
        </p:nvSpPr>
        <p:spPr>
          <a:xfrm>
            <a:off x="444499" y="171019"/>
            <a:ext cx="4095309" cy="461665"/>
          </a:xfrm>
          <a:prstGeom prst="rect">
            <a:avLst/>
          </a:prstGeom>
        </p:spPr>
        <p:txBody>
          <a:bodyPr vert="horz" wrap="square" lIns="0" tIns="0" rIns="0" bIns="0" rtlCol="0">
            <a:spAutoFit/>
          </a:bodyPr>
          <a:lstStyle/>
          <a:p>
            <a:pPr marL="12700"/>
            <a:r>
              <a:rPr sz="1500" dirty="0">
                <a:solidFill>
                  <a:srgbClr val="3C3C3B"/>
                </a:solidFill>
                <a:latin typeface="Futura Bk BT"/>
                <a:cs typeface="Futura Bk BT"/>
              </a:rPr>
              <a:t>GLASS-U </a:t>
            </a:r>
            <a:r>
              <a:rPr sz="1500" dirty="0" smtClean="0">
                <a:solidFill>
                  <a:srgbClr val="E5007D"/>
                </a:solidFill>
                <a:latin typeface="Futura Bk BT"/>
                <a:cs typeface="Futura Bk BT"/>
              </a:rPr>
              <a:t>A</a:t>
            </a:r>
            <a:r>
              <a:rPr lang="en-US" sz="1500" dirty="0" smtClean="0">
                <a:solidFill>
                  <a:srgbClr val="E5007D"/>
                </a:solidFill>
                <a:latin typeface="Futura Bk BT"/>
                <a:cs typeface="Futura Bk BT"/>
              </a:rPr>
              <a:t> </a:t>
            </a:r>
            <a:r>
              <a:rPr lang="de-DE" sz="1500" dirty="0">
                <a:solidFill>
                  <a:srgbClr val="3C3C3B"/>
                </a:solidFill>
                <a:latin typeface="Futura Bk BT"/>
                <a:cs typeface="Futura Bk BT"/>
              </a:rPr>
              <a:t>(AVANT-GARDE</a:t>
            </a:r>
            <a:r>
              <a:rPr lang="de-DE" sz="1500" dirty="0" smtClean="0">
                <a:solidFill>
                  <a:srgbClr val="3C3C3B"/>
                </a:solidFill>
                <a:latin typeface="Futura Bk BT"/>
                <a:cs typeface="Futura Bk BT"/>
              </a:rPr>
              <a:t>)</a:t>
            </a:r>
            <a:r>
              <a:rPr lang="ru-RU" sz="1500" dirty="0" smtClean="0">
                <a:solidFill>
                  <a:srgbClr val="3C3C3B"/>
                </a:solidFill>
                <a:latin typeface="Futura Bk BT"/>
                <a:cs typeface="Futura Bk BT"/>
              </a:rPr>
              <a:t> (АВАНГАРД)</a:t>
            </a:r>
            <a:endParaRPr lang="de-DE" sz="1500" dirty="0">
              <a:latin typeface="Futura Bk BT"/>
              <a:cs typeface="Futura Bk BT"/>
            </a:endParaRPr>
          </a:p>
          <a:p>
            <a:pPr marL="12700">
              <a:lnSpc>
                <a:spcPct val="100000"/>
              </a:lnSpc>
            </a:pPr>
            <a:endParaRPr sz="1500" dirty="0">
              <a:latin typeface="Futura Bk BT"/>
              <a:cs typeface="Futura Bk BT"/>
            </a:endParaRPr>
          </a:p>
        </p:txBody>
      </p:sp>
      <p:sp>
        <p:nvSpPr>
          <p:cNvPr id="901" name="object 901"/>
          <p:cNvSpPr txBox="1"/>
          <p:nvPr/>
        </p:nvSpPr>
        <p:spPr>
          <a:xfrm>
            <a:off x="3782888" y="6626048"/>
            <a:ext cx="756920" cy="246221"/>
          </a:xfrm>
          <a:prstGeom prst="rect">
            <a:avLst/>
          </a:prstGeom>
        </p:spPr>
        <p:txBody>
          <a:bodyPr vert="horz" wrap="square" lIns="0" tIns="0" rIns="0" bIns="0" rtlCol="0">
            <a:spAutoFit/>
          </a:bodyPr>
          <a:lstStyle/>
          <a:p>
            <a:pPr marL="12700">
              <a:lnSpc>
                <a:spcPct val="100000"/>
              </a:lnSpc>
            </a:pPr>
            <a:r>
              <a:rPr sz="800" dirty="0">
                <a:solidFill>
                  <a:srgbClr val="706F6F"/>
                </a:solidFill>
                <a:latin typeface="Calibri"/>
                <a:cs typeface="Calibri"/>
              </a:rPr>
              <a:t>ESSENTIAL    CUBE</a:t>
            </a:r>
            <a:endParaRPr sz="800">
              <a:latin typeface="Calibri"/>
              <a:cs typeface="Calibri"/>
            </a:endParaRPr>
          </a:p>
        </p:txBody>
      </p:sp>
      <p:sp>
        <p:nvSpPr>
          <p:cNvPr id="902" name="object 902"/>
          <p:cNvSpPr txBox="1"/>
          <p:nvPr/>
        </p:nvSpPr>
        <p:spPr>
          <a:xfrm>
            <a:off x="4704196" y="6626048"/>
            <a:ext cx="321310" cy="246221"/>
          </a:xfrm>
          <a:prstGeom prst="rect">
            <a:avLst/>
          </a:prstGeom>
        </p:spPr>
        <p:txBody>
          <a:bodyPr vert="horz" wrap="square" lIns="0" tIns="0" rIns="0" bIns="0" rtlCol="0">
            <a:spAutoFit/>
          </a:bodyPr>
          <a:lstStyle/>
          <a:p>
            <a:pPr marL="12700">
              <a:lnSpc>
                <a:spcPct val="100000"/>
              </a:lnSpc>
            </a:pPr>
            <a:r>
              <a:rPr sz="800" dirty="0">
                <a:solidFill>
                  <a:srgbClr val="706F6F"/>
                </a:solidFill>
                <a:latin typeface="Calibri"/>
                <a:cs typeface="Calibri"/>
              </a:rPr>
              <a:t>ROUND</a:t>
            </a:r>
            <a:endParaRPr sz="800">
              <a:latin typeface="Calibri"/>
              <a:cs typeface="Calibri"/>
            </a:endParaRPr>
          </a:p>
        </p:txBody>
      </p:sp>
      <p:sp>
        <p:nvSpPr>
          <p:cNvPr id="903" name="object 903"/>
          <p:cNvSpPr txBox="1"/>
          <p:nvPr/>
        </p:nvSpPr>
        <p:spPr>
          <a:xfrm>
            <a:off x="5127157" y="6626048"/>
            <a:ext cx="483234" cy="246221"/>
          </a:xfrm>
          <a:prstGeom prst="rect">
            <a:avLst/>
          </a:prstGeom>
        </p:spPr>
        <p:txBody>
          <a:bodyPr vert="horz" wrap="square" lIns="0" tIns="0" rIns="0" bIns="0" rtlCol="0">
            <a:spAutoFit/>
          </a:bodyPr>
          <a:lstStyle/>
          <a:p>
            <a:pPr marL="12700">
              <a:lnSpc>
                <a:spcPct val="100000"/>
              </a:lnSpc>
            </a:pPr>
            <a:r>
              <a:rPr sz="800" dirty="0">
                <a:solidFill>
                  <a:srgbClr val="706F6F"/>
                </a:solidFill>
                <a:latin typeface="Calibri"/>
                <a:cs typeface="Calibri"/>
              </a:rPr>
              <a:t>EVOLUTION</a:t>
            </a:r>
            <a:endParaRPr sz="800">
              <a:latin typeface="Calibri"/>
              <a:cs typeface="Calibri"/>
            </a:endParaRPr>
          </a:p>
        </p:txBody>
      </p:sp>
      <p:sp>
        <p:nvSpPr>
          <p:cNvPr id="911" name="object 911"/>
          <p:cNvSpPr txBox="1"/>
          <p:nvPr/>
        </p:nvSpPr>
        <p:spPr>
          <a:xfrm>
            <a:off x="5328493" y="6884248"/>
            <a:ext cx="972026" cy="254000"/>
          </a:xfrm>
          <a:prstGeom prst="rect">
            <a:avLst/>
          </a:prstGeom>
        </p:spPr>
        <p:txBody>
          <a:bodyPr vert="horz" wrap="square" lIns="0" tIns="0" rIns="0" bIns="0" rtlCol="0">
            <a:spAutoFit/>
          </a:bodyPr>
          <a:lstStyle/>
          <a:p>
            <a:pPr marL="12700" marR="5080">
              <a:lnSpc>
                <a:spcPct val="104200"/>
              </a:lnSpc>
            </a:pPr>
            <a:r>
              <a:rPr sz="800" dirty="0">
                <a:solidFill>
                  <a:srgbClr val="3C3C3B"/>
                </a:solidFill>
                <a:latin typeface="Calibri"/>
                <a:cs typeface="Calibri"/>
              </a:rPr>
              <a:t>Lateral anchorage </a:t>
            </a:r>
            <a:r>
              <a:rPr lang="uk-UA" sz="800" dirty="0" err="1">
                <a:solidFill>
                  <a:srgbClr val="706F6F"/>
                </a:solidFill>
                <a:latin typeface="Calibri"/>
                <a:cs typeface="Calibri"/>
              </a:rPr>
              <a:t>Боковое</a:t>
            </a:r>
            <a:r>
              <a:rPr lang="uk-UA" sz="800" dirty="0">
                <a:solidFill>
                  <a:srgbClr val="706F6F"/>
                </a:solidFill>
                <a:latin typeface="Calibri"/>
                <a:cs typeface="Calibri"/>
              </a:rPr>
              <a:t> </a:t>
            </a:r>
            <a:r>
              <a:rPr lang="uk-UA" sz="800" dirty="0" err="1">
                <a:solidFill>
                  <a:srgbClr val="706F6F"/>
                </a:solidFill>
                <a:latin typeface="Calibri"/>
                <a:cs typeface="Calibri"/>
              </a:rPr>
              <a:t>крепление</a:t>
            </a:r>
            <a:endParaRPr lang="uk-UA" sz="800" dirty="0">
              <a:latin typeface="Calibri"/>
              <a:cs typeface="Calibri"/>
            </a:endParaRPr>
          </a:p>
        </p:txBody>
      </p:sp>
      <p:sp>
        <p:nvSpPr>
          <p:cNvPr id="912" name="object 912"/>
          <p:cNvSpPr/>
          <p:nvPr/>
        </p:nvSpPr>
        <p:spPr>
          <a:xfrm>
            <a:off x="5155972" y="6914884"/>
            <a:ext cx="36830" cy="132715"/>
          </a:xfrm>
          <a:custGeom>
            <a:avLst/>
            <a:gdLst/>
            <a:ahLst/>
            <a:cxnLst/>
            <a:rect l="l" t="t" r="r" b="b"/>
            <a:pathLst>
              <a:path w="36829" h="132715">
                <a:moveTo>
                  <a:pt x="0" y="0"/>
                </a:moveTo>
                <a:lnTo>
                  <a:pt x="0" y="132143"/>
                </a:lnTo>
                <a:lnTo>
                  <a:pt x="36334" y="132143"/>
                </a:lnTo>
                <a:lnTo>
                  <a:pt x="36334" y="0"/>
                </a:lnTo>
              </a:path>
            </a:pathLst>
          </a:custGeom>
          <a:ln w="12192">
            <a:solidFill>
              <a:srgbClr val="000000"/>
            </a:solidFill>
          </a:ln>
        </p:spPr>
        <p:txBody>
          <a:bodyPr wrap="square" lIns="0" tIns="0" rIns="0" bIns="0" rtlCol="0"/>
          <a:lstStyle/>
          <a:p>
            <a:endParaRPr/>
          </a:p>
        </p:txBody>
      </p:sp>
      <p:sp>
        <p:nvSpPr>
          <p:cNvPr id="913" name="object 913"/>
          <p:cNvSpPr/>
          <p:nvPr/>
        </p:nvSpPr>
        <p:spPr>
          <a:xfrm>
            <a:off x="5108454" y="6980611"/>
            <a:ext cx="41910" cy="34925"/>
          </a:xfrm>
          <a:custGeom>
            <a:avLst/>
            <a:gdLst/>
            <a:ahLst/>
            <a:cxnLst/>
            <a:rect l="l" t="t" r="r" b="b"/>
            <a:pathLst>
              <a:path w="41910" h="34925">
                <a:moveTo>
                  <a:pt x="41630" y="0"/>
                </a:moveTo>
                <a:lnTo>
                  <a:pt x="0" y="0"/>
                </a:lnTo>
                <a:lnTo>
                  <a:pt x="0" y="34328"/>
                </a:lnTo>
                <a:lnTo>
                  <a:pt x="41630" y="34328"/>
                </a:lnTo>
              </a:path>
            </a:pathLst>
          </a:custGeom>
          <a:ln w="12191">
            <a:solidFill>
              <a:srgbClr val="000000"/>
            </a:solidFill>
          </a:ln>
        </p:spPr>
        <p:txBody>
          <a:bodyPr wrap="square" lIns="0" tIns="0" rIns="0" bIns="0" rtlCol="0"/>
          <a:lstStyle/>
          <a:p>
            <a:endParaRPr/>
          </a:p>
        </p:txBody>
      </p:sp>
      <p:sp>
        <p:nvSpPr>
          <p:cNvPr id="914" name="object 914"/>
          <p:cNvSpPr/>
          <p:nvPr/>
        </p:nvSpPr>
        <p:spPr>
          <a:xfrm>
            <a:off x="5023187" y="6920284"/>
            <a:ext cx="84455" cy="182880"/>
          </a:xfrm>
          <a:custGeom>
            <a:avLst/>
            <a:gdLst/>
            <a:ahLst/>
            <a:cxnLst/>
            <a:rect l="l" t="t" r="r" b="b"/>
            <a:pathLst>
              <a:path w="84454" h="182879">
                <a:moveTo>
                  <a:pt x="0" y="0"/>
                </a:moveTo>
                <a:lnTo>
                  <a:pt x="84023" y="0"/>
                </a:lnTo>
                <a:lnTo>
                  <a:pt x="84023" y="182524"/>
                </a:lnTo>
              </a:path>
            </a:pathLst>
          </a:custGeom>
          <a:ln w="12192">
            <a:solidFill>
              <a:srgbClr val="000000"/>
            </a:solidFill>
          </a:ln>
        </p:spPr>
        <p:txBody>
          <a:bodyPr wrap="square" lIns="0" tIns="0" rIns="0" bIns="0" rtlCol="0"/>
          <a:lstStyle/>
          <a:p>
            <a:endParaRPr/>
          </a:p>
        </p:txBody>
      </p:sp>
      <p:sp>
        <p:nvSpPr>
          <p:cNvPr id="915" name="object 915"/>
          <p:cNvSpPr txBox="1"/>
          <p:nvPr/>
        </p:nvSpPr>
        <p:spPr>
          <a:xfrm>
            <a:off x="4047486" y="6884248"/>
            <a:ext cx="997199" cy="256096"/>
          </a:xfrm>
          <a:prstGeom prst="rect">
            <a:avLst/>
          </a:prstGeom>
        </p:spPr>
        <p:txBody>
          <a:bodyPr vert="horz" wrap="square" lIns="0" tIns="0" rIns="0" bIns="0" rtlCol="0">
            <a:spAutoFit/>
          </a:bodyPr>
          <a:lstStyle/>
          <a:p>
            <a:pPr marL="12700" marR="5080">
              <a:lnSpc>
                <a:spcPct val="104200"/>
              </a:lnSpc>
            </a:pPr>
            <a:r>
              <a:rPr sz="800" dirty="0">
                <a:solidFill>
                  <a:srgbClr val="3C3C3B"/>
                </a:solidFill>
                <a:latin typeface="Calibri"/>
                <a:cs typeface="Calibri"/>
              </a:rPr>
              <a:t>Floor anchorage </a:t>
            </a:r>
            <a:r>
              <a:rPr lang="uk-UA" sz="800" dirty="0" err="1">
                <a:solidFill>
                  <a:srgbClr val="706F6F"/>
                </a:solidFill>
                <a:latin typeface="Calibri"/>
                <a:cs typeface="Calibri"/>
              </a:rPr>
              <a:t>Напольное</a:t>
            </a:r>
            <a:r>
              <a:rPr lang="uk-UA" sz="800" dirty="0">
                <a:solidFill>
                  <a:srgbClr val="706F6F"/>
                </a:solidFill>
                <a:latin typeface="Calibri"/>
                <a:cs typeface="Calibri"/>
              </a:rPr>
              <a:t> </a:t>
            </a:r>
            <a:r>
              <a:rPr lang="uk-UA" sz="800" dirty="0" err="1" smtClean="0">
                <a:solidFill>
                  <a:srgbClr val="706F6F"/>
                </a:solidFill>
                <a:latin typeface="Calibri"/>
                <a:cs typeface="Calibri"/>
              </a:rPr>
              <a:t>крепление</a:t>
            </a:r>
            <a:endParaRPr lang="uk-UA" sz="800" dirty="0">
              <a:latin typeface="Calibri"/>
              <a:cs typeface="Calibri"/>
            </a:endParaRPr>
          </a:p>
        </p:txBody>
      </p:sp>
      <p:sp>
        <p:nvSpPr>
          <p:cNvPr id="916" name="object 916"/>
          <p:cNvSpPr/>
          <p:nvPr/>
        </p:nvSpPr>
        <p:spPr>
          <a:xfrm>
            <a:off x="3859179" y="6903329"/>
            <a:ext cx="0" cy="191770"/>
          </a:xfrm>
          <a:custGeom>
            <a:avLst/>
            <a:gdLst/>
            <a:ahLst/>
            <a:cxnLst/>
            <a:rect l="l" t="t" r="r" b="b"/>
            <a:pathLst>
              <a:path h="191770">
                <a:moveTo>
                  <a:pt x="0" y="0"/>
                </a:moveTo>
                <a:lnTo>
                  <a:pt x="0" y="191681"/>
                </a:lnTo>
              </a:path>
            </a:pathLst>
          </a:custGeom>
          <a:ln w="12192">
            <a:solidFill>
              <a:srgbClr val="000000"/>
            </a:solidFill>
          </a:ln>
        </p:spPr>
        <p:txBody>
          <a:bodyPr wrap="square" lIns="0" tIns="0" rIns="0" bIns="0" rtlCol="0"/>
          <a:lstStyle/>
          <a:p>
            <a:endParaRPr/>
          </a:p>
        </p:txBody>
      </p:sp>
      <p:sp>
        <p:nvSpPr>
          <p:cNvPr id="917" name="object 917"/>
          <p:cNvSpPr/>
          <p:nvPr/>
        </p:nvSpPr>
        <p:spPr>
          <a:xfrm>
            <a:off x="3921720" y="6901204"/>
            <a:ext cx="0" cy="194310"/>
          </a:xfrm>
          <a:custGeom>
            <a:avLst/>
            <a:gdLst/>
            <a:ahLst/>
            <a:cxnLst/>
            <a:rect l="l" t="t" r="r" b="b"/>
            <a:pathLst>
              <a:path h="194309">
                <a:moveTo>
                  <a:pt x="0" y="0"/>
                </a:moveTo>
                <a:lnTo>
                  <a:pt x="0" y="193802"/>
                </a:lnTo>
              </a:path>
            </a:pathLst>
          </a:custGeom>
          <a:ln w="12192">
            <a:solidFill>
              <a:srgbClr val="000000"/>
            </a:solidFill>
          </a:ln>
        </p:spPr>
        <p:txBody>
          <a:bodyPr wrap="square" lIns="0" tIns="0" rIns="0" bIns="0" rtlCol="0"/>
          <a:lstStyle/>
          <a:p>
            <a:endParaRPr/>
          </a:p>
        </p:txBody>
      </p:sp>
      <p:sp>
        <p:nvSpPr>
          <p:cNvPr id="918" name="object 918"/>
          <p:cNvSpPr/>
          <p:nvPr/>
        </p:nvSpPr>
        <p:spPr>
          <a:xfrm>
            <a:off x="3804591" y="7096709"/>
            <a:ext cx="173355" cy="0"/>
          </a:xfrm>
          <a:custGeom>
            <a:avLst/>
            <a:gdLst/>
            <a:ahLst/>
            <a:cxnLst/>
            <a:rect l="l" t="t" r="r" b="b"/>
            <a:pathLst>
              <a:path w="173354">
                <a:moveTo>
                  <a:pt x="172796" y="0"/>
                </a:moveTo>
                <a:lnTo>
                  <a:pt x="0" y="0"/>
                </a:lnTo>
              </a:path>
            </a:pathLst>
          </a:custGeom>
          <a:ln w="12192">
            <a:solidFill>
              <a:srgbClr val="000000"/>
            </a:solidFill>
          </a:ln>
        </p:spPr>
        <p:txBody>
          <a:bodyPr wrap="square" lIns="0" tIns="0" rIns="0" bIns="0" rtlCol="0"/>
          <a:lstStyle/>
          <a:p>
            <a:endParaRPr/>
          </a:p>
        </p:txBody>
      </p:sp>
      <p:sp>
        <p:nvSpPr>
          <p:cNvPr id="1061" name="object 1061"/>
          <p:cNvSpPr txBox="1"/>
          <p:nvPr/>
        </p:nvSpPr>
        <p:spPr>
          <a:xfrm>
            <a:off x="9085939" y="7011248"/>
            <a:ext cx="1142365" cy="127000"/>
          </a:xfrm>
          <a:prstGeom prst="rect">
            <a:avLst/>
          </a:prstGeom>
        </p:spPr>
        <p:txBody>
          <a:bodyPr vert="horz" wrap="square" lIns="0" tIns="0" rIns="0" bIns="0" rtlCol="0">
            <a:spAutoFit/>
          </a:bodyPr>
          <a:lstStyle/>
          <a:p>
            <a:pPr marL="12700">
              <a:lnSpc>
                <a:spcPct val="100000"/>
              </a:lnSpc>
              <a:tabLst>
                <a:tab pos="478790" algn="l"/>
              </a:tabLst>
            </a:pPr>
            <a:r>
              <a:rPr sz="550" b="1" dirty="0">
                <a:solidFill>
                  <a:srgbClr val="575756"/>
                </a:solidFill>
                <a:latin typeface="Calibri"/>
                <a:cs typeface="Calibri"/>
              </a:rPr>
              <a:t>AVAILABLE	</a:t>
            </a:r>
            <a:r>
              <a:rPr lang="uk-UA" sz="800" dirty="0" smtClean="0">
                <a:solidFill>
                  <a:srgbClr val="3C3C3B"/>
                </a:solidFill>
                <a:latin typeface="Calibri"/>
                <a:cs typeface="Calibri"/>
              </a:rPr>
              <a:t>ВИДЕО-УРОК</a:t>
            </a:r>
            <a:endParaRPr sz="800" dirty="0">
              <a:latin typeface="Calibri"/>
              <a:cs typeface="Calibri"/>
            </a:endParaRPr>
          </a:p>
        </p:txBody>
      </p:sp>
      <p:sp>
        <p:nvSpPr>
          <p:cNvPr id="1062" name="object 1062"/>
          <p:cNvSpPr txBox="1"/>
          <p:nvPr/>
        </p:nvSpPr>
        <p:spPr>
          <a:xfrm>
            <a:off x="9066499" y="6816289"/>
            <a:ext cx="396240" cy="269304"/>
          </a:xfrm>
          <a:prstGeom prst="rect">
            <a:avLst/>
          </a:prstGeom>
        </p:spPr>
        <p:txBody>
          <a:bodyPr vert="horz" wrap="square" lIns="0" tIns="0" rIns="0" bIns="0" rtlCol="0">
            <a:spAutoFit/>
          </a:bodyPr>
          <a:lstStyle/>
          <a:p>
            <a:pPr marL="12700">
              <a:lnSpc>
                <a:spcPct val="100000"/>
              </a:lnSpc>
            </a:pPr>
            <a:r>
              <a:rPr sz="1750" b="1" dirty="0">
                <a:solidFill>
                  <a:srgbClr val="E5007D"/>
                </a:solidFill>
                <a:latin typeface="Calibri"/>
                <a:cs typeface="Calibri"/>
              </a:rPr>
              <a:t>BIM</a:t>
            </a:r>
            <a:endParaRPr sz="1750">
              <a:latin typeface="Calibri"/>
              <a:cs typeface="Calibri"/>
            </a:endParaRPr>
          </a:p>
        </p:txBody>
      </p:sp>
      <p:graphicFrame>
        <p:nvGraphicFramePr>
          <p:cNvPr id="1063" name="Таблица 1062"/>
          <p:cNvGraphicFramePr>
            <a:graphicFrameLocks noGrp="1"/>
          </p:cNvGraphicFramePr>
          <p:nvPr>
            <p:extLst>
              <p:ext uri="{D42A27DB-BD31-4B8C-83A1-F6EECF244321}">
                <p14:modId xmlns:p14="http://schemas.microsoft.com/office/powerpoint/2010/main" xmlns="" val="2904103257"/>
              </p:ext>
            </p:extLst>
          </p:nvPr>
        </p:nvGraphicFramePr>
        <p:xfrm>
          <a:off x="485958" y="3684548"/>
          <a:ext cx="2824170" cy="1576625"/>
        </p:xfrm>
        <a:graphic>
          <a:graphicData uri="http://schemas.openxmlformats.org/drawingml/2006/table">
            <a:tbl>
              <a:tblPr firstRow="1" bandRow="1">
                <a:tableStyleId>{5C22544A-7EE6-4342-B048-85BDC9FD1C3A}</a:tableStyleId>
              </a:tblPr>
              <a:tblGrid>
                <a:gridCol w="1412085">
                  <a:extLst>
                    <a:ext uri="{9D8B030D-6E8A-4147-A177-3AD203B41FA5}">
                      <a16:colId xmlns:a16="http://schemas.microsoft.com/office/drawing/2014/main" xmlns="" val="20000"/>
                    </a:ext>
                  </a:extLst>
                </a:gridCol>
                <a:gridCol w="1412085">
                  <a:extLst>
                    <a:ext uri="{9D8B030D-6E8A-4147-A177-3AD203B41FA5}">
                      <a16:colId xmlns:a16="http://schemas.microsoft.com/office/drawing/2014/main" xmlns="" val="20001"/>
                    </a:ext>
                  </a:extLst>
                </a:gridCol>
              </a:tblGrid>
              <a:tr h="1576625">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General Characteristics</a:t>
                      </a:r>
                      <a:endParaRPr lang="ru-RU" sz="10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The Glass-U </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A</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profiles are the most versatile in their category, ideal for both domestic use and for most public places.</a:t>
                      </a:r>
                      <a:endParaRPr lang="ru-RU" sz="1000" b="0" dirty="0" smtClean="0">
                        <a:solidFill>
                          <a:schemeClr val="tx1">
                            <a:lumMod val="75000"/>
                            <a:lumOff val="25000"/>
                          </a:schemeClr>
                        </a:solidFill>
                        <a:latin typeface="Arial Narrow" pitchFamily="34" charset="0"/>
                        <a:ea typeface="Times New Roman"/>
                      </a:endParaRPr>
                    </a:p>
                    <a:p>
                      <a:pPr>
                        <a:spcAft>
                          <a:spcPts val="600"/>
                        </a:spcAft>
                      </a:pPr>
                      <a:r>
                        <a:rPr lang="en-US" sz="700" b="0" dirty="0" smtClean="0">
                          <a:solidFill>
                            <a:schemeClr val="tx1">
                              <a:lumMod val="75000"/>
                              <a:lumOff val="25000"/>
                            </a:schemeClr>
                          </a:solidFill>
                          <a:latin typeface="Arial Narrow" pitchFamily="34" charset="0"/>
                          <a:ea typeface="Times New Roman"/>
                        </a:rPr>
                        <a:t>Available in 2 standard versions: for anchoring to the floor or anchoring to the wall.</a:t>
                      </a:r>
                      <a:endParaRPr lang="ru-RU" sz="10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600"/>
                        </a:spcAft>
                      </a:pPr>
                      <a:r>
                        <a:rPr lang="ru-RU" sz="700" b="0" dirty="0" smtClean="0">
                          <a:solidFill>
                            <a:schemeClr val="tx1">
                              <a:lumMod val="75000"/>
                              <a:lumOff val="25000"/>
                            </a:schemeClr>
                          </a:solidFill>
                          <a:latin typeface="Arial Narrow" pitchFamily="34" charset="0"/>
                          <a:ea typeface="Times New Roman"/>
                        </a:rPr>
                        <a:t>Общие характеристики</a:t>
                      </a:r>
                    </a:p>
                    <a:p>
                      <a:pPr>
                        <a:spcAft>
                          <a:spcPts val="600"/>
                        </a:spcAft>
                      </a:pPr>
                      <a:r>
                        <a:rPr lang="ru-RU" sz="700" b="0" dirty="0" smtClean="0">
                          <a:solidFill>
                            <a:schemeClr val="tx1">
                              <a:lumMod val="75000"/>
                              <a:lumOff val="25000"/>
                            </a:schemeClr>
                          </a:solidFill>
                          <a:latin typeface="Arial Narrow" pitchFamily="34" charset="0"/>
                          <a:ea typeface="Times New Roman"/>
                        </a:rPr>
                        <a:t>Профили </a:t>
                      </a:r>
                      <a:r>
                        <a:rPr lang="ru-RU" sz="700" b="0" dirty="0" err="1" smtClean="0">
                          <a:solidFill>
                            <a:schemeClr val="tx1">
                              <a:lumMod val="75000"/>
                              <a:lumOff val="25000"/>
                            </a:schemeClr>
                          </a:solidFill>
                          <a:latin typeface="Arial Narrow" pitchFamily="34" charset="0"/>
                          <a:ea typeface="Times New Roman"/>
                        </a:rPr>
                        <a:t>Glass</a:t>
                      </a:r>
                      <a:r>
                        <a:rPr lang="ru-RU" sz="700" b="0" dirty="0" smtClean="0">
                          <a:solidFill>
                            <a:schemeClr val="tx1">
                              <a:lumMod val="75000"/>
                              <a:lumOff val="25000"/>
                            </a:schemeClr>
                          </a:solidFill>
                          <a:latin typeface="Arial Narrow" pitchFamily="34" charset="0"/>
                          <a:ea typeface="Times New Roman"/>
                        </a:rPr>
                        <a:t>-U «A» являются наиболее универсальными в своей категории, идеально подходят как для домашнего использования, так и для большинства общественных мест.</a:t>
                      </a:r>
                    </a:p>
                    <a:p>
                      <a:pPr>
                        <a:spcAft>
                          <a:spcPts val="600"/>
                        </a:spcAft>
                      </a:pPr>
                      <a:r>
                        <a:rPr lang="ru-RU" sz="700" b="0" dirty="0" smtClean="0">
                          <a:solidFill>
                            <a:schemeClr val="tx1">
                              <a:lumMod val="75000"/>
                              <a:lumOff val="25000"/>
                            </a:schemeClr>
                          </a:solidFill>
                          <a:latin typeface="Arial Narrow" pitchFamily="34" charset="0"/>
                          <a:ea typeface="Times New Roman"/>
                        </a:rPr>
                        <a:t>Доступны в 2 стандартных версиях: для крепления на полу или на стене.</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aphicFrame>
        <p:nvGraphicFramePr>
          <p:cNvPr id="1064" name="Таблица 1063"/>
          <p:cNvGraphicFramePr>
            <a:graphicFrameLocks noGrp="1"/>
          </p:cNvGraphicFramePr>
          <p:nvPr>
            <p:extLst>
              <p:ext uri="{D42A27DB-BD31-4B8C-83A1-F6EECF244321}">
                <p14:modId xmlns:p14="http://schemas.microsoft.com/office/powerpoint/2010/main" xmlns="" val="1338775666"/>
              </p:ext>
            </p:extLst>
          </p:nvPr>
        </p:nvGraphicFramePr>
        <p:xfrm>
          <a:off x="3479136" y="3684548"/>
          <a:ext cx="3060000" cy="1853609"/>
        </p:xfrm>
        <a:graphic>
          <a:graphicData uri="http://schemas.openxmlformats.org/drawingml/2006/table">
            <a:tbl>
              <a:tblPr firstRow="1" bandRow="1">
                <a:tableStyleId>{5C22544A-7EE6-4342-B048-85BDC9FD1C3A}</a:tableStyleId>
              </a:tblPr>
              <a:tblGrid>
                <a:gridCol w="1530000">
                  <a:extLst>
                    <a:ext uri="{9D8B030D-6E8A-4147-A177-3AD203B41FA5}">
                      <a16:colId xmlns:a16="http://schemas.microsoft.com/office/drawing/2014/main" xmlns="" val="20000"/>
                    </a:ext>
                  </a:extLst>
                </a:gridCol>
                <a:gridCol w="1530000">
                  <a:extLst>
                    <a:ext uri="{9D8B030D-6E8A-4147-A177-3AD203B41FA5}">
                      <a16:colId xmlns:a16="http://schemas.microsoft.com/office/drawing/2014/main" xmlns="" val="20001"/>
                    </a:ext>
                  </a:extLst>
                </a:gridCol>
              </a:tblGrid>
              <a:tr h="1853609">
                <a:tc>
                  <a:txBody>
                    <a:bodyPr/>
                    <a:lstStyle/>
                    <a:p>
                      <a:pPr>
                        <a:spcAft>
                          <a:spcPts val="600"/>
                        </a:spcAft>
                      </a:pPr>
                      <a:r>
                        <a:rPr lang="en-US" sz="700" b="0" dirty="0" smtClean="0">
                          <a:solidFill>
                            <a:schemeClr val="tx1">
                              <a:lumMod val="75000"/>
                              <a:lumOff val="25000"/>
                            </a:schemeClr>
                          </a:solidFill>
                          <a:latin typeface="Arial Narrow" pitchFamily="34" charset="0"/>
                          <a:ea typeface="Times New Roman"/>
                        </a:rPr>
                        <a:t>Technical Features and handrail</a:t>
                      </a:r>
                      <a:endParaRPr lang="ru-RU" sz="700" b="0" dirty="0" smtClean="0">
                        <a:solidFill>
                          <a:schemeClr val="tx1">
                            <a:lumMod val="75000"/>
                            <a:lumOff val="25000"/>
                          </a:schemeClr>
                        </a:solidFill>
                        <a:latin typeface="Arial Narrow" pitchFamily="34" charset="0"/>
                        <a:ea typeface="Times New Roman"/>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rPr>
                        <a:t>1	Extruded aluminum structure with stainless steel finish.</a:t>
                      </a:r>
                      <a:endParaRPr lang="ru-RU" sz="700" b="0" dirty="0" smtClean="0">
                        <a:solidFill>
                          <a:schemeClr val="tx1">
                            <a:lumMod val="75000"/>
                            <a:lumOff val="25000"/>
                          </a:schemeClr>
                        </a:solidFill>
                        <a:latin typeface="Arial Narrow" pitchFamily="34" charset="0"/>
                        <a:ea typeface="Times New Roman"/>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rPr>
                        <a:t>2	Standard profile dimensions: 48 x 125 mm.</a:t>
                      </a:r>
                      <a:endParaRPr lang="ru-RU" sz="700" b="0" dirty="0" smtClean="0">
                        <a:solidFill>
                          <a:schemeClr val="tx1">
                            <a:lumMod val="75000"/>
                            <a:lumOff val="25000"/>
                          </a:schemeClr>
                        </a:solidFill>
                        <a:latin typeface="Arial Narrow" pitchFamily="34" charset="0"/>
                        <a:ea typeface="Times New Roman"/>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rPr>
                        <a:t>3	Most     profiles     require     the installation of a water drainage system.</a:t>
                      </a:r>
                      <a:endParaRPr lang="ru-RU" sz="700" b="0" dirty="0" smtClean="0">
                        <a:solidFill>
                          <a:schemeClr val="tx1">
                            <a:lumMod val="75000"/>
                            <a:lumOff val="25000"/>
                          </a:schemeClr>
                        </a:solidFill>
                        <a:latin typeface="Arial Narrow" pitchFamily="34" charset="0"/>
                        <a:ea typeface="Times New Roman"/>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rPr>
                        <a:t>4	Ideal    combination    with    the </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Evolution</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 handrail system.</a:t>
                      </a:r>
                      <a:endParaRPr lang="ru-RU" sz="700" b="0" dirty="0" smtClean="0">
                        <a:solidFill>
                          <a:schemeClr val="tx1">
                            <a:lumMod val="75000"/>
                            <a:lumOff val="25000"/>
                          </a:schemeClr>
                        </a:solidFill>
                        <a:latin typeface="Arial Narrow" pitchFamily="34" charset="0"/>
                        <a:ea typeface="Times New Roman"/>
                      </a:endParaRPr>
                    </a:p>
                    <a:p>
                      <a:pPr marL="180975" indent="-180975">
                        <a:spcAft>
                          <a:spcPts val="600"/>
                        </a:spcAft>
                      </a:pPr>
                      <a:r>
                        <a:rPr lang="en-US" sz="700" b="0" dirty="0" smtClean="0">
                          <a:solidFill>
                            <a:schemeClr val="tx1">
                              <a:lumMod val="75000"/>
                              <a:lumOff val="25000"/>
                            </a:schemeClr>
                          </a:solidFill>
                          <a:latin typeface="Arial Narrow" pitchFamily="34" charset="0"/>
                          <a:ea typeface="Times New Roman"/>
                        </a:rPr>
                        <a:t>5	Compatible with all the handrail systems in the </a:t>
                      </a:r>
                      <a:r>
                        <a:rPr lang="en-US" sz="700" b="0" dirty="0" smtClean="0">
                          <a:solidFill>
                            <a:schemeClr val="tx1">
                              <a:lumMod val="75000"/>
                              <a:lumOff val="25000"/>
                            </a:schemeClr>
                          </a:solidFill>
                          <a:latin typeface="Arial Narrow" pitchFamily="34" charset="0"/>
                          <a:ea typeface="Times New Roman"/>
                          <a:cs typeface="Times New Roman"/>
                        </a:rPr>
                        <a:t>“</a:t>
                      </a:r>
                      <a:r>
                        <a:rPr lang="en-US" sz="700" b="0" dirty="0" smtClean="0">
                          <a:solidFill>
                            <a:schemeClr val="tx1">
                              <a:lumMod val="75000"/>
                              <a:lumOff val="25000"/>
                            </a:schemeClr>
                          </a:solidFill>
                          <a:latin typeface="Arial Narrow" pitchFamily="34" charset="0"/>
                          <a:ea typeface="Times New Roman"/>
                        </a:rPr>
                        <a:t>Profile System</a:t>
                      </a:r>
                      <a:r>
                        <a:rPr lang="en-US" sz="700" b="0" dirty="0" smtClean="0">
                          <a:solidFill>
                            <a:schemeClr val="tx1">
                              <a:lumMod val="75000"/>
                              <a:lumOff val="25000"/>
                            </a:schemeClr>
                          </a:solidFill>
                          <a:latin typeface="Arial Narrow" pitchFamily="34" charset="0"/>
                          <a:ea typeface="Times New Roman"/>
                          <a:cs typeface="Times New Roman"/>
                        </a:rPr>
                        <a:t>”</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Технические характеристики и поручни</a:t>
                      </a:r>
                    </a:p>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1</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Прессованная алюминиевая конструкция с отделкой из нержавеющей стали.</a:t>
                      </a:r>
                    </a:p>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2 </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Стандартные размеры профиля: 48 х 125 мм.</a:t>
                      </a:r>
                    </a:p>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3</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Большинство профилей требуют установки системы отвода воды.</a:t>
                      </a:r>
                    </a:p>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4 </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Идеальное сочетание с системой поручней </a:t>
                      </a:r>
                      <a:r>
                        <a:rPr lang="ru-RU" sz="700" b="0" dirty="0" err="1" smtClean="0">
                          <a:solidFill>
                            <a:schemeClr val="tx1">
                              <a:lumMod val="75000"/>
                              <a:lumOff val="25000"/>
                            </a:schemeClr>
                          </a:solidFill>
                          <a:latin typeface="Arial Narrow" pitchFamily="34" charset="0"/>
                          <a:ea typeface="Times New Roman"/>
                        </a:rPr>
                        <a:t>Evolution</a:t>
                      </a:r>
                      <a:r>
                        <a:rPr lang="ru-RU" sz="700" b="0" dirty="0" smtClean="0">
                          <a:solidFill>
                            <a:schemeClr val="tx1">
                              <a:lumMod val="75000"/>
                              <a:lumOff val="25000"/>
                            </a:schemeClr>
                          </a:solidFill>
                          <a:latin typeface="Arial Narrow" pitchFamily="34" charset="0"/>
                          <a:ea typeface="Times New Roman"/>
                        </a:rPr>
                        <a:t>.</a:t>
                      </a:r>
                    </a:p>
                    <a:p>
                      <a:pPr marL="177800" indent="-177800">
                        <a:spcAft>
                          <a:spcPts val="600"/>
                        </a:spcAft>
                      </a:pPr>
                      <a:r>
                        <a:rPr lang="ru-RU" sz="700" b="0" dirty="0" smtClean="0">
                          <a:solidFill>
                            <a:schemeClr val="tx1">
                              <a:lumMod val="75000"/>
                              <a:lumOff val="25000"/>
                            </a:schemeClr>
                          </a:solidFill>
                          <a:latin typeface="Arial Narrow" pitchFamily="34" charset="0"/>
                          <a:ea typeface="Times New Roman"/>
                        </a:rPr>
                        <a:t>5 </a:t>
                      </a:r>
                      <a:r>
                        <a:rPr lang="en-US" sz="700" b="0" dirty="0" smtClean="0">
                          <a:solidFill>
                            <a:schemeClr val="tx1">
                              <a:lumMod val="75000"/>
                              <a:lumOff val="25000"/>
                            </a:schemeClr>
                          </a:solidFill>
                          <a:latin typeface="Arial Narrow" pitchFamily="34" charset="0"/>
                          <a:ea typeface="Times New Roman"/>
                        </a:rPr>
                        <a:t>	</a:t>
                      </a:r>
                      <a:r>
                        <a:rPr lang="ru-RU" sz="700" b="0" dirty="0" smtClean="0">
                          <a:solidFill>
                            <a:schemeClr val="tx1">
                              <a:lumMod val="75000"/>
                              <a:lumOff val="25000"/>
                            </a:schemeClr>
                          </a:solidFill>
                          <a:latin typeface="Arial Narrow" pitchFamily="34" charset="0"/>
                          <a:ea typeface="Times New Roman"/>
                        </a:rPr>
                        <a:t>Совместим со всеми системами поручней в «Системе профилей»</a:t>
                      </a:r>
                      <a:endParaRPr lang="ru-RU" sz="7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7170" name="Picture 2"/>
          <p:cNvPicPr>
            <a:picLocks noChangeAspect="1" noChangeArrowheads="1"/>
          </p:cNvPicPr>
          <p:nvPr/>
        </p:nvPicPr>
        <p:blipFill>
          <a:blip r:embed="rId5"/>
          <a:srcRect/>
          <a:stretch>
            <a:fillRect/>
          </a:stretch>
        </p:blipFill>
        <p:spPr bwMode="auto">
          <a:xfrm>
            <a:off x="3438938" y="473951"/>
            <a:ext cx="3130550" cy="3095625"/>
          </a:xfrm>
          <a:prstGeom prst="rect">
            <a:avLst/>
          </a:prstGeom>
          <a:noFill/>
          <a:ln w="9525">
            <a:noFill/>
            <a:miter lim="800000"/>
            <a:headEnd/>
            <a:tailEnd/>
          </a:ln>
        </p:spPr>
      </p:pic>
      <p:sp>
        <p:nvSpPr>
          <p:cNvPr id="1066" name="TextBox 1065"/>
          <p:cNvSpPr txBox="1"/>
          <p:nvPr/>
        </p:nvSpPr>
        <p:spPr>
          <a:xfrm>
            <a:off x="7156175" y="1749286"/>
            <a:ext cx="3091068" cy="1384995"/>
          </a:xfrm>
          <a:prstGeom prst="rect">
            <a:avLst/>
          </a:prstGeom>
          <a:noFill/>
        </p:spPr>
        <p:txBody>
          <a:bodyPr wrap="square" rtlCol="0">
            <a:spAutoFit/>
          </a:bodyPr>
          <a:lstStyle/>
          <a:p>
            <a:r>
              <a:rPr lang="en-US" sz="700" dirty="0">
                <a:solidFill>
                  <a:schemeClr val="tx1">
                    <a:lumMod val="75000"/>
                    <a:lumOff val="25000"/>
                  </a:schemeClr>
                </a:solidFill>
                <a:latin typeface="Arial Narrow" pitchFamily="34" charset="0"/>
              </a:rPr>
              <a:t>Glass-U A SPECS</a:t>
            </a:r>
            <a:r>
              <a:rPr lang="en-US" sz="700" dirty="0" smtClean="0">
                <a:solidFill>
                  <a:schemeClr val="tx1">
                    <a:lumMod val="75000"/>
                    <a:lumOff val="25000"/>
                  </a:schemeClr>
                </a:solidFill>
                <a:latin typeface="Arial Narrow" pitchFamily="34" charset="0"/>
              </a:rPr>
              <a:t>:</a:t>
            </a:r>
          </a:p>
          <a:p>
            <a:endParaRPr lang="ru-RU" sz="700" dirty="0">
              <a:solidFill>
                <a:schemeClr val="tx1">
                  <a:lumMod val="75000"/>
                  <a:lumOff val="25000"/>
                </a:schemeClr>
              </a:solidFill>
              <a:latin typeface="Arial Narrow" pitchFamily="34" charset="0"/>
            </a:endParaRPr>
          </a:p>
          <a:p>
            <a:pPr marL="90488" indent="-90488"/>
            <a:r>
              <a:rPr lang="en-US" sz="700" dirty="0" smtClean="0">
                <a:solidFill>
                  <a:schemeClr val="tx1">
                    <a:lumMod val="75000"/>
                    <a:lumOff val="25000"/>
                  </a:schemeClr>
                </a:solidFill>
                <a:latin typeface="Arial Narrow" pitchFamily="34" charset="0"/>
              </a:rPr>
              <a:t>•	Recommended </a:t>
            </a:r>
            <a:r>
              <a:rPr lang="en-US" sz="700" dirty="0">
                <a:solidFill>
                  <a:schemeClr val="tx1">
                    <a:lumMod val="75000"/>
                    <a:lumOff val="25000"/>
                  </a:schemeClr>
                </a:solidFill>
                <a:latin typeface="Arial Narrow" pitchFamily="34" charset="0"/>
              </a:rPr>
              <a:t>for home use and public places;</a:t>
            </a:r>
            <a:endParaRPr lang="ru-RU" sz="700" dirty="0">
              <a:solidFill>
                <a:schemeClr val="tx1">
                  <a:lumMod val="75000"/>
                  <a:lumOff val="25000"/>
                </a:schemeClr>
              </a:solidFill>
              <a:latin typeface="Arial Narrow" pitchFamily="34" charset="0"/>
            </a:endParaRPr>
          </a:p>
          <a:p>
            <a:pPr marL="90488" indent="-90488"/>
            <a:r>
              <a:rPr lang="en-US" sz="700" dirty="0" smtClean="0">
                <a:solidFill>
                  <a:schemeClr val="tx1">
                    <a:lumMod val="75000"/>
                    <a:lumOff val="25000"/>
                  </a:schemeClr>
                </a:solidFill>
                <a:latin typeface="Arial Narrow" pitchFamily="34" charset="0"/>
              </a:rPr>
              <a:t>•	Assembly </a:t>
            </a:r>
            <a:r>
              <a:rPr lang="en-US" sz="700" dirty="0">
                <a:solidFill>
                  <a:schemeClr val="tx1">
                    <a:lumMod val="75000"/>
                    <a:lumOff val="25000"/>
                  </a:schemeClr>
                </a:solidFill>
                <a:latin typeface="Arial Narrow" pitchFamily="34" charset="0"/>
              </a:rPr>
              <a:t>and adjustment are done inside the balustrade;</a:t>
            </a:r>
            <a:endParaRPr lang="ru-RU" sz="700" dirty="0">
              <a:solidFill>
                <a:schemeClr val="tx1">
                  <a:lumMod val="75000"/>
                  <a:lumOff val="25000"/>
                </a:schemeClr>
              </a:solidFill>
              <a:latin typeface="Arial Narrow" pitchFamily="34" charset="0"/>
            </a:endParaRPr>
          </a:p>
          <a:p>
            <a:pPr marL="90488" indent="-90488"/>
            <a:r>
              <a:rPr lang="en-US" sz="700" dirty="0" smtClean="0">
                <a:solidFill>
                  <a:schemeClr val="tx1">
                    <a:lumMod val="75000"/>
                    <a:lumOff val="25000"/>
                  </a:schemeClr>
                </a:solidFill>
                <a:latin typeface="Arial Narrow" pitchFamily="34" charset="0"/>
              </a:rPr>
              <a:t>•	Equipped </a:t>
            </a:r>
            <a:r>
              <a:rPr lang="en-US" sz="700" dirty="0">
                <a:solidFill>
                  <a:schemeClr val="tx1">
                    <a:lumMod val="75000"/>
                    <a:lumOff val="25000"/>
                  </a:schemeClr>
                </a:solidFill>
                <a:latin typeface="Arial Narrow" pitchFamily="34" charset="0"/>
              </a:rPr>
              <a:t>with a patented glass spacer that reduces the bending of the profile;</a:t>
            </a:r>
            <a:endParaRPr lang="ru-RU" sz="700" dirty="0">
              <a:solidFill>
                <a:schemeClr val="tx1">
                  <a:lumMod val="75000"/>
                  <a:lumOff val="25000"/>
                </a:schemeClr>
              </a:solidFill>
              <a:latin typeface="Arial Narrow" pitchFamily="34" charset="0"/>
            </a:endParaRPr>
          </a:p>
          <a:p>
            <a:pPr marL="90488" indent="-90488"/>
            <a:r>
              <a:rPr lang="en-US" sz="700" dirty="0" smtClean="0">
                <a:solidFill>
                  <a:schemeClr val="tx1">
                    <a:lumMod val="75000"/>
                    <a:lumOff val="25000"/>
                  </a:schemeClr>
                </a:solidFill>
                <a:latin typeface="Arial Narrow" pitchFamily="34" charset="0"/>
              </a:rPr>
              <a:t>•	Compatible </a:t>
            </a:r>
            <a:r>
              <a:rPr lang="en-US" sz="700" dirty="0">
                <a:solidFill>
                  <a:schemeClr val="tx1">
                    <a:lumMod val="75000"/>
                    <a:lumOff val="25000"/>
                  </a:schemeClr>
                </a:solidFill>
                <a:latin typeface="Arial Narrow" pitchFamily="34" charset="0"/>
              </a:rPr>
              <a:t>with upper handrail;</a:t>
            </a:r>
            <a:endParaRPr lang="ru-RU" sz="700" dirty="0">
              <a:solidFill>
                <a:schemeClr val="tx1">
                  <a:lumMod val="75000"/>
                  <a:lumOff val="25000"/>
                </a:schemeClr>
              </a:solidFill>
              <a:latin typeface="Arial Narrow" pitchFamily="34" charset="0"/>
            </a:endParaRPr>
          </a:p>
          <a:p>
            <a:pPr marL="90488" indent="-90488"/>
            <a:r>
              <a:rPr lang="en-US" sz="700" dirty="0" smtClean="0">
                <a:solidFill>
                  <a:schemeClr val="tx1">
                    <a:lumMod val="75000"/>
                    <a:lumOff val="25000"/>
                  </a:schemeClr>
                </a:solidFill>
                <a:latin typeface="Arial Narrow" pitchFamily="34" charset="0"/>
              </a:rPr>
              <a:t>•	Easy </a:t>
            </a:r>
            <a:r>
              <a:rPr lang="en-US" sz="700" dirty="0">
                <a:solidFill>
                  <a:schemeClr val="tx1">
                    <a:lumMod val="75000"/>
                    <a:lumOff val="25000"/>
                  </a:schemeClr>
                </a:solidFill>
                <a:latin typeface="Arial Narrow" pitchFamily="34" charset="0"/>
              </a:rPr>
              <a:t>to install and move;</a:t>
            </a:r>
            <a:endParaRPr lang="ru-RU" sz="700" dirty="0">
              <a:solidFill>
                <a:schemeClr val="tx1">
                  <a:lumMod val="75000"/>
                  <a:lumOff val="25000"/>
                </a:schemeClr>
              </a:solidFill>
              <a:latin typeface="Arial Narrow" pitchFamily="34" charset="0"/>
            </a:endParaRPr>
          </a:p>
          <a:p>
            <a:pPr marL="90488" indent="-90488"/>
            <a:r>
              <a:rPr lang="en-US" sz="700" dirty="0" smtClean="0">
                <a:solidFill>
                  <a:schemeClr val="tx1">
                    <a:lumMod val="75000"/>
                    <a:lumOff val="25000"/>
                  </a:schemeClr>
                </a:solidFill>
                <a:latin typeface="Arial Narrow" pitchFamily="34" charset="0"/>
              </a:rPr>
              <a:t>•	Available </a:t>
            </a:r>
            <a:r>
              <a:rPr lang="en-US" sz="700" dirty="0">
                <a:solidFill>
                  <a:schemeClr val="tx1">
                    <a:lumMod val="75000"/>
                    <a:lumOff val="25000"/>
                  </a:schemeClr>
                </a:solidFill>
                <a:latin typeface="Arial Narrow" pitchFamily="34" charset="0"/>
              </a:rPr>
              <a:t>with customizable upper handrail, color and finish;</a:t>
            </a:r>
            <a:endParaRPr lang="ru-RU" sz="700" dirty="0">
              <a:solidFill>
                <a:schemeClr val="tx1">
                  <a:lumMod val="75000"/>
                  <a:lumOff val="25000"/>
                </a:schemeClr>
              </a:solidFill>
              <a:latin typeface="Arial Narrow" pitchFamily="34" charset="0"/>
            </a:endParaRPr>
          </a:p>
          <a:p>
            <a:pPr marL="90488" indent="-90488"/>
            <a:r>
              <a:rPr lang="en-US" sz="700" dirty="0" smtClean="0">
                <a:solidFill>
                  <a:schemeClr val="tx1">
                    <a:lumMod val="75000"/>
                    <a:lumOff val="25000"/>
                  </a:schemeClr>
                </a:solidFill>
                <a:latin typeface="Arial Narrow" pitchFamily="34" charset="0"/>
              </a:rPr>
              <a:t>•	Profile </a:t>
            </a:r>
            <a:r>
              <a:rPr lang="en-US" sz="700" dirty="0">
                <a:solidFill>
                  <a:schemeClr val="tx1">
                    <a:lumMod val="75000"/>
                    <a:lumOff val="25000"/>
                  </a:schemeClr>
                </a:solidFill>
                <a:latin typeface="Arial Narrow" pitchFamily="34" charset="0"/>
              </a:rPr>
              <a:t>tested for extreme wind loads according to Interior and Exterior Florida Building Code 2015, IBC and NBC of Canada 2015;</a:t>
            </a:r>
            <a:endParaRPr lang="ru-RU" sz="700" dirty="0">
              <a:solidFill>
                <a:schemeClr val="tx1">
                  <a:lumMod val="75000"/>
                  <a:lumOff val="25000"/>
                </a:schemeClr>
              </a:solidFill>
              <a:latin typeface="Arial Narrow" pitchFamily="34" charset="0"/>
            </a:endParaRPr>
          </a:p>
          <a:p>
            <a:pPr marL="90488" indent="-90488"/>
            <a:r>
              <a:rPr lang="en-US" sz="700" dirty="0" smtClean="0">
                <a:solidFill>
                  <a:schemeClr val="tx1">
                    <a:lumMod val="75000"/>
                    <a:lumOff val="25000"/>
                  </a:schemeClr>
                </a:solidFill>
                <a:latin typeface="Arial Narrow" pitchFamily="34" charset="0"/>
              </a:rPr>
              <a:t>•	Certified </a:t>
            </a:r>
            <a:r>
              <a:rPr lang="en-US" sz="700" dirty="0">
                <a:solidFill>
                  <a:schemeClr val="tx1">
                    <a:lumMod val="75000"/>
                    <a:lumOff val="25000"/>
                  </a:schemeClr>
                </a:solidFill>
                <a:latin typeface="Arial Narrow" pitchFamily="34" charset="0"/>
              </a:rPr>
              <a:t>Profile according to the most strict German </a:t>
            </a:r>
            <a:r>
              <a:rPr lang="en-US" sz="700" dirty="0" err="1">
                <a:solidFill>
                  <a:schemeClr val="tx1">
                    <a:lumMod val="75000"/>
                    <a:lumOff val="25000"/>
                  </a:schemeClr>
                </a:solidFill>
                <a:latin typeface="Arial Narrow" pitchFamily="34" charset="0"/>
              </a:rPr>
              <a:t>AbPA</a:t>
            </a:r>
            <a:r>
              <a:rPr lang="en-US" sz="700" dirty="0">
                <a:solidFill>
                  <a:schemeClr val="tx1">
                    <a:lumMod val="75000"/>
                    <a:lumOff val="25000"/>
                  </a:schemeClr>
                </a:solidFill>
                <a:latin typeface="Arial Narrow" pitchFamily="34" charset="0"/>
              </a:rPr>
              <a:t> regulations;</a:t>
            </a:r>
            <a:endParaRPr lang="ru-RU" sz="700" dirty="0">
              <a:solidFill>
                <a:schemeClr val="tx1">
                  <a:lumMod val="75000"/>
                  <a:lumOff val="25000"/>
                </a:schemeClr>
              </a:solidFill>
              <a:latin typeface="Arial Narrow" pitchFamily="34" charset="0"/>
            </a:endParaRPr>
          </a:p>
          <a:p>
            <a:endParaRPr lang="ru-RU" sz="700" dirty="0">
              <a:solidFill>
                <a:schemeClr val="tx1">
                  <a:lumMod val="75000"/>
                  <a:lumOff val="25000"/>
                </a:schemeClr>
              </a:solidFill>
              <a:latin typeface="Arial Narrow" pitchFamily="34" charset="0"/>
            </a:endParaRPr>
          </a:p>
        </p:txBody>
      </p:sp>
      <p:pic>
        <p:nvPicPr>
          <p:cNvPr id="1067" name="Picture 2"/>
          <p:cNvPicPr>
            <a:picLocks noChangeAspect="1" noChangeArrowheads="1"/>
          </p:cNvPicPr>
          <p:nvPr/>
        </p:nvPicPr>
        <p:blipFill>
          <a:blip r:embed="rId6"/>
          <a:srcRect/>
          <a:stretch>
            <a:fillRect/>
          </a:stretch>
        </p:blipFill>
        <p:spPr bwMode="auto">
          <a:xfrm>
            <a:off x="9746547" y="6584624"/>
            <a:ext cx="430213" cy="414338"/>
          </a:xfrm>
          <a:prstGeom prst="rect">
            <a:avLst/>
          </a:prstGeom>
          <a:noFill/>
          <a:ln w="9525">
            <a:noFill/>
            <a:miter lim="800000"/>
            <a:headEnd/>
            <a:tailEnd/>
          </a:ln>
        </p:spPr>
      </p:pic>
      <p:graphicFrame>
        <p:nvGraphicFramePr>
          <p:cNvPr id="1068" name="Таблица 1067"/>
          <p:cNvGraphicFramePr>
            <a:graphicFrameLocks noGrp="1"/>
          </p:cNvGraphicFramePr>
          <p:nvPr>
            <p:extLst>
              <p:ext uri="{D42A27DB-BD31-4B8C-83A1-F6EECF244321}">
                <p14:modId xmlns:p14="http://schemas.microsoft.com/office/powerpoint/2010/main" xmlns="" val="1257554483"/>
              </p:ext>
            </p:extLst>
          </p:nvPr>
        </p:nvGraphicFramePr>
        <p:xfrm>
          <a:off x="7094258" y="4715069"/>
          <a:ext cx="3082502" cy="1535040"/>
        </p:xfrm>
        <a:graphic>
          <a:graphicData uri="http://schemas.openxmlformats.org/drawingml/2006/table">
            <a:tbl>
              <a:tblPr firstRow="1" bandRow="1">
                <a:tableStyleId>{5C22544A-7EE6-4342-B048-85BDC9FD1C3A}</a:tableStyleId>
              </a:tblPr>
              <a:tblGrid>
                <a:gridCol w="1541251">
                  <a:extLst>
                    <a:ext uri="{9D8B030D-6E8A-4147-A177-3AD203B41FA5}">
                      <a16:colId xmlns:a16="http://schemas.microsoft.com/office/drawing/2014/main" xmlns="" val="20000"/>
                    </a:ext>
                  </a:extLst>
                </a:gridCol>
                <a:gridCol w="1541251">
                  <a:extLst>
                    <a:ext uri="{9D8B030D-6E8A-4147-A177-3AD203B41FA5}">
                      <a16:colId xmlns:a16="http://schemas.microsoft.com/office/drawing/2014/main" xmlns="" val="20001"/>
                    </a:ext>
                  </a:extLst>
                </a:gridCol>
              </a:tblGrid>
              <a:tr h="1177875">
                <a:tc>
                  <a:txBody>
                    <a:bodyPr/>
                    <a:lstStyle/>
                    <a:p>
                      <a:pPr>
                        <a:spcAft>
                          <a:spcPts val="0"/>
                        </a:spcAft>
                      </a:pPr>
                      <a:r>
                        <a:rPr lang="en-US" sz="600" b="0" dirty="0" smtClean="0">
                          <a:solidFill>
                            <a:schemeClr val="tx1">
                              <a:lumMod val="75000"/>
                              <a:lumOff val="25000"/>
                            </a:schemeClr>
                          </a:solidFill>
                          <a:latin typeface="Arial Narrow" pitchFamily="34" charset="0"/>
                          <a:ea typeface="Times New Roman"/>
                        </a:rPr>
                        <a:t>Designed for: domestic use and public places (project load 2,25 </a:t>
                      </a:r>
                      <a:r>
                        <a:rPr lang="en-US" sz="600" b="0" dirty="0" err="1" smtClean="0">
                          <a:solidFill>
                            <a:schemeClr val="tx1">
                              <a:lumMod val="75000"/>
                              <a:lumOff val="25000"/>
                            </a:schemeClr>
                          </a:solidFill>
                          <a:latin typeface="Arial Narrow" pitchFamily="34" charset="0"/>
                          <a:ea typeface="Times New Roman"/>
                        </a:rPr>
                        <a:t>kN</a:t>
                      </a:r>
                      <a:r>
                        <a:rPr lang="en-US" sz="600" b="0" dirty="0" smtClean="0">
                          <a:solidFill>
                            <a:schemeClr val="tx1">
                              <a:lumMod val="75000"/>
                              <a:lumOff val="25000"/>
                            </a:schemeClr>
                          </a:solidFill>
                          <a:latin typeface="Arial Narrow" pitchFamily="34" charset="0"/>
                          <a:ea typeface="Times New Roman"/>
                        </a:rPr>
                        <a:t>/m) </a:t>
                      </a:r>
                    </a:p>
                    <a:p>
                      <a:pPr>
                        <a:spcAft>
                          <a:spcPts val="0"/>
                        </a:spcAft>
                      </a:pPr>
                      <a:r>
                        <a:rPr lang="en-US" sz="600" b="0" dirty="0" smtClean="0">
                          <a:solidFill>
                            <a:schemeClr val="tx1">
                              <a:lumMod val="75000"/>
                              <a:lumOff val="25000"/>
                            </a:schemeClr>
                          </a:solidFill>
                          <a:latin typeface="Arial Narrow" pitchFamily="34" charset="0"/>
                          <a:ea typeface="Times New Roman"/>
                        </a:rPr>
                        <a:t>Use: inside and outside, also by the sea </a:t>
                      </a:r>
                    </a:p>
                    <a:p>
                      <a:pPr>
                        <a:spcAft>
                          <a:spcPts val="0"/>
                        </a:spcAft>
                      </a:pPr>
                      <a:r>
                        <a:rPr lang="en-US" sz="600" b="0" dirty="0" smtClean="0">
                          <a:solidFill>
                            <a:schemeClr val="tx1">
                              <a:lumMod val="75000"/>
                              <a:lumOff val="25000"/>
                            </a:schemeClr>
                          </a:solidFill>
                          <a:latin typeface="Arial Narrow" pitchFamily="34" charset="0"/>
                          <a:ea typeface="Times New Roman"/>
                        </a:rPr>
                        <a:t>Variations: floor or side mounted </a:t>
                      </a:r>
                    </a:p>
                    <a:p>
                      <a:pPr>
                        <a:spcAft>
                          <a:spcPts val="0"/>
                        </a:spcAft>
                      </a:pPr>
                      <a:r>
                        <a:rPr lang="en-US" sz="600" b="0" dirty="0" smtClean="0">
                          <a:solidFill>
                            <a:schemeClr val="tx1">
                              <a:lumMod val="75000"/>
                              <a:lumOff val="25000"/>
                            </a:schemeClr>
                          </a:solidFill>
                          <a:latin typeface="Arial Narrow" pitchFamily="34" charset="0"/>
                          <a:ea typeface="Times New Roman"/>
                        </a:rPr>
                        <a:t>Applications: stairs, balconies and balustrades </a:t>
                      </a:r>
                    </a:p>
                    <a:p>
                      <a:pPr>
                        <a:spcAft>
                          <a:spcPts val="0"/>
                        </a:spcAft>
                      </a:pPr>
                      <a:r>
                        <a:rPr lang="en-US" sz="600" b="0" dirty="0" smtClean="0">
                          <a:solidFill>
                            <a:schemeClr val="tx1">
                              <a:lumMod val="75000"/>
                              <a:lumOff val="25000"/>
                            </a:schemeClr>
                          </a:solidFill>
                          <a:latin typeface="Arial Narrow" pitchFamily="34" charset="0"/>
                          <a:ea typeface="Times New Roman"/>
                        </a:rPr>
                        <a:t>Material: aluminum with stainless steel effect </a:t>
                      </a:r>
                    </a:p>
                    <a:p>
                      <a:pPr>
                        <a:spcAft>
                          <a:spcPts val="0"/>
                        </a:spcAft>
                      </a:pPr>
                      <a:r>
                        <a:rPr lang="en-US" sz="600" b="0" dirty="0" smtClean="0">
                          <a:solidFill>
                            <a:schemeClr val="tx1">
                              <a:lumMod val="75000"/>
                              <a:lumOff val="25000"/>
                            </a:schemeClr>
                          </a:solidFill>
                          <a:latin typeface="Arial Narrow" pitchFamily="34" charset="0"/>
                          <a:ea typeface="Times New Roman"/>
                        </a:rPr>
                        <a:t>Dimensions: 48 mm x 125 mm (internal helix channel 110 mm) </a:t>
                      </a:r>
                    </a:p>
                    <a:p>
                      <a:pPr>
                        <a:spcAft>
                          <a:spcPts val="0"/>
                        </a:spcAft>
                      </a:pPr>
                      <a:r>
                        <a:rPr lang="en-US" sz="600" b="0" dirty="0" smtClean="0">
                          <a:solidFill>
                            <a:schemeClr val="tx1">
                              <a:lumMod val="75000"/>
                              <a:lumOff val="25000"/>
                            </a:schemeClr>
                          </a:solidFill>
                          <a:latin typeface="Arial Narrow" pitchFamily="34" charset="0"/>
                          <a:ea typeface="Times New Roman"/>
                        </a:rPr>
                        <a:t>Infill: glass</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Glass thickness: 12,76-13,52-15-16,76-17,52-19-20,76-21,52 mm</a:t>
                      </a:r>
                      <a:endParaRPr lang="ru-RU" sz="600" b="0" dirty="0" smtClean="0">
                        <a:solidFill>
                          <a:schemeClr val="tx1">
                            <a:lumMod val="75000"/>
                            <a:lumOff val="25000"/>
                          </a:schemeClr>
                        </a:solidFill>
                        <a:latin typeface="Arial Narrow" pitchFamily="34" charset="0"/>
                        <a:ea typeface="Times New Roman"/>
                      </a:endParaRPr>
                    </a:p>
                    <a:p>
                      <a:pPr>
                        <a:spcAft>
                          <a:spcPts val="0"/>
                        </a:spcAft>
                      </a:pPr>
                      <a:r>
                        <a:rPr lang="en-US" sz="600" b="0" dirty="0" smtClean="0">
                          <a:solidFill>
                            <a:schemeClr val="tx1">
                              <a:lumMod val="75000"/>
                              <a:lumOff val="25000"/>
                            </a:schemeClr>
                          </a:solidFill>
                          <a:latin typeface="Arial Narrow" pitchFamily="34" charset="0"/>
                          <a:ea typeface="Times New Roman"/>
                        </a:rPr>
                        <a:t>Upper finish: natural aluminum </a:t>
                      </a:r>
                      <a:r>
                        <a:rPr lang="en-US" sz="600" b="0" dirty="0" err="1" smtClean="0">
                          <a:solidFill>
                            <a:schemeClr val="tx1">
                              <a:lumMod val="75000"/>
                              <a:lumOff val="25000"/>
                            </a:schemeClr>
                          </a:solidFill>
                          <a:latin typeface="Arial Narrow" pitchFamily="34" charset="0"/>
                          <a:ea typeface="Times New Roman"/>
                        </a:rPr>
                        <a:t>colour</a:t>
                      </a:r>
                      <a:r>
                        <a:rPr lang="en-US" sz="600" b="0" dirty="0" smtClean="0">
                          <a:solidFill>
                            <a:schemeClr val="tx1">
                              <a:lumMod val="75000"/>
                              <a:lumOff val="25000"/>
                            </a:schemeClr>
                          </a:solidFill>
                          <a:latin typeface="Arial Narrow" pitchFamily="34" charset="0"/>
                          <a:ea typeface="Times New Roman"/>
                        </a:rPr>
                        <a:t> with silver effect</a:t>
                      </a:r>
                      <a:endParaRPr lang="ru-RU" sz="600" b="0" dirty="0">
                        <a:solidFill>
                          <a:schemeClr val="tx1">
                            <a:lumMod val="75000"/>
                            <a:lumOff val="25000"/>
                          </a:schemeClr>
                        </a:solidFill>
                        <a:latin typeface="Arial Narrow" pitchFamily="34" charset="0"/>
                        <a:ea typeface="Times New Roman"/>
                      </a:endParaRPr>
                    </a:p>
                  </a:txBody>
                  <a:tcPr marL="72000" marR="7200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600" b="0" dirty="0" smtClean="0">
                          <a:solidFill>
                            <a:schemeClr val="tx1">
                              <a:lumMod val="75000"/>
                              <a:lumOff val="25000"/>
                            </a:schemeClr>
                          </a:solidFill>
                          <a:latin typeface="Arial Narrow" pitchFamily="34" charset="0"/>
                          <a:ea typeface="Times New Roman"/>
                        </a:rPr>
                        <a:t> Предназначен для: бытовых и общественных помещений (проектная нагрузка 2,25 кН/м)</a:t>
                      </a:r>
                    </a:p>
                    <a:p>
                      <a:pPr>
                        <a:spcAft>
                          <a:spcPts val="0"/>
                        </a:spcAft>
                      </a:pPr>
                      <a:r>
                        <a:rPr lang="ru-RU" sz="600" b="0" dirty="0" smtClean="0">
                          <a:solidFill>
                            <a:schemeClr val="tx1">
                              <a:lumMod val="75000"/>
                              <a:lumOff val="25000"/>
                            </a:schemeClr>
                          </a:solidFill>
                          <a:latin typeface="Arial Narrow" pitchFamily="34" charset="0"/>
                          <a:ea typeface="Times New Roman"/>
                        </a:rPr>
                        <a:t>Использование: внутри и снаружи, также у моря</a:t>
                      </a:r>
                    </a:p>
                    <a:p>
                      <a:pPr>
                        <a:spcAft>
                          <a:spcPts val="0"/>
                        </a:spcAft>
                      </a:pPr>
                      <a:r>
                        <a:rPr lang="ru-RU" sz="600" b="0" dirty="0" smtClean="0">
                          <a:solidFill>
                            <a:schemeClr val="tx1">
                              <a:lumMod val="75000"/>
                              <a:lumOff val="25000"/>
                            </a:schemeClr>
                          </a:solidFill>
                          <a:latin typeface="Arial Narrow" pitchFamily="34" charset="0"/>
                          <a:ea typeface="Times New Roman"/>
                        </a:rPr>
                        <a:t>Вариации: напольные или боковые</a:t>
                      </a:r>
                    </a:p>
                    <a:p>
                      <a:pPr>
                        <a:spcAft>
                          <a:spcPts val="0"/>
                        </a:spcAft>
                      </a:pPr>
                      <a:r>
                        <a:rPr lang="ru-RU" sz="600" b="0" dirty="0" smtClean="0">
                          <a:solidFill>
                            <a:schemeClr val="tx1">
                              <a:lumMod val="75000"/>
                              <a:lumOff val="25000"/>
                            </a:schemeClr>
                          </a:solidFill>
                          <a:latin typeface="Arial Narrow" pitchFamily="34" charset="0"/>
                          <a:ea typeface="Times New Roman"/>
                        </a:rPr>
                        <a:t>Области применения: лестницы, балконы и балюстрады</a:t>
                      </a:r>
                    </a:p>
                    <a:p>
                      <a:pPr>
                        <a:spcAft>
                          <a:spcPts val="0"/>
                        </a:spcAft>
                      </a:pPr>
                      <a:r>
                        <a:rPr lang="ru-RU" sz="600" b="0" dirty="0" smtClean="0">
                          <a:solidFill>
                            <a:schemeClr val="tx1">
                              <a:lumMod val="75000"/>
                              <a:lumOff val="25000"/>
                            </a:schemeClr>
                          </a:solidFill>
                          <a:latin typeface="Arial Narrow" pitchFamily="34" charset="0"/>
                          <a:ea typeface="Times New Roman"/>
                        </a:rPr>
                        <a:t>Материал: алюминий с эффектом нержавеющей стали</a:t>
                      </a:r>
                    </a:p>
                    <a:p>
                      <a:pPr>
                        <a:spcAft>
                          <a:spcPts val="0"/>
                        </a:spcAft>
                      </a:pPr>
                      <a:r>
                        <a:rPr lang="ru-RU" sz="600" b="0" dirty="0" smtClean="0">
                          <a:solidFill>
                            <a:schemeClr val="tx1">
                              <a:lumMod val="75000"/>
                              <a:lumOff val="25000"/>
                            </a:schemeClr>
                          </a:solidFill>
                          <a:latin typeface="Arial Narrow" pitchFamily="34" charset="0"/>
                          <a:ea typeface="Times New Roman"/>
                        </a:rPr>
                        <a:t>Размеры: 48 мм х 125 мм (внутренний спиральный канал 110 мм)</a:t>
                      </a:r>
                    </a:p>
                    <a:p>
                      <a:pPr>
                        <a:spcAft>
                          <a:spcPts val="0"/>
                        </a:spcAft>
                      </a:pPr>
                      <a:r>
                        <a:rPr lang="ru-RU" sz="600" b="0" dirty="0" smtClean="0">
                          <a:solidFill>
                            <a:schemeClr val="tx1">
                              <a:lumMod val="75000"/>
                              <a:lumOff val="25000"/>
                            </a:schemeClr>
                          </a:solidFill>
                          <a:latin typeface="Arial Narrow" pitchFamily="34" charset="0"/>
                          <a:ea typeface="Times New Roman"/>
                        </a:rPr>
                        <a:t>Заполнение: стекло</a:t>
                      </a:r>
                    </a:p>
                    <a:p>
                      <a:pPr>
                        <a:spcAft>
                          <a:spcPts val="0"/>
                        </a:spcAft>
                      </a:pPr>
                      <a:r>
                        <a:rPr lang="ru-RU" sz="600" b="0" dirty="0" smtClean="0">
                          <a:solidFill>
                            <a:schemeClr val="tx1">
                              <a:lumMod val="75000"/>
                              <a:lumOff val="25000"/>
                            </a:schemeClr>
                          </a:solidFill>
                          <a:latin typeface="Arial Narrow" pitchFamily="34" charset="0"/>
                          <a:ea typeface="Times New Roman"/>
                        </a:rPr>
                        <a:t>Толщина стекла: 12,76-13,52-15-16,76-17,52-19-20,76-21,52 мм</a:t>
                      </a:r>
                    </a:p>
                    <a:p>
                      <a:pPr>
                        <a:spcAft>
                          <a:spcPts val="0"/>
                        </a:spcAft>
                      </a:pPr>
                      <a:r>
                        <a:rPr lang="ru-RU" sz="600" b="0" dirty="0" smtClean="0">
                          <a:solidFill>
                            <a:schemeClr val="tx1">
                              <a:lumMod val="75000"/>
                              <a:lumOff val="25000"/>
                            </a:schemeClr>
                          </a:solidFill>
                          <a:latin typeface="Arial Narrow" pitchFamily="34" charset="0"/>
                          <a:ea typeface="Times New Roman"/>
                        </a:rPr>
                        <a:t>Верхняя отделка: натуральный алюминиевый цвет с серебристым эффектом</a:t>
                      </a:r>
                      <a:endParaRPr lang="ru-RU" sz="600" b="0" dirty="0">
                        <a:solidFill>
                          <a:schemeClr val="tx1">
                            <a:lumMod val="75000"/>
                            <a:lumOff val="25000"/>
                          </a:schemeClr>
                        </a:solidFill>
                        <a:latin typeface="Arial Narrow" pitchFamily="34" charset="0"/>
                        <a:ea typeface="Times New Roman"/>
                      </a:endParaRPr>
                    </a:p>
                  </a:txBody>
                  <a:tcPr marL="72000" marR="72000" marT="36000" marB="3600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7171" name="Picture 3"/>
          <p:cNvPicPr>
            <a:picLocks noChangeAspect="1" noChangeArrowheads="1"/>
          </p:cNvPicPr>
          <p:nvPr/>
        </p:nvPicPr>
        <p:blipFill>
          <a:blip r:embed="rId7"/>
          <a:srcRect/>
          <a:stretch>
            <a:fillRect/>
          </a:stretch>
        </p:blipFill>
        <p:spPr bwMode="auto">
          <a:xfrm>
            <a:off x="358588" y="5737412"/>
            <a:ext cx="3327400" cy="1495425"/>
          </a:xfrm>
          <a:prstGeom prst="rect">
            <a:avLst/>
          </a:prstGeom>
          <a:noFill/>
          <a:ln w="9525">
            <a:noFill/>
            <a:miter lim="800000"/>
            <a:headEnd/>
            <a:tailEnd/>
          </a:ln>
        </p:spPr>
      </p:pic>
      <p:pic>
        <p:nvPicPr>
          <p:cNvPr id="7172" name="Picture 4"/>
          <p:cNvPicPr>
            <a:picLocks noChangeAspect="1" noChangeArrowheads="1"/>
          </p:cNvPicPr>
          <p:nvPr/>
        </p:nvPicPr>
        <p:blipFill>
          <a:blip r:embed="rId8"/>
          <a:srcRect/>
          <a:stretch>
            <a:fillRect/>
          </a:stretch>
        </p:blipFill>
        <p:spPr bwMode="auto">
          <a:xfrm>
            <a:off x="3774141" y="6006353"/>
            <a:ext cx="1889125" cy="631825"/>
          </a:xfrm>
          <a:prstGeom prst="rect">
            <a:avLst/>
          </a:prstGeom>
          <a:noFill/>
          <a:ln w="9525">
            <a:noFill/>
            <a:miter lim="800000"/>
            <a:headEnd/>
            <a:tailEnd/>
          </a:ln>
        </p:spPr>
      </p:pic>
      <p:pic>
        <p:nvPicPr>
          <p:cNvPr id="7173" name="Picture 5"/>
          <p:cNvPicPr>
            <a:picLocks noChangeAspect="1" noChangeArrowheads="1"/>
          </p:cNvPicPr>
          <p:nvPr/>
        </p:nvPicPr>
        <p:blipFill>
          <a:blip r:embed="rId9"/>
          <a:srcRect/>
          <a:stretch>
            <a:fillRect/>
          </a:stretch>
        </p:blipFill>
        <p:spPr bwMode="auto">
          <a:xfrm>
            <a:off x="7207623" y="6329083"/>
            <a:ext cx="3106738" cy="282575"/>
          </a:xfrm>
          <a:prstGeom prst="rect">
            <a:avLst/>
          </a:prstGeom>
          <a:noFill/>
          <a:ln w="9525">
            <a:noFill/>
            <a:miter lim="800000"/>
            <a:headEnd/>
            <a:tailEnd/>
          </a:ln>
        </p:spPr>
      </p:pic>
      <p:sp>
        <p:nvSpPr>
          <p:cNvPr id="35" name="TextBox 34"/>
          <p:cNvSpPr txBox="1"/>
          <p:nvPr/>
        </p:nvSpPr>
        <p:spPr>
          <a:xfrm>
            <a:off x="7162494" y="3052379"/>
            <a:ext cx="3091068" cy="1600438"/>
          </a:xfrm>
          <a:prstGeom prst="rect">
            <a:avLst/>
          </a:prstGeom>
          <a:noFill/>
        </p:spPr>
        <p:txBody>
          <a:bodyPr wrap="square" rtlCol="0">
            <a:spAutoFit/>
          </a:bodyPr>
          <a:lstStyle/>
          <a:p>
            <a:r>
              <a:rPr lang="ru-RU" sz="700" dirty="0" err="1" smtClean="0">
                <a:solidFill>
                  <a:schemeClr val="tx1">
                    <a:lumMod val="75000"/>
                    <a:lumOff val="25000"/>
                  </a:schemeClr>
                </a:solidFill>
                <a:latin typeface="Arial Narrow" pitchFamily="34" charset="0"/>
              </a:rPr>
              <a:t>Характеистики</a:t>
            </a:r>
            <a:r>
              <a:rPr lang="ru-RU" sz="700" dirty="0" smtClean="0">
                <a:solidFill>
                  <a:schemeClr val="tx1">
                    <a:lumMod val="75000"/>
                    <a:lumOff val="25000"/>
                  </a:schemeClr>
                </a:solidFill>
                <a:latin typeface="Arial Narrow" pitchFamily="34" charset="0"/>
              </a:rPr>
              <a:t> </a:t>
            </a:r>
            <a:r>
              <a:rPr lang="en-US" sz="700" dirty="0" smtClean="0">
                <a:solidFill>
                  <a:schemeClr val="tx1">
                    <a:lumMod val="75000"/>
                    <a:lumOff val="25000"/>
                  </a:schemeClr>
                </a:solidFill>
                <a:latin typeface="Arial Narrow" pitchFamily="34" charset="0"/>
              </a:rPr>
              <a:t>Glass-U A:</a:t>
            </a:r>
          </a:p>
          <a:p>
            <a:endParaRPr lang="ru-RU" sz="700" dirty="0">
              <a:solidFill>
                <a:schemeClr val="tx1">
                  <a:lumMod val="75000"/>
                  <a:lumOff val="25000"/>
                </a:schemeClr>
              </a:solidFill>
              <a:latin typeface="Arial Narrow" pitchFamily="34" charset="0"/>
            </a:endParaRPr>
          </a:p>
          <a:p>
            <a:pPr marL="90488" indent="-90488"/>
            <a:r>
              <a:rPr lang="ru-RU" sz="700" dirty="0" smtClean="0">
                <a:solidFill>
                  <a:schemeClr val="tx1">
                    <a:lumMod val="75000"/>
                    <a:lumOff val="25000"/>
                  </a:schemeClr>
                </a:solidFill>
                <a:latin typeface="Arial Narrow" pitchFamily="34" charset="0"/>
              </a:rPr>
              <a:t>•</a:t>
            </a:r>
            <a:r>
              <a:rPr lang="en-US" sz="700" dirty="0" smtClean="0">
                <a:solidFill>
                  <a:schemeClr val="tx1">
                    <a:lumMod val="75000"/>
                    <a:lumOff val="25000"/>
                  </a:schemeClr>
                </a:solidFill>
                <a:latin typeface="Arial Narrow" pitchFamily="34" charset="0"/>
              </a:rPr>
              <a:t>	</a:t>
            </a:r>
            <a:r>
              <a:rPr lang="ru-RU" sz="700" dirty="0" smtClean="0">
                <a:solidFill>
                  <a:schemeClr val="tx1">
                    <a:lumMod val="75000"/>
                    <a:lumOff val="25000"/>
                  </a:schemeClr>
                </a:solidFill>
                <a:latin typeface="Arial Narrow" pitchFamily="34" charset="0"/>
              </a:rPr>
              <a:t>Рекомендуется </a:t>
            </a:r>
            <a:r>
              <a:rPr lang="ru-RU" sz="700" dirty="0">
                <a:solidFill>
                  <a:schemeClr val="tx1">
                    <a:lumMod val="75000"/>
                    <a:lumOff val="25000"/>
                  </a:schemeClr>
                </a:solidFill>
                <a:latin typeface="Arial Narrow" pitchFamily="34" charset="0"/>
              </a:rPr>
              <a:t>для домашнего использования и в общественных местах;</a:t>
            </a:r>
          </a:p>
          <a:p>
            <a:pPr marL="90488" indent="-90488"/>
            <a:r>
              <a:rPr lang="ru-RU" sz="700" dirty="0" smtClean="0">
                <a:solidFill>
                  <a:schemeClr val="tx1">
                    <a:lumMod val="75000"/>
                    <a:lumOff val="25000"/>
                  </a:schemeClr>
                </a:solidFill>
                <a:latin typeface="Arial Narrow" pitchFamily="34" charset="0"/>
              </a:rPr>
              <a:t>•</a:t>
            </a:r>
            <a:r>
              <a:rPr lang="en-US" sz="700" dirty="0" smtClean="0">
                <a:solidFill>
                  <a:schemeClr val="tx1">
                    <a:lumMod val="75000"/>
                    <a:lumOff val="25000"/>
                  </a:schemeClr>
                </a:solidFill>
                <a:latin typeface="Arial Narrow" pitchFamily="34" charset="0"/>
              </a:rPr>
              <a:t>	</a:t>
            </a:r>
            <a:r>
              <a:rPr lang="ru-RU" sz="700" dirty="0" smtClean="0">
                <a:solidFill>
                  <a:schemeClr val="tx1">
                    <a:lumMod val="75000"/>
                    <a:lumOff val="25000"/>
                  </a:schemeClr>
                </a:solidFill>
                <a:latin typeface="Arial Narrow" pitchFamily="34" charset="0"/>
              </a:rPr>
              <a:t>Сборка </a:t>
            </a:r>
            <a:r>
              <a:rPr lang="ru-RU" sz="700" dirty="0">
                <a:solidFill>
                  <a:schemeClr val="tx1">
                    <a:lumMod val="75000"/>
                    <a:lumOff val="25000"/>
                  </a:schemeClr>
                </a:solidFill>
                <a:latin typeface="Arial Narrow" pitchFamily="34" charset="0"/>
              </a:rPr>
              <a:t>и регулировка выполняются внутри балюстрады;</a:t>
            </a:r>
          </a:p>
          <a:p>
            <a:pPr marL="90488" indent="-90488"/>
            <a:r>
              <a:rPr lang="ru-RU" sz="700" dirty="0" smtClean="0">
                <a:solidFill>
                  <a:schemeClr val="tx1">
                    <a:lumMod val="75000"/>
                    <a:lumOff val="25000"/>
                  </a:schemeClr>
                </a:solidFill>
                <a:latin typeface="Arial Narrow" pitchFamily="34" charset="0"/>
              </a:rPr>
              <a:t>•</a:t>
            </a:r>
            <a:r>
              <a:rPr lang="en-US" sz="700" dirty="0" smtClean="0">
                <a:solidFill>
                  <a:schemeClr val="tx1">
                    <a:lumMod val="75000"/>
                    <a:lumOff val="25000"/>
                  </a:schemeClr>
                </a:solidFill>
                <a:latin typeface="Arial Narrow" pitchFamily="34" charset="0"/>
              </a:rPr>
              <a:t>	</a:t>
            </a:r>
            <a:r>
              <a:rPr lang="ru-RU" sz="700" dirty="0" smtClean="0">
                <a:solidFill>
                  <a:schemeClr val="tx1">
                    <a:lumMod val="75000"/>
                    <a:lumOff val="25000"/>
                  </a:schemeClr>
                </a:solidFill>
                <a:latin typeface="Arial Narrow" pitchFamily="34" charset="0"/>
              </a:rPr>
              <a:t>Оснащен </a:t>
            </a:r>
            <a:r>
              <a:rPr lang="ru-RU" sz="700" dirty="0">
                <a:solidFill>
                  <a:schemeClr val="tx1">
                    <a:lumMod val="75000"/>
                    <a:lumOff val="25000"/>
                  </a:schemeClr>
                </a:solidFill>
                <a:latin typeface="Arial Narrow" pitchFamily="34" charset="0"/>
              </a:rPr>
              <a:t>запатентованной стеклянной прокладкой, которая уменьшает изгиб профиля;</a:t>
            </a:r>
          </a:p>
          <a:p>
            <a:pPr marL="90488" indent="-90488"/>
            <a:r>
              <a:rPr lang="ru-RU" sz="700" dirty="0" smtClean="0">
                <a:solidFill>
                  <a:schemeClr val="tx1">
                    <a:lumMod val="75000"/>
                    <a:lumOff val="25000"/>
                  </a:schemeClr>
                </a:solidFill>
                <a:latin typeface="Arial Narrow" pitchFamily="34" charset="0"/>
              </a:rPr>
              <a:t>•</a:t>
            </a:r>
            <a:r>
              <a:rPr lang="en-US" sz="700" dirty="0" smtClean="0">
                <a:solidFill>
                  <a:schemeClr val="tx1">
                    <a:lumMod val="75000"/>
                    <a:lumOff val="25000"/>
                  </a:schemeClr>
                </a:solidFill>
                <a:latin typeface="Arial Narrow" pitchFamily="34" charset="0"/>
              </a:rPr>
              <a:t>	</a:t>
            </a:r>
            <a:r>
              <a:rPr lang="ru-RU" sz="700" dirty="0" smtClean="0">
                <a:solidFill>
                  <a:schemeClr val="tx1">
                    <a:lumMod val="75000"/>
                    <a:lumOff val="25000"/>
                  </a:schemeClr>
                </a:solidFill>
                <a:latin typeface="Arial Narrow" pitchFamily="34" charset="0"/>
              </a:rPr>
              <a:t>Совместим </a:t>
            </a:r>
            <a:r>
              <a:rPr lang="ru-RU" sz="700" dirty="0">
                <a:solidFill>
                  <a:schemeClr val="tx1">
                    <a:lumMod val="75000"/>
                    <a:lumOff val="25000"/>
                  </a:schemeClr>
                </a:solidFill>
                <a:latin typeface="Arial Narrow" pitchFamily="34" charset="0"/>
              </a:rPr>
              <a:t>с верхними </a:t>
            </a:r>
            <a:r>
              <a:rPr lang="ru-RU" sz="700" dirty="0" smtClean="0">
                <a:solidFill>
                  <a:schemeClr val="tx1">
                    <a:lumMod val="75000"/>
                    <a:lumOff val="25000"/>
                  </a:schemeClr>
                </a:solidFill>
                <a:latin typeface="Arial Narrow" pitchFamily="34" charset="0"/>
              </a:rPr>
              <a:t>поручнями;</a:t>
            </a:r>
            <a:endParaRPr lang="ru-RU" sz="700" dirty="0">
              <a:solidFill>
                <a:schemeClr val="tx1">
                  <a:lumMod val="75000"/>
                  <a:lumOff val="25000"/>
                </a:schemeClr>
              </a:solidFill>
              <a:latin typeface="Arial Narrow" pitchFamily="34" charset="0"/>
            </a:endParaRPr>
          </a:p>
          <a:p>
            <a:pPr marL="90488" indent="-90488"/>
            <a:r>
              <a:rPr lang="ru-RU" sz="700" dirty="0" smtClean="0">
                <a:solidFill>
                  <a:schemeClr val="tx1">
                    <a:lumMod val="75000"/>
                    <a:lumOff val="25000"/>
                  </a:schemeClr>
                </a:solidFill>
                <a:latin typeface="Arial Narrow" pitchFamily="34" charset="0"/>
              </a:rPr>
              <a:t>•</a:t>
            </a:r>
            <a:r>
              <a:rPr lang="en-US" sz="700" dirty="0" smtClean="0">
                <a:solidFill>
                  <a:schemeClr val="tx1">
                    <a:lumMod val="75000"/>
                    <a:lumOff val="25000"/>
                  </a:schemeClr>
                </a:solidFill>
                <a:latin typeface="Arial Narrow" pitchFamily="34" charset="0"/>
              </a:rPr>
              <a:t>	</a:t>
            </a:r>
            <a:r>
              <a:rPr lang="ru-RU" sz="700" dirty="0" smtClean="0">
                <a:solidFill>
                  <a:schemeClr val="tx1">
                    <a:lumMod val="75000"/>
                    <a:lumOff val="25000"/>
                  </a:schemeClr>
                </a:solidFill>
                <a:latin typeface="Arial Narrow" pitchFamily="34" charset="0"/>
              </a:rPr>
              <a:t>Простота </a:t>
            </a:r>
            <a:r>
              <a:rPr lang="ru-RU" sz="700" dirty="0">
                <a:solidFill>
                  <a:schemeClr val="tx1">
                    <a:lumMod val="75000"/>
                    <a:lumOff val="25000"/>
                  </a:schemeClr>
                </a:solidFill>
                <a:latin typeface="Arial Narrow" pitchFamily="34" charset="0"/>
              </a:rPr>
              <a:t>установки и перемещения;</a:t>
            </a:r>
          </a:p>
          <a:p>
            <a:pPr marL="90488" indent="-90488"/>
            <a:r>
              <a:rPr lang="ru-RU" sz="700" dirty="0" smtClean="0">
                <a:solidFill>
                  <a:schemeClr val="tx1">
                    <a:lumMod val="75000"/>
                    <a:lumOff val="25000"/>
                  </a:schemeClr>
                </a:solidFill>
                <a:latin typeface="Arial Narrow" pitchFamily="34" charset="0"/>
              </a:rPr>
              <a:t>•</a:t>
            </a:r>
            <a:r>
              <a:rPr lang="en-US" sz="700" dirty="0" smtClean="0">
                <a:solidFill>
                  <a:schemeClr val="tx1">
                    <a:lumMod val="75000"/>
                    <a:lumOff val="25000"/>
                  </a:schemeClr>
                </a:solidFill>
                <a:latin typeface="Arial Narrow" pitchFamily="34" charset="0"/>
              </a:rPr>
              <a:t>	</a:t>
            </a:r>
            <a:r>
              <a:rPr lang="ru-RU" sz="700" dirty="0" smtClean="0">
                <a:solidFill>
                  <a:schemeClr val="tx1">
                    <a:lumMod val="75000"/>
                    <a:lumOff val="25000"/>
                  </a:schemeClr>
                </a:solidFill>
                <a:latin typeface="Arial Narrow" pitchFamily="34" charset="0"/>
              </a:rPr>
              <a:t>Доступен </a:t>
            </a:r>
            <a:r>
              <a:rPr lang="ru-RU" sz="700" dirty="0">
                <a:solidFill>
                  <a:schemeClr val="tx1">
                    <a:lumMod val="75000"/>
                    <a:lumOff val="25000"/>
                  </a:schemeClr>
                </a:solidFill>
                <a:latin typeface="Arial Narrow" pitchFamily="34" charset="0"/>
              </a:rPr>
              <a:t>с настраиваемым верхним поручнем, цветом и отделкой;</a:t>
            </a:r>
          </a:p>
          <a:p>
            <a:pPr marL="90488" indent="-90488"/>
            <a:r>
              <a:rPr lang="ru-RU" sz="700" dirty="0" smtClean="0">
                <a:solidFill>
                  <a:schemeClr val="tx1">
                    <a:lumMod val="75000"/>
                    <a:lumOff val="25000"/>
                  </a:schemeClr>
                </a:solidFill>
                <a:latin typeface="Arial Narrow" pitchFamily="34" charset="0"/>
              </a:rPr>
              <a:t>•</a:t>
            </a:r>
            <a:r>
              <a:rPr lang="en-US" sz="700" dirty="0" smtClean="0">
                <a:solidFill>
                  <a:schemeClr val="tx1">
                    <a:lumMod val="75000"/>
                    <a:lumOff val="25000"/>
                  </a:schemeClr>
                </a:solidFill>
                <a:latin typeface="Arial Narrow" pitchFamily="34" charset="0"/>
              </a:rPr>
              <a:t>	</a:t>
            </a:r>
            <a:r>
              <a:rPr lang="ru-RU" sz="700" dirty="0" smtClean="0">
                <a:solidFill>
                  <a:schemeClr val="tx1">
                    <a:lumMod val="75000"/>
                    <a:lumOff val="25000"/>
                  </a:schemeClr>
                </a:solidFill>
                <a:latin typeface="Arial Narrow" pitchFamily="34" charset="0"/>
              </a:rPr>
              <a:t>Профиль </a:t>
            </a:r>
            <a:r>
              <a:rPr lang="ru-RU" sz="700" dirty="0">
                <a:solidFill>
                  <a:schemeClr val="tx1">
                    <a:lumMod val="75000"/>
                    <a:lumOff val="25000"/>
                  </a:schemeClr>
                </a:solidFill>
                <a:latin typeface="Arial Narrow" pitchFamily="34" charset="0"/>
              </a:rPr>
              <a:t>испытан на экстремальные ветровые нагрузки в соответствии </a:t>
            </a:r>
            <a:r>
              <a:rPr lang="ru-RU" sz="700" dirty="0" smtClean="0">
                <a:solidFill>
                  <a:schemeClr val="tx1">
                    <a:lumMod val="75000"/>
                    <a:lumOff val="25000"/>
                  </a:schemeClr>
                </a:solidFill>
                <a:latin typeface="Arial Narrow" pitchFamily="34" charset="0"/>
              </a:rPr>
              <a:t>с внутренними </a:t>
            </a:r>
            <a:r>
              <a:rPr lang="ru-RU" sz="700" dirty="0">
                <a:solidFill>
                  <a:schemeClr val="tx1">
                    <a:lumMod val="75000"/>
                    <a:lumOff val="25000"/>
                  </a:schemeClr>
                </a:solidFill>
                <a:latin typeface="Arial Narrow" pitchFamily="34" charset="0"/>
              </a:rPr>
              <a:t>и внешними строительными нормами Флориды 2015, IBC и NBC of </a:t>
            </a:r>
            <a:r>
              <a:rPr lang="ru-RU" sz="700" dirty="0" err="1">
                <a:solidFill>
                  <a:schemeClr val="tx1">
                    <a:lumMod val="75000"/>
                    <a:lumOff val="25000"/>
                  </a:schemeClr>
                </a:solidFill>
                <a:latin typeface="Arial Narrow" pitchFamily="34" charset="0"/>
              </a:rPr>
              <a:t>Canada</a:t>
            </a:r>
            <a:r>
              <a:rPr lang="ru-RU" sz="700" dirty="0">
                <a:solidFill>
                  <a:schemeClr val="tx1">
                    <a:lumMod val="75000"/>
                    <a:lumOff val="25000"/>
                  </a:schemeClr>
                </a:solidFill>
                <a:latin typeface="Arial Narrow" pitchFamily="34" charset="0"/>
              </a:rPr>
              <a:t> 2015;</a:t>
            </a:r>
          </a:p>
          <a:p>
            <a:pPr marL="90488" indent="-90488"/>
            <a:r>
              <a:rPr lang="ru-RU" sz="700" dirty="0" smtClean="0">
                <a:solidFill>
                  <a:schemeClr val="tx1">
                    <a:lumMod val="75000"/>
                    <a:lumOff val="25000"/>
                  </a:schemeClr>
                </a:solidFill>
                <a:latin typeface="Arial Narrow" pitchFamily="34" charset="0"/>
              </a:rPr>
              <a:t>•</a:t>
            </a:r>
            <a:r>
              <a:rPr lang="en-US" sz="700" dirty="0" smtClean="0">
                <a:solidFill>
                  <a:schemeClr val="tx1">
                    <a:lumMod val="75000"/>
                    <a:lumOff val="25000"/>
                  </a:schemeClr>
                </a:solidFill>
                <a:latin typeface="Arial Narrow" pitchFamily="34" charset="0"/>
              </a:rPr>
              <a:t>	</a:t>
            </a:r>
            <a:r>
              <a:rPr lang="ru-RU" sz="700" dirty="0" smtClean="0">
                <a:solidFill>
                  <a:schemeClr val="tx1">
                    <a:lumMod val="75000"/>
                    <a:lumOff val="25000"/>
                  </a:schemeClr>
                </a:solidFill>
                <a:latin typeface="Arial Narrow" pitchFamily="34" charset="0"/>
              </a:rPr>
              <a:t>Сертифицированный </a:t>
            </a:r>
            <a:r>
              <a:rPr lang="ru-RU" sz="700" dirty="0">
                <a:solidFill>
                  <a:schemeClr val="tx1">
                    <a:lumMod val="75000"/>
                    <a:lumOff val="25000"/>
                  </a:schemeClr>
                </a:solidFill>
                <a:latin typeface="Arial Narrow" pitchFamily="34" charset="0"/>
              </a:rPr>
              <a:t>профиль в соответствии с самыми строгими немецкими правилами </a:t>
            </a:r>
            <a:r>
              <a:rPr lang="ru-RU" sz="700" dirty="0" err="1">
                <a:solidFill>
                  <a:schemeClr val="tx1">
                    <a:lumMod val="75000"/>
                    <a:lumOff val="25000"/>
                  </a:schemeClr>
                </a:solidFill>
                <a:latin typeface="Arial Narrow" pitchFamily="34" charset="0"/>
              </a:rPr>
              <a:t>AbPA</a:t>
            </a:r>
            <a:r>
              <a:rPr lang="ru-RU" sz="700" dirty="0">
                <a:solidFill>
                  <a:schemeClr val="tx1">
                    <a:lumMod val="75000"/>
                    <a:lumOff val="25000"/>
                  </a:schemeClr>
                </a:solidFill>
                <a:latin typeface="Arial Narrow" pitchFamily="34" charset="0"/>
              </a:rPr>
              <a:t>;</a:t>
            </a:r>
          </a:p>
        </p:txBody>
      </p:sp>
      <p:sp>
        <p:nvSpPr>
          <p:cNvPr id="36" name="object 896"/>
          <p:cNvSpPr txBox="1"/>
          <p:nvPr/>
        </p:nvSpPr>
        <p:spPr>
          <a:xfrm>
            <a:off x="7265920" y="6689105"/>
            <a:ext cx="1342533" cy="646331"/>
          </a:xfrm>
          <a:prstGeom prst="rect">
            <a:avLst/>
          </a:prstGeom>
        </p:spPr>
        <p:txBody>
          <a:bodyPr vert="horz" wrap="square" lIns="0" tIns="0" rIns="0" bIns="0" rtlCol="0">
            <a:spAutoFit/>
          </a:bodyPr>
          <a:lstStyle/>
          <a:p>
            <a:pPr marL="12700"/>
            <a:r>
              <a:rPr lang="fi-FI" sz="700" dirty="0" smtClean="0"/>
              <a:t>TEST RESULTS</a:t>
            </a:r>
            <a:endParaRPr lang="en-US" sz="700" dirty="0" smtClean="0">
              <a:solidFill>
                <a:schemeClr val="tx1">
                  <a:lumMod val="65000"/>
                  <a:lumOff val="35000"/>
                </a:schemeClr>
              </a:solidFill>
            </a:endParaRPr>
          </a:p>
          <a:p>
            <a:r>
              <a:rPr lang="fi-FI" sz="700" dirty="0" smtClean="0"/>
              <a:t>design load	2,25 </a:t>
            </a:r>
            <a:r>
              <a:rPr lang="fi-FI" sz="700" dirty="0" smtClean="0"/>
              <a:t>kN/m</a:t>
            </a:r>
          </a:p>
          <a:p>
            <a:r>
              <a:rPr lang="fi-FI" sz="700" dirty="0" smtClean="0"/>
              <a:t>ultimate strength	4,50 </a:t>
            </a:r>
            <a:r>
              <a:rPr lang="fi-FI" sz="700" dirty="0" smtClean="0"/>
              <a:t>kN/m</a:t>
            </a:r>
            <a:endParaRPr lang="en-US" sz="700" dirty="0" smtClean="0">
              <a:solidFill>
                <a:schemeClr val="tx1">
                  <a:lumMod val="65000"/>
                  <a:lumOff val="35000"/>
                </a:schemeClr>
              </a:solidFill>
              <a:cs typeface="Calibri"/>
            </a:endParaRPr>
          </a:p>
          <a:p>
            <a:pPr marL="12700"/>
            <a:r>
              <a:rPr lang="ru-RU" sz="700" dirty="0" smtClean="0">
                <a:solidFill>
                  <a:schemeClr val="tx1">
                    <a:lumMod val="65000"/>
                    <a:lumOff val="35000"/>
                  </a:schemeClr>
                </a:solidFill>
              </a:rPr>
              <a:t>РЕЗУЛЬТАТЫ ТЕСТА</a:t>
            </a:r>
          </a:p>
          <a:p>
            <a:pPr marL="12700"/>
            <a:r>
              <a:rPr lang="uk-UA" sz="700" dirty="0" err="1" smtClean="0">
                <a:solidFill>
                  <a:schemeClr val="tx1">
                    <a:lumMod val="65000"/>
                    <a:lumOff val="35000"/>
                  </a:schemeClr>
                </a:solidFill>
                <a:cs typeface="Calibri"/>
              </a:rPr>
              <a:t>расчетная</a:t>
            </a:r>
            <a:r>
              <a:rPr lang="uk-UA" sz="700" dirty="0" smtClean="0">
                <a:solidFill>
                  <a:schemeClr val="tx1">
                    <a:lumMod val="65000"/>
                    <a:lumOff val="35000"/>
                  </a:schemeClr>
                </a:solidFill>
                <a:cs typeface="Calibri"/>
              </a:rPr>
              <a:t> </a:t>
            </a:r>
            <a:r>
              <a:rPr lang="uk-UA" sz="700" dirty="0" err="1" smtClean="0">
                <a:solidFill>
                  <a:schemeClr val="tx1">
                    <a:lumMod val="65000"/>
                    <a:lumOff val="35000"/>
                  </a:schemeClr>
                </a:solidFill>
                <a:cs typeface="Calibri"/>
              </a:rPr>
              <a:t>нагрузка</a:t>
            </a:r>
            <a:r>
              <a:rPr lang="ru-RU" sz="700" dirty="0" smtClean="0">
                <a:solidFill>
                  <a:schemeClr val="tx1">
                    <a:lumMod val="65000"/>
                    <a:lumOff val="35000"/>
                  </a:schemeClr>
                </a:solidFill>
                <a:cs typeface="Calibri"/>
              </a:rPr>
              <a:t>	</a:t>
            </a:r>
            <a:r>
              <a:rPr lang="en-US" sz="700" dirty="0" smtClean="0">
                <a:solidFill>
                  <a:schemeClr val="tx1">
                    <a:lumMod val="65000"/>
                    <a:lumOff val="35000"/>
                  </a:schemeClr>
                </a:solidFill>
                <a:cs typeface="Calibri"/>
              </a:rPr>
              <a:t>2,25</a:t>
            </a:r>
            <a:r>
              <a:rPr lang="ru-RU" sz="700" dirty="0" smtClean="0">
                <a:solidFill>
                  <a:schemeClr val="tx1">
                    <a:lumMod val="65000"/>
                    <a:lumOff val="35000"/>
                  </a:schemeClr>
                </a:solidFill>
                <a:cs typeface="Calibri"/>
              </a:rPr>
              <a:t> </a:t>
            </a:r>
            <a:r>
              <a:rPr lang="ru-RU" sz="700" dirty="0" smtClean="0">
                <a:solidFill>
                  <a:schemeClr val="tx1">
                    <a:lumMod val="65000"/>
                    <a:lumOff val="35000"/>
                  </a:schemeClr>
                </a:solidFill>
                <a:cs typeface="Calibri"/>
              </a:rPr>
              <a:t>кН/м</a:t>
            </a:r>
          </a:p>
          <a:p>
            <a:pPr marL="12700" marR="10795">
              <a:spcBef>
                <a:spcPts val="25"/>
              </a:spcBef>
            </a:pPr>
            <a:r>
              <a:rPr lang="uk-UA" sz="700" dirty="0" err="1" smtClean="0">
                <a:solidFill>
                  <a:schemeClr val="tx1">
                    <a:lumMod val="65000"/>
                    <a:lumOff val="35000"/>
                  </a:schemeClr>
                </a:solidFill>
                <a:cs typeface="Calibri"/>
              </a:rPr>
              <a:t>предел</a:t>
            </a:r>
            <a:r>
              <a:rPr lang="uk-UA" sz="700" dirty="0" smtClean="0">
                <a:solidFill>
                  <a:schemeClr val="tx1">
                    <a:lumMod val="65000"/>
                    <a:lumOff val="35000"/>
                  </a:schemeClr>
                </a:solidFill>
                <a:cs typeface="Calibri"/>
              </a:rPr>
              <a:t> </a:t>
            </a:r>
            <a:r>
              <a:rPr lang="uk-UA" sz="700" dirty="0" err="1" smtClean="0">
                <a:solidFill>
                  <a:schemeClr val="tx1">
                    <a:lumMod val="65000"/>
                    <a:lumOff val="35000"/>
                  </a:schemeClr>
                </a:solidFill>
                <a:cs typeface="Calibri"/>
              </a:rPr>
              <a:t>прочности</a:t>
            </a:r>
            <a:r>
              <a:rPr lang="ru-RU" sz="700" dirty="0" smtClean="0">
                <a:solidFill>
                  <a:schemeClr val="tx1">
                    <a:lumMod val="65000"/>
                    <a:lumOff val="35000"/>
                  </a:schemeClr>
                </a:solidFill>
                <a:cs typeface="Calibri"/>
              </a:rPr>
              <a:t>	</a:t>
            </a:r>
            <a:r>
              <a:rPr lang="en-US" sz="700" dirty="0" smtClean="0">
                <a:solidFill>
                  <a:schemeClr val="tx1">
                    <a:lumMod val="65000"/>
                    <a:lumOff val="35000"/>
                  </a:schemeClr>
                </a:solidFill>
                <a:cs typeface="Calibri"/>
              </a:rPr>
              <a:t>4,50</a:t>
            </a:r>
            <a:r>
              <a:rPr lang="ru-RU" sz="700" dirty="0" smtClean="0">
                <a:solidFill>
                  <a:schemeClr val="tx1">
                    <a:lumMod val="65000"/>
                    <a:lumOff val="35000"/>
                  </a:schemeClr>
                </a:solidFill>
                <a:cs typeface="Calibri"/>
              </a:rPr>
              <a:t> </a:t>
            </a:r>
            <a:r>
              <a:rPr lang="ru-RU" sz="700" dirty="0" smtClean="0">
                <a:solidFill>
                  <a:schemeClr val="tx1">
                    <a:lumMod val="65000"/>
                    <a:lumOff val="35000"/>
                  </a:schemeClr>
                </a:solidFill>
                <a:cs typeface="Calibri"/>
              </a:rPr>
              <a:t>кН/м</a:t>
            </a:r>
            <a:endParaRPr sz="700" dirty="0">
              <a:solidFill>
                <a:schemeClr val="tx1">
                  <a:lumMod val="65000"/>
                  <a:lumOff val="35000"/>
                </a:schemeClr>
              </a:solidFill>
              <a:cs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Другая 1">
      <a:majorFont>
        <a:latin typeface="Arial"/>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1371</TotalTime>
  <Words>8895</Words>
  <Application>Microsoft Office PowerPoint</Application>
  <PresentationFormat>Произвольный</PresentationFormat>
  <Paragraphs>1728</Paragraphs>
  <Slides>76</Slides>
  <Notes>76</Notes>
  <HiddenSlides>0</HiddenSlides>
  <MMClips>0</MMClips>
  <ScaleCrop>false</ScaleCrop>
  <HeadingPairs>
    <vt:vector size="4" baseType="variant">
      <vt:variant>
        <vt:lpstr>Тема</vt:lpstr>
      </vt:variant>
      <vt:variant>
        <vt:i4>1</vt:i4>
      </vt:variant>
      <vt:variant>
        <vt:lpstr>Заголовки слайдов</vt:lpstr>
      </vt:variant>
      <vt:variant>
        <vt:i4>76</vt:i4>
      </vt:variant>
    </vt:vector>
  </HeadingPairs>
  <TitlesOfParts>
    <vt:vector size="77" baseType="lpstr">
      <vt:lpstr>Тема Office</vt:lpstr>
      <vt:lpstr>Слайд 1</vt:lpstr>
      <vt:lpstr>Слайд 2</vt:lpstr>
      <vt:lpstr>CONTENTS</vt:lpstr>
      <vt:lpstr>Слайд 4</vt:lpstr>
      <vt:lpstr>Слайд 5</vt:lpstr>
      <vt:lpstr>Слайд 6</vt:lpstr>
      <vt:lpstr>GLASS-U</vt:lpstr>
      <vt:lpstr>Слайд 8</vt:lpstr>
      <vt:lpstr>Слайд 9</vt:lpstr>
      <vt:lpstr>Слайд 10</vt:lpstr>
      <vt:lpstr>Слайд 11</vt:lpstr>
      <vt:lpstr>Слайд 12</vt:lpstr>
      <vt:lpstr>WALL FIXING POINT ОПОРЫ ДЛЯ КРЕПЛЕНИЯ К СТЕНЕ</vt:lpstr>
      <vt:lpstr>Слайд 14</vt:lpstr>
      <vt:lpstr>Слайд 15</vt:lpstr>
      <vt:lpstr>Слайд 16</vt:lpstr>
      <vt:lpstr>CHAMELEON</vt:lpstr>
      <vt:lpstr>Слайд 18</vt:lpstr>
      <vt:lpstr>Слайд 19</vt:lpstr>
      <vt:lpstr>Слайд 20</vt:lpstr>
      <vt:lpstr>CHAMELEON</vt:lpstr>
      <vt:lpstr>Слайд 22</vt:lpstr>
      <vt:lpstr>Слайд 23</vt:lpstr>
      <vt:lpstr>Слайд 24</vt:lpstr>
      <vt:lpstr>EASY HOLD</vt:lpstr>
      <vt:lpstr>Слайд 26</vt:lpstr>
      <vt:lpstr>Слайд 27</vt:lpstr>
      <vt:lpstr>Слайд 28</vt:lpstr>
      <vt:lpstr>EASY HOLD</vt:lpstr>
      <vt:lpstr>Слайд 30</vt:lpstr>
      <vt:lpstr>Слайд 31</vt:lpstr>
      <vt:lpstr>Слайд 32</vt:lpstr>
      <vt:lpstr>DESIGNET</vt:lpstr>
      <vt:lpstr>Слайд 34</vt:lpstr>
      <vt:lpstr>Слайд 35</vt:lpstr>
      <vt:lpstr>Слайд 36</vt:lpstr>
      <vt:lpstr>BAR R</vt:lpstr>
      <vt:lpstr>Слайд 38</vt:lpstr>
      <vt:lpstr>Слайд 39</vt:lpstr>
      <vt:lpstr>Слайд 40</vt:lpstr>
      <vt:lpstr>BAR S</vt:lpstr>
      <vt:lpstr>Слайд 42</vt:lpstr>
      <vt:lpstr>Слайд 43</vt:lpstr>
      <vt:lpstr>Слайд 44</vt:lpstr>
      <vt:lpstr>GLASS DA VINCI</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GLASS CABLE AND GLASS BARS</vt:lpstr>
      <vt:lpstr>Слайд 58</vt:lpstr>
      <vt:lpstr>Слайд 59</vt:lpstr>
      <vt:lpstr>Слайд 60</vt:lpstr>
      <vt:lpstr>Слайд 61</vt:lpstr>
      <vt:lpstr>Слайд 62</vt:lpstr>
      <vt:lpstr>Слайд 63</vt:lpstr>
      <vt:lpstr>Слайд 64</vt:lpstr>
      <vt:lpstr>Слайд 65</vt:lpstr>
      <vt:lpstr>TONDO HE TRADITIONAL ТРАДИЦИОННЫЙ</vt:lpstr>
      <vt:lpstr>QUADRO THE MODERN  МОДЕРН</vt:lpstr>
      <vt:lpstr>LED RAILING THE INNOVATIVE AND TECHNOLOGICAL ИННОВАЦИОННЫЙ И ТЕХНОЛОГИЧНЫЙ</vt:lpstr>
      <vt:lpstr>EVOLUTION THE TIMELESS AESTHETIC ВЕЧНАЯ  ЭСТЕТИКА</vt:lpstr>
      <vt:lpstr>ROUND THE MOST KNOWN  НАИБОЛЕЕ ИЗВЕСТНЫЙ</vt:lpstr>
      <vt:lpstr>CUBE THE CONTEMPORARY  СОВРЕМЕННЫЙ</vt:lpstr>
      <vt:lpstr>ESSENTIAL THE MINIMAL  МИНИМАЛИСТИЧНЫЙ</vt:lpstr>
      <vt:lpstr>Слайд 73</vt:lpstr>
      <vt:lpstr>Слайд 74</vt:lpstr>
      <vt:lpstr>Слайд 75</vt:lpstr>
      <vt:lpstr>Слайд 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Katya</dc:creator>
  <cp:lastModifiedBy>Nataly</cp:lastModifiedBy>
  <cp:revision>89</cp:revision>
  <dcterms:created xsi:type="dcterms:W3CDTF">2019-04-29T11:31:58Z</dcterms:created>
  <dcterms:modified xsi:type="dcterms:W3CDTF">2019-05-08T11:36:25Z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2019-03-11T00:00:00Z</vt:filetime>
  </property>
  <property fmtid="{D5CDD505-2E9C-101B-9397-08002B2CF9AE}" pid="3" name="LastSaved">
    <vt:filetime>2019-04-29T00:00:00Z</vt:filetime>
  </property>
</Properties>
</file>